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82" r:id="rId2"/>
    <p:sldId id="478" r:id="rId3"/>
    <p:sldId id="483" r:id="rId4"/>
    <p:sldId id="484" r:id="rId5"/>
    <p:sldId id="485" r:id="rId6"/>
    <p:sldId id="479" r:id="rId7"/>
    <p:sldId id="472" r:id="rId8"/>
    <p:sldId id="473" r:id="rId9"/>
    <p:sldId id="404" r:id="rId10"/>
    <p:sldId id="419" r:id="rId11"/>
    <p:sldId id="494" r:id="rId12"/>
    <p:sldId id="496" r:id="rId13"/>
    <p:sldId id="492" r:id="rId14"/>
    <p:sldId id="435" r:id="rId15"/>
    <p:sldId id="434" r:id="rId16"/>
    <p:sldId id="366" r:id="rId17"/>
    <p:sldId id="475" r:id="rId18"/>
    <p:sldId id="405" r:id="rId19"/>
    <p:sldId id="491" r:id="rId20"/>
    <p:sldId id="490" r:id="rId21"/>
    <p:sldId id="387" r:id="rId22"/>
    <p:sldId id="422" r:id="rId23"/>
    <p:sldId id="367" r:id="rId24"/>
    <p:sldId id="476" r:id="rId25"/>
    <p:sldId id="413" r:id="rId26"/>
    <p:sldId id="497" r:id="rId27"/>
    <p:sldId id="441" r:id="rId28"/>
    <p:sldId id="399" r:id="rId29"/>
    <p:sldId id="424" r:id="rId30"/>
    <p:sldId id="375" r:id="rId31"/>
    <p:sldId id="477" r:id="rId32"/>
    <p:sldId id="414" r:id="rId33"/>
    <p:sldId id="500" r:id="rId34"/>
    <p:sldId id="350" r:id="rId35"/>
    <p:sldId id="365" r:id="rId36"/>
    <p:sldId id="376" r:id="rId37"/>
    <p:sldId id="481" r:id="rId38"/>
    <p:sldId id="488" r:id="rId39"/>
    <p:sldId id="486" r:id="rId40"/>
    <p:sldId id="480" r:id="rId41"/>
    <p:sldId id="489" r:id="rId42"/>
    <p:sldId id="487" r:id="rId43"/>
    <p:sldId id="474" r:id="rId44"/>
  </p:sldIdLst>
  <p:sldSz cx="9144000" cy="6858000" type="screen4x3"/>
  <p:notesSz cx="6819900" cy="9931400"/>
  <p:embeddedFontLs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Arial Narrow" pitchFamily="34" charset="0"/>
      <p:regular r:id="rId51"/>
      <p:bold r:id="rId52"/>
      <p:italic r:id="rId53"/>
      <p:boldItalic r:id="rId5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B0D9"/>
    <a:srgbClr val="A0B846"/>
    <a:srgbClr val="AEC957"/>
    <a:srgbClr val="A7DF41"/>
    <a:srgbClr val="FFC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05" autoAdjust="0"/>
  </p:normalViewPr>
  <p:slideViewPr>
    <p:cSldViewPr showGuides="1">
      <p:cViewPr>
        <p:scale>
          <a:sx n="60" d="100"/>
          <a:sy n="60" d="100"/>
        </p:scale>
        <p:origin x="-14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%20Denise\Ger&#234;ncia%20PPAG%20atual\Docs%202015\LOA%202016%20e%20Revis&#227;o%20PPAG%202016_2017\Audi&#234;ncias%20P&#250;blicas\Gr&#225;fico%20FM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lineChart>
        <c:grouping val="standard"/>
        <c:ser>
          <c:idx val="0"/>
          <c:order val="0"/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0041965034188147E-2"/>
                  <c:y val="3.527385846017119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3.1354540853485414E-2"/>
                </c:manualLayout>
              </c:layout>
              <c:showVal val="1"/>
            </c:dLbl>
            <c:dLbl>
              <c:idx val="2"/>
              <c:layout>
                <c:manualLayout>
                  <c:x val="-8.0167860136752776E-3"/>
                  <c:y val="4.7031811280228132E-2"/>
                </c:manualLayout>
              </c:layout>
              <c:showVal val="1"/>
            </c:dLbl>
            <c:showVal val="1"/>
          </c:dLbls>
          <c:cat>
            <c:numLit>
              <c:formatCode>General</c:formatCode>
              <c:ptCount val="4"/>
              <c:pt idx="0">
                <c:v>2011</c:v>
              </c:pt>
              <c:pt idx="1">
                <c:v>2012</c:v>
              </c:pt>
              <c:pt idx="2">
                <c:v>2013</c:v>
              </c:pt>
              <c:pt idx="3">
                <c:v>2014</c:v>
              </c:pt>
            </c:numLit>
          </c:cat>
          <c:val>
            <c:numRef>
              <c:f>Plan1!$B$3:$B$6</c:f>
              <c:numCache>
                <c:formatCode>#,##0</c:formatCode>
                <c:ptCount val="4"/>
                <c:pt idx="0">
                  <c:v>729975</c:v>
                </c:pt>
                <c:pt idx="1">
                  <c:v>854611</c:v>
                </c:pt>
                <c:pt idx="2">
                  <c:v>1344858</c:v>
                </c:pt>
                <c:pt idx="3">
                  <c:v>1539295</c:v>
                </c:pt>
              </c:numCache>
            </c:numRef>
          </c:val>
        </c:ser>
        <c:dLbls/>
        <c:marker val="1"/>
        <c:axId val="52818688"/>
        <c:axId val="52820224"/>
      </c:lineChart>
      <c:catAx>
        <c:axId val="52818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2820224"/>
        <c:crosses val="autoZero"/>
        <c:auto val="1"/>
        <c:lblAlgn val="ctr"/>
        <c:lblOffset val="100"/>
      </c:catAx>
      <c:valAx>
        <c:axId val="52820224"/>
        <c:scaling>
          <c:orientation val="minMax"/>
          <c:min val="400000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2818688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83E90-8637-4F2F-821B-6E1BFEAD89BF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B71C2-11E9-488A-B0E2-7F55E07868C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D688-7CEC-4959-A971-5FBDDC757429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62EC-B591-4F1E-96B8-B4693653CD8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5745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583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39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715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590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1666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201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0619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2502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" y="-99391"/>
            <a:ext cx="9035768" cy="16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8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4570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742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3007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0649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138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215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418F-0B46-44A1-8043-8618E6487AA3}" type="datetimeFigureOut">
              <a:rPr lang="pt-BR" smtClean="0"/>
              <a:pPr/>
              <a:t>20/10/2015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2517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1.png"/><Relationship Id="rId7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11960" y="4365104"/>
            <a:ext cx="33843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22/10/15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191" t="12200" r="17613" b="4851"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 bwMode="auto">
          <a:xfrm>
            <a:off x="323528" y="5653697"/>
            <a:ext cx="6624736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 smtClean="0">
                <a:latin typeface="Arial Narrow" pitchFamily="-110" charset="0"/>
              </a:rPr>
              <a:t>Áreas de Resultado: Cidade Saudável, Educação, Cultura, Cidade de Todos, Prosperidade, Modernidade</a:t>
            </a:r>
          </a:p>
          <a:p>
            <a:pPr algn="ctr"/>
            <a:r>
              <a:rPr lang="pt-BR" b="1" dirty="0" smtClean="0">
                <a:latin typeface="Arial Narrow" pitchFamily="-110" charset="0"/>
              </a:rPr>
              <a:t>20/10/15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3773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Indicadores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8" name="Picture 7" descr="CidadeSaud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6828" t="31589" r="33560" b="16299"/>
          <a:stretch/>
        </p:blipFill>
        <p:spPr bwMode="auto">
          <a:xfrm>
            <a:off x="899592" y="1988840"/>
            <a:ext cx="7200800" cy="421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 bwMode="auto">
          <a:xfrm>
            <a:off x="1475656" y="1268268"/>
            <a:ext cx="640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 smtClean="0">
                <a:solidFill>
                  <a:srgbClr val="17375E"/>
                </a:solidFill>
                <a:latin typeface="Arial Narrow" pitchFamily="-110" charset="0"/>
              </a:rPr>
              <a:t>Taxa de Mortalidade Infantil (menores de 1 ano de idade) e na Infância (menores de 5 anos) por 1000 nascidos vivos – Belo Horizonte, 1994-2014</a:t>
            </a: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1619672" y="6333944"/>
            <a:ext cx="1452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400" dirty="0" smtClean="0">
                <a:solidFill>
                  <a:srgbClr val="17375E"/>
                </a:solidFill>
                <a:latin typeface="Arial Narrow" pitchFamily="-110" charset="0"/>
              </a:rPr>
              <a:t>Fonte: SMSA/PBH</a:t>
            </a:r>
          </a:p>
        </p:txBody>
      </p:sp>
      <p:sp>
        <p:nvSpPr>
          <p:cNvPr id="10" name="CaixaDeTexto 9"/>
          <p:cNvSpPr txBox="1"/>
          <p:nvPr/>
        </p:nvSpPr>
        <p:spPr bwMode="auto">
          <a:xfrm>
            <a:off x="7020272" y="5445224"/>
            <a:ext cx="39786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9,9</a:t>
            </a:r>
          </a:p>
        </p:txBody>
      </p:sp>
    </p:spTree>
    <p:extLst>
      <p:ext uri="{BB962C8B-B14F-4D97-AF65-F5344CB8AC3E}">
        <p14:creationId xmlns:p14="http://schemas.microsoft.com/office/powerpoint/2010/main" xmlns="" val="37722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3773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Indicadores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8" name="Picture 7" descr="CidadeSaud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6828" t="40500" r="33560" b="14034"/>
          <a:stretch/>
        </p:blipFill>
        <p:spPr bwMode="auto">
          <a:xfrm>
            <a:off x="683568" y="2348880"/>
            <a:ext cx="7344816" cy="3888432"/>
          </a:xfrm>
          <a:prstGeom prst="rect">
            <a:avLst/>
          </a:prstGeom>
          <a:solidFill>
            <a:srgbClr val="A0B846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 bwMode="auto">
          <a:xfrm>
            <a:off x="395536" y="1484784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 smtClean="0">
                <a:solidFill>
                  <a:srgbClr val="17375E"/>
                </a:solidFill>
                <a:latin typeface="Arial Narrow" pitchFamily="-110" charset="0"/>
              </a:rPr>
              <a:t>Taxa de internação de crianças com menos de 1 ano de idade por desnutrição (por mil)</a:t>
            </a:r>
          </a:p>
          <a:p>
            <a:pPr algn="ctr"/>
            <a:r>
              <a:rPr lang="pt-BR" sz="1600" b="1" dirty="0" smtClean="0">
                <a:solidFill>
                  <a:srgbClr val="17375E"/>
                </a:solidFill>
                <a:latin typeface="Arial Narrow" pitchFamily="-110" charset="0"/>
              </a:rPr>
              <a:t>Belo Horizonte, 1998-2013</a:t>
            </a: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1403648" y="6321167"/>
            <a:ext cx="1404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400" dirty="0" smtClean="0">
                <a:solidFill>
                  <a:srgbClr val="17375E"/>
                </a:solidFill>
                <a:latin typeface="Arial Narrow" pitchFamily="-110" charset="0"/>
              </a:rPr>
              <a:t>Fonte: SMSA/PBH</a:t>
            </a:r>
          </a:p>
        </p:txBody>
      </p:sp>
      <p:sp>
        <p:nvSpPr>
          <p:cNvPr id="4" name="CaixaDeTexto 3"/>
          <p:cNvSpPr txBox="1"/>
          <p:nvPr/>
        </p:nvSpPr>
        <p:spPr bwMode="auto">
          <a:xfrm>
            <a:off x="6804249" y="4335487"/>
            <a:ext cx="936103" cy="461665"/>
          </a:xfrm>
          <a:prstGeom prst="rect">
            <a:avLst/>
          </a:prstGeom>
          <a:solidFill>
            <a:srgbClr val="A0B846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Meta 2015: </a:t>
            </a:r>
          </a:p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1,1</a:t>
            </a:r>
          </a:p>
        </p:txBody>
      </p:sp>
    </p:spTree>
    <p:extLst>
      <p:ext uri="{BB962C8B-B14F-4D97-AF65-F5344CB8AC3E}">
        <p14:creationId xmlns:p14="http://schemas.microsoft.com/office/powerpoint/2010/main" xmlns="" val="37722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3773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Indicadores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8" name="Picture 7" descr="CidadeSaud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7419" t="47576" r="34741" b="17450"/>
          <a:stretch/>
        </p:blipFill>
        <p:spPr bwMode="auto">
          <a:xfrm>
            <a:off x="683568" y="1919077"/>
            <a:ext cx="8112085" cy="352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 bwMode="auto">
          <a:xfrm>
            <a:off x="323528" y="1484784"/>
            <a:ext cx="8424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 smtClean="0">
                <a:solidFill>
                  <a:srgbClr val="17375E"/>
                </a:solidFill>
                <a:latin typeface="Arial Narrow" pitchFamily="-110" charset="0"/>
              </a:rPr>
              <a:t>Evolução da Cobertura do Programa Saúde da Família (PSF), Belo Horizonte 2006-2014</a:t>
            </a:r>
          </a:p>
        </p:txBody>
      </p:sp>
      <p:sp>
        <p:nvSpPr>
          <p:cNvPr id="10" name="CaixaDeTexto 9"/>
          <p:cNvSpPr txBox="1"/>
          <p:nvPr/>
        </p:nvSpPr>
        <p:spPr bwMode="auto">
          <a:xfrm>
            <a:off x="1043608" y="5584809"/>
            <a:ext cx="1404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400" dirty="0" smtClean="0">
                <a:solidFill>
                  <a:srgbClr val="17375E"/>
                </a:solidFill>
                <a:latin typeface="Arial Narrow" pitchFamily="-110" charset="0"/>
              </a:rPr>
              <a:t>Fonte: SMSA/PBH</a:t>
            </a:r>
          </a:p>
        </p:txBody>
      </p:sp>
    </p:spTree>
    <p:extLst>
      <p:ext uri="{BB962C8B-B14F-4D97-AF65-F5344CB8AC3E}">
        <p14:creationId xmlns:p14="http://schemas.microsoft.com/office/powerpoint/2010/main" xmlns="" val="37722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16" name="Imagem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9" r="6753" b="10792"/>
          <a:stretch/>
        </p:blipFill>
        <p:spPr bwMode="auto">
          <a:xfrm>
            <a:off x="4616229" y="0"/>
            <a:ext cx="460397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 explicativo retangular com cantos arredondados 13"/>
          <p:cNvSpPr/>
          <p:nvPr/>
        </p:nvSpPr>
        <p:spPr>
          <a:xfrm>
            <a:off x="1187624" y="2204864"/>
            <a:ext cx="2491833" cy="2736304"/>
          </a:xfrm>
          <a:prstGeom prst="wedgeRoundRectCallout">
            <a:avLst>
              <a:gd name="adj1" fmla="val 110145"/>
              <a:gd name="adj2" fmla="val 109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Hoje, 14</a:t>
            </a:r>
            <a:r>
              <a:rPr lang="pt-BR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8 CS.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Até 2017 </a:t>
            </a:r>
            <a:r>
              <a:rPr lang="pt-BR" sz="2000" b="1" dirty="0">
                <a:solidFill>
                  <a:schemeClr val="bg1"/>
                </a:solidFill>
                <a:latin typeface="Arial Narrow"/>
                <a:cs typeface="Arial Narrow"/>
              </a:rPr>
              <a:t>serão </a:t>
            </a:r>
            <a:r>
              <a:rPr lang="pt-BR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construídos mais 22 </a:t>
            </a:r>
            <a:r>
              <a:rPr lang="pt-BR" sz="2000" b="1" dirty="0">
                <a:solidFill>
                  <a:schemeClr val="bg1"/>
                </a:solidFill>
                <a:latin typeface="Arial Narrow"/>
                <a:cs typeface="Arial Narrow"/>
              </a:rPr>
              <a:t>novos Centros de </a:t>
            </a:r>
            <a:r>
              <a:rPr lang="pt-BR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Saúde e 55 </a:t>
            </a:r>
            <a:r>
              <a:rPr lang="pt-BR" sz="2000" b="1" dirty="0">
                <a:solidFill>
                  <a:srgbClr val="FFFFFF"/>
                </a:solidFill>
                <a:latin typeface="Arial Narrow"/>
                <a:cs typeface="Arial Narrow"/>
              </a:rPr>
              <a:t>serão </a:t>
            </a:r>
            <a:r>
              <a:rPr lang="pt-BR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substituídos </a:t>
            </a:r>
            <a:r>
              <a:rPr lang="pt-BR" sz="2000" b="1" dirty="0">
                <a:solidFill>
                  <a:srgbClr val="FFFFFF"/>
                </a:solidFill>
                <a:latin typeface="Arial Narrow"/>
                <a:cs typeface="Arial Narrow"/>
              </a:rPr>
              <a:t>por novas </a:t>
            </a:r>
            <a:r>
              <a:rPr lang="pt-BR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unidades</a:t>
            </a:r>
            <a:endParaRPr lang="pt-BR" sz="20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63578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</a:p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8" name="Picture 7" descr="CidadeSauda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2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08" r="8089" b="12570"/>
          <a:stretch/>
        </p:blipFill>
        <p:spPr bwMode="auto">
          <a:xfrm>
            <a:off x="4619183" y="0"/>
            <a:ext cx="4524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 explicativo retangular com cantos arredondados 13"/>
          <p:cNvSpPr/>
          <p:nvPr/>
        </p:nvSpPr>
        <p:spPr>
          <a:xfrm>
            <a:off x="1187624" y="2636912"/>
            <a:ext cx="2275809" cy="2160240"/>
          </a:xfrm>
          <a:prstGeom prst="wedgeRoundRectCallout">
            <a:avLst>
              <a:gd name="adj1" fmla="val 110145"/>
              <a:gd name="adj2" fmla="val 109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Hoje, 63 Academias da Cidade.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Até 2017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serão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1</a:t>
            </a:r>
            <a:r>
              <a:rPr lang="pt-B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00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lang="pt-BR" sz="24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63578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</a:p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1" name="Picture 10" descr="CidadeSauda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2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700808"/>
            <a:ext cx="91440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 pitchFamily="34" charset="0"/>
                <a:cs typeface="Arial Narrow"/>
              </a:rPr>
              <a:t>Hospital Metropolitano Dr. Célio de Castro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Novas maternidades:  Maternidade Venda Nova e do Hospital Odilon </a:t>
            </a:r>
            <a:r>
              <a:rPr lang="pt-BR" sz="2400" dirty="0" err="1" smtClean="0">
                <a:latin typeface="Arial Narrow"/>
                <a:cs typeface="Arial Narrow"/>
              </a:rPr>
              <a:t>Behrens</a:t>
            </a:r>
            <a:endParaRPr lang="pt-BR" sz="2400" dirty="0" smtClean="0">
              <a:latin typeface="Arial Narrow"/>
              <a:cs typeface="Arial Narrow"/>
            </a:endParaRP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 pitchFamily="34" charset="0"/>
                <a:cs typeface="Arial Narrow"/>
              </a:rPr>
              <a:t>Tratamento do Tabagismo expandido para todos os Centros de Saúde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 pitchFamily="34" charset="0"/>
                <a:cs typeface="Arial Narrow"/>
              </a:rPr>
              <a:t>Implantação do Disque Saúde Criança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>
                <a:latin typeface="Arial Narrow"/>
                <a:cs typeface="Arial Narrow"/>
              </a:rPr>
              <a:t>Ampliação do Serviço de Atenção Domiciliar (SAD) para 30 equipes de </a:t>
            </a:r>
            <a:r>
              <a:rPr lang="pt-BR" sz="2400" dirty="0" smtClean="0">
                <a:latin typeface="Arial Narrow"/>
                <a:cs typeface="Arial Narrow"/>
              </a:rPr>
              <a:t>atendimento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>
                <a:latin typeface="Arial Narrow"/>
                <a:cs typeface="Arial Narrow"/>
              </a:rPr>
              <a:t>Consultórios de Rua ampliados </a:t>
            </a:r>
            <a:r>
              <a:rPr lang="pt-BR" sz="2400" dirty="0" smtClean="0">
                <a:latin typeface="Arial Narrow"/>
                <a:cs typeface="Arial Narrow"/>
              </a:rPr>
              <a:t>de 4 para </a:t>
            </a:r>
            <a:r>
              <a:rPr lang="pt-BR" sz="2400" dirty="0">
                <a:latin typeface="Arial Narrow"/>
                <a:cs typeface="Arial Narrow"/>
              </a:rPr>
              <a:t>11</a:t>
            </a:r>
          </a:p>
          <a:p>
            <a:pPr>
              <a:spcAft>
                <a:spcPts val="1800"/>
              </a:spcAft>
            </a:pPr>
            <a:endParaRPr lang="pt-BR" sz="2800" b="1" dirty="0">
              <a:latin typeface="Arial Narrow"/>
              <a:cs typeface="Arial Narrow"/>
            </a:endParaRPr>
          </a:p>
          <a:p>
            <a:pPr>
              <a:spcAft>
                <a:spcPts val="1800"/>
              </a:spcAft>
            </a:pPr>
            <a:endParaRPr lang="pt-BR" sz="2800" b="1" dirty="0" smtClean="0">
              <a:latin typeface="Arial Narrow" pitchFamily="34" charset="0"/>
              <a:cs typeface="Arial Narrow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80634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7" name="Picture 6" descr="CidadeSaud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2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5539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8" name="Picture 17" descr="CidadeSaud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8364183"/>
              </p:ext>
            </p:extLst>
          </p:nvPr>
        </p:nvGraphicFramePr>
        <p:xfrm>
          <a:off x="1043608" y="1844824"/>
          <a:ext cx="6552728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182"/>
                <a:gridCol w="1638182"/>
                <a:gridCol w="1638182"/>
                <a:gridCol w="1638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</a:t>
                      </a:r>
                      <a:r>
                        <a:rPr lang="pt-BR" b="1" baseline="0" dirty="0" smtClean="0"/>
                        <a:t> Sustentadores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1.640.980.931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1.764.603.409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1.867.184.523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205.176.732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212.508.600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193.566.099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1.435.804.199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1.552.094.809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1.673.618.424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 Associados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2.019.241.719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2.201.255.546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2.214.734.579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866.990.477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963.187.823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1.003.759.523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1.152.251.242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1.238.067.723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1.210.975.056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Total Área Resultado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3.660.222.650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3.965.858.955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4.081.919.102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 bwMode="auto">
          <a:xfrm>
            <a:off x="7236296" y="1484784"/>
            <a:ext cx="88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Em R$ 1,00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7236296" y="5733256"/>
            <a:ext cx="849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Fonte: SOF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6093296"/>
            <a:ext cx="1501670" cy="43204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24328" y="1124744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3740" t="23191" r="50583" b="56777"/>
          <a:stretch>
            <a:fillRect/>
          </a:stretch>
        </p:blipFill>
        <p:spPr bwMode="auto">
          <a:xfrm>
            <a:off x="7452320" y="4365104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Educac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88640"/>
            <a:ext cx="2520280" cy="644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51483" t="23898" r="20071" b="8190"/>
          <a:stretch>
            <a:fillRect/>
          </a:stretch>
        </p:blipFill>
        <p:spPr bwMode="auto">
          <a:xfrm>
            <a:off x="3851920" y="1988840"/>
            <a:ext cx="3456384" cy="461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21260" t="31319" r="52072" b="11433"/>
          <a:stretch>
            <a:fillRect/>
          </a:stretch>
        </p:blipFill>
        <p:spPr bwMode="auto">
          <a:xfrm>
            <a:off x="323528" y="1196752"/>
            <a:ext cx="32403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Resultado de imagem para alunos UMEIs  PB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14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3"/>
          <p:cNvCxnSpPr/>
          <p:nvPr/>
        </p:nvCxnSpPr>
        <p:spPr>
          <a:xfrm rot="16200000" flipH="1">
            <a:off x="-252375" y="3436799"/>
            <a:ext cx="2880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1143000" y="2393890"/>
            <a:ext cx="3564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Expansão do Ensino Infantil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1143000" y="2995553"/>
            <a:ext cx="3831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Expansão da Escola Integrada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1143000" y="3638490"/>
            <a:ext cx="4505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Melhoria da Qualidade da Educação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9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611317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4 Programas, sendo 3 Sustentadores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0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8" name="Picture 7" descr="Educa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416500" cy="644400"/>
          </a:xfrm>
          <a:prstGeom prst="rect">
            <a:avLst/>
          </a:prstGeom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3773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Indicadores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6828" t="28026" r="33560" b="26281"/>
          <a:stretch/>
        </p:blipFill>
        <p:spPr bwMode="auto">
          <a:xfrm>
            <a:off x="713711" y="2204865"/>
            <a:ext cx="7351582" cy="380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 bwMode="auto">
          <a:xfrm>
            <a:off x="683568" y="1414517"/>
            <a:ext cx="7848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 smtClean="0">
                <a:solidFill>
                  <a:srgbClr val="17375E"/>
                </a:solidFill>
                <a:latin typeface="Arial Narrow" pitchFamily="-110" charset="0"/>
              </a:rPr>
              <a:t>Índice de Educação Básica – IDEB para os anos iniciais e finais da rede de ensino municipal em Belo Horizonte, 2005, 2007, 2009, 2011 e 2013</a:t>
            </a: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1331640" y="6008124"/>
            <a:ext cx="1388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400" dirty="0" smtClean="0">
                <a:solidFill>
                  <a:srgbClr val="17375E"/>
                </a:solidFill>
                <a:latin typeface="Arial Narrow" pitchFamily="-110" charset="0"/>
              </a:rPr>
              <a:t>Fonte: INEP/MEC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53618" y="179929"/>
            <a:ext cx="7054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Estimativa </a:t>
            </a:r>
            <a:r>
              <a:rPr lang="pt-BR" sz="3200" b="1" dirty="0">
                <a:solidFill>
                  <a:schemeClr val="tx2"/>
                </a:solidFill>
              </a:rPr>
              <a:t>das Receitas / </a:t>
            </a:r>
            <a:r>
              <a:rPr lang="pt-BR" sz="3200" b="1" dirty="0" smtClean="0">
                <a:solidFill>
                  <a:schemeClr val="tx2"/>
                </a:solidFill>
              </a:rPr>
              <a:t>2016 - 2017</a:t>
            </a:r>
            <a:endParaRPr lang="pt-B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467544" y="1196752"/>
            <a:ext cx="8345379" cy="547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Baseada nos índices de crescimento econômico do país e nos índices inflacionários indicados na LDO/2016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(5,63% inflação e 1,11% PIB);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Considera esforços de combate a sonegação fiscal e a redução do estoque da dívida ativa;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Previsão no Orçamento da União de continuidade dos repasses aos Estados e Municípios, para novos investimentos e garantia de continuidade de projetos em andamento;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Previsão de recursos de operações de crédito para financiamento de investimentos;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400" kern="0" dirty="0"/>
              <a:t> </a:t>
            </a:r>
            <a:r>
              <a:rPr lang="pt-BR" sz="2400" kern="0" dirty="0" smtClean="0"/>
              <a:t>Repasse de Depósitos Judiciais ao município – Decreto 16.107 Out/15.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5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288" y="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395536" y="83671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9998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19" name="Imagem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82" t="3116" r="8267" b="10790"/>
          <a:stretch/>
        </p:blipFill>
        <p:spPr bwMode="auto">
          <a:xfrm>
            <a:off x="4447610" y="0"/>
            <a:ext cx="4676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 explicativo retangular com cantos arredondados 13"/>
          <p:cNvSpPr/>
          <p:nvPr/>
        </p:nvSpPr>
        <p:spPr>
          <a:xfrm>
            <a:off x="971600" y="2348880"/>
            <a:ext cx="2491833" cy="2808312"/>
          </a:xfrm>
          <a:prstGeom prst="wedgeRoundRectCallout">
            <a:avLst>
              <a:gd name="adj1" fmla="val 110145"/>
              <a:gd name="adj2" fmla="val 109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Total de 149 </a:t>
            </a:r>
            <a:r>
              <a:rPr lang="pt-BR" sz="24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UMEIs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universalizando o atendimento para crianças de 4 e 5 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anos</a:t>
            </a:r>
            <a:endParaRPr lang="pt-BR" sz="24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 descr="Educac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2416500" cy="644400"/>
          </a:xfrm>
          <a:prstGeom prst="rect">
            <a:avLst/>
          </a:prstGeom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63578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</a:p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440000"/>
            <a:ext cx="8892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b="1" dirty="0" smtClean="0">
                <a:solidFill>
                  <a:srgbClr val="0070C0"/>
                </a:solidFill>
                <a:latin typeface="Arial Narrow" pitchFamily="34" charset="0"/>
                <a:cs typeface="Arial Narrow"/>
              </a:rPr>
              <a:t>Educação Infantil:</a:t>
            </a:r>
          </a:p>
          <a:p>
            <a:pPr marL="822325" lvl="1" indent="-365125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 smtClean="0">
                <a:latin typeface="Arial Narrow" pitchFamily="34" charset="0"/>
                <a:cs typeface="Arial Narrow"/>
              </a:rPr>
              <a:t>Atendimento ampliado para mais de 45.000 vagas na rede própria e mais de 24.000 vagas na rede conveniada</a:t>
            </a:r>
          </a:p>
          <a:p>
            <a:pPr lvl="1">
              <a:spcAft>
                <a:spcPts val="1800"/>
              </a:spcAft>
            </a:pPr>
            <a:endParaRPr lang="pt-BR" sz="2400" dirty="0" smtClean="0">
              <a:latin typeface="Arial Narrow"/>
              <a:cs typeface="Arial Narrow"/>
            </a:endParaRPr>
          </a:p>
        </p:txBody>
      </p:sp>
      <p:pic>
        <p:nvPicPr>
          <p:cNvPr id="8" name="Picture 7" descr="Educa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416500" cy="644400"/>
          </a:xfrm>
          <a:prstGeom prst="rect">
            <a:avLst/>
          </a:prstGeom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80634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-36512" y="2924944"/>
            <a:ext cx="88924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Ensino Fundamental:</a:t>
            </a:r>
          </a:p>
          <a:p>
            <a:pPr marL="822325" lvl="1" indent="-365125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 smtClean="0">
                <a:latin typeface="Arial Narrow"/>
                <a:cs typeface="Arial Narrow"/>
              </a:rPr>
              <a:t>Programa Escola Aberta: ampliar para mais de 1,6 milhão de participações</a:t>
            </a:r>
          </a:p>
          <a:p>
            <a:pPr marL="822325" lvl="1" indent="-365125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 smtClean="0">
                <a:latin typeface="Arial Narrow"/>
                <a:cs typeface="Arial Narrow"/>
              </a:rPr>
              <a:t>Escola nas Férias: ampliar para 100 mil participações</a:t>
            </a:r>
          </a:p>
          <a:p>
            <a:pPr marL="822325" lvl="1" indent="-365125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 smtClean="0">
                <a:latin typeface="Arial Narrow"/>
                <a:cs typeface="Arial Narrow"/>
              </a:rPr>
              <a:t>Escola Integrada: ampliar de 65 mil para 90 mil alunos atendidos até 2017</a:t>
            </a:r>
          </a:p>
          <a:p>
            <a:pPr marL="822325" lvl="1" indent="-365125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 smtClean="0">
                <a:latin typeface="Arial Narrow"/>
                <a:cs typeface="Arial Narrow"/>
              </a:rPr>
              <a:t>Oferta de 2.000 vagas/ano de Ensino de Música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40000"/>
            <a:ext cx="882047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Ensino Fundamental:</a:t>
            </a:r>
          </a:p>
          <a:p>
            <a:pPr marL="822325" lvl="1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Política de Alfabetização: 100% das crianças de 8 anos lendo</a:t>
            </a:r>
          </a:p>
          <a:p>
            <a:pPr marL="822325" lvl="1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Saúde na Escola: atendimento a 98.000 alunos /ano</a:t>
            </a:r>
          </a:p>
          <a:p>
            <a:pPr marL="822325" lvl="1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Transporte escolar acessível para atendimento a estudantes da Rede Municipal de Educação com deficiência motora, sem capacidade de deambulação, ampliado, garantindo o atendimento a 100% da demanda</a:t>
            </a:r>
            <a:endParaRPr lang="pt-BR" sz="2400" u="sng" dirty="0" smtClean="0">
              <a:latin typeface="Arial Narrow"/>
              <a:cs typeface="Arial Narrow"/>
            </a:endParaRPr>
          </a:p>
        </p:txBody>
      </p:sp>
      <p:pic>
        <p:nvPicPr>
          <p:cNvPr id="7" name="Picture 6" descr="Educa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416500" cy="644400"/>
          </a:xfrm>
          <a:prstGeom prst="rect">
            <a:avLst/>
          </a:prstGeom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80634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12" name="Picture 11" descr="Educa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416500" cy="644400"/>
          </a:xfrm>
          <a:prstGeom prst="rect">
            <a:avLst/>
          </a:prstGeom>
        </p:spPr>
      </p:pic>
      <p:sp>
        <p:nvSpPr>
          <p:cNvPr id="20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5539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1516454"/>
              </p:ext>
            </p:extLst>
          </p:nvPr>
        </p:nvGraphicFramePr>
        <p:xfrm>
          <a:off x="827585" y="1772816"/>
          <a:ext cx="6696744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186"/>
                <a:gridCol w="1674186"/>
                <a:gridCol w="1674186"/>
                <a:gridCol w="16741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</a:t>
                      </a:r>
                      <a:r>
                        <a:rPr lang="pt-BR" b="1" baseline="0" dirty="0" smtClean="0"/>
                        <a:t> Sustentadores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338.363.882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137.707.795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143.492.637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144.086.968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94.750.161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99.914.930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194.276.914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42.957.634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43.577.707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 Associados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1.604.657.649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1.714.575.736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1.756.954.180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1.584.496.819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1.625.670.822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1.668.799.266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20.160.830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88.904.914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88.154.914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Total Área Resultado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1.943.021.531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1.852.283.531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1.900.446.817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 bwMode="auto">
          <a:xfrm>
            <a:off x="7236296" y="1484784"/>
            <a:ext cx="88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Em R$ 1,00</a:t>
            </a:r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7236296" y="5733256"/>
            <a:ext cx="849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Fonte: SOF</a:t>
            </a:r>
          </a:p>
        </p:txBody>
      </p:sp>
      <p:sp>
        <p:nvSpPr>
          <p:cNvPr id="10" name="CaixaDeTexto 9"/>
          <p:cNvSpPr txBox="1"/>
          <p:nvPr/>
        </p:nvSpPr>
        <p:spPr bwMode="auto">
          <a:xfrm>
            <a:off x="395536" y="5877272"/>
            <a:ext cx="69011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400" b="1" i="1" dirty="0" smtClean="0">
                <a:solidFill>
                  <a:srgbClr val="17375E"/>
                </a:solidFill>
                <a:latin typeface="Arial Narrow" pitchFamily="-110" charset="0"/>
              </a:rPr>
              <a:t>* Valor total obras Sustentadores 2015: R$ 230.246.503; 2016: R$ 43.322.996; 2017: 44.240.303,00</a:t>
            </a:r>
            <a:endParaRPr lang="pt-BR" sz="1400" b="1" i="1" dirty="0" smtClean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6093296"/>
            <a:ext cx="1501670" cy="43204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24328" y="1124744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3740" t="23191" r="50583" b="56777"/>
          <a:stretch>
            <a:fillRect/>
          </a:stretch>
        </p:blipFill>
        <p:spPr bwMode="auto">
          <a:xfrm>
            <a:off x="7452320" y="4365104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eTod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60648"/>
            <a:ext cx="3616208" cy="644400"/>
          </a:xfrm>
          <a:prstGeom prst="rect">
            <a:avLst/>
          </a:prstGeom>
        </p:spPr>
      </p:pic>
      <p:pic>
        <p:nvPicPr>
          <p:cNvPr id="9" name="Picture 2" descr="http://portalpbh.pbh.gov.br/pbh/ecp/images.do?evento=imagem&amp;urlPlc=cras_site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92696"/>
            <a:ext cx="3672408" cy="24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portalpbh.pbh.gov.br/pbh/ecp/images.do?evento=imagem&amp;urlPlc=idoso_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869160"/>
            <a:ext cx="2304256" cy="153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portalpbh.pbh.gov.br/pbh/ecp/images.do?evento=imagem&amp;urlPlc=20130103_guia_su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077072"/>
            <a:ext cx="1224136" cy="231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DSC0508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56490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14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88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3"/>
          <p:cNvCxnSpPr/>
          <p:nvPr/>
        </p:nvCxnSpPr>
        <p:spPr>
          <a:xfrm rot="5400000">
            <a:off x="-712391" y="3429001"/>
            <a:ext cx="36576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1143000" y="1905000"/>
            <a:ext cx="4279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BH Cidadania e o SUAS </a:t>
            </a:r>
            <a:r>
              <a:rPr lang="en-US" sz="2400" b="1" dirty="0" smtClean="0">
                <a:solidFill>
                  <a:srgbClr val="17375E"/>
                </a:solidFill>
                <a:latin typeface="Arial Narrow" pitchFamily="-110" charset="0"/>
              </a:rPr>
              <a:t>–</a:t>
            </a:r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 Sistema </a:t>
            </a:r>
          </a:p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Único de Assistência Social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1143000" y="2900490"/>
            <a:ext cx="4438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Programa de Atendimento ao Idoso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1143000" y="3510089"/>
            <a:ext cx="2157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PT" sz="2400" b="1" smtClean="0">
                <a:solidFill>
                  <a:srgbClr val="17375E"/>
                </a:solidFill>
                <a:latin typeface="Arial Narrow" pitchFamily="-110" charset="0"/>
              </a:rPr>
              <a:t>Direito de Todos</a:t>
            </a:r>
            <a:endParaRPr lang="pt-PT" sz="2400" b="1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143000" y="4095690"/>
            <a:ext cx="4134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Promoção do Esporte e do Lazer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9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6489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13 Programas, sendo 4 Sustentadores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9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3773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Indicadores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8010" t="27363" r="34150" b="23206"/>
          <a:stretch/>
        </p:blipFill>
        <p:spPr bwMode="auto">
          <a:xfrm>
            <a:off x="763759" y="1988839"/>
            <a:ext cx="6976593" cy="38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eTod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3544200" cy="6444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 bwMode="auto">
          <a:xfrm>
            <a:off x="962745" y="1354272"/>
            <a:ext cx="6681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 smtClean="0">
                <a:solidFill>
                  <a:srgbClr val="17375E"/>
                </a:solidFill>
                <a:latin typeface="Arial Narrow" pitchFamily="-110" charset="0"/>
              </a:rPr>
              <a:t>Proporção da População que vive abaixo da linha de pobreza em Belo Horizonte, </a:t>
            </a:r>
          </a:p>
          <a:p>
            <a:pPr algn="ctr"/>
            <a:r>
              <a:rPr lang="pt-BR" sz="1600" b="1" dirty="0" smtClean="0">
                <a:solidFill>
                  <a:srgbClr val="17375E"/>
                </a:solidFill>
                <a:latin typeface="Arial Narrow" pitchFamily="-110" charset="0"/>
              </a:rPr>
              <a:t>1991, 2000 e 2010 </a:t>
            </a: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1187624" y="5814379"/>
            <a:ext cx="3799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400" dirty="0" smtClean="0">
                <a:solidFill>
                  <a:srgbClr val="17375E"/>
                </a:solidFill>
                <a:latin typeface="Arial Narrow" pitchFamily="-110" charset="0"/>
              </a:rPr>
              <a:t>Fonte: Censos Demográficos 1991, 2000 e 2010/IBGE.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73" t="3421" r="7117" b="9659"/>
          <a:stretch/>
        </p:blipFill>
        <p:spPr bwMode="auto">
          <a:xfrm>
            <a:off x="4427984" y="17999"/>
            <a:ext cx="4812719" cy="69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 explicativo retangular com cantos arredondados 13"/>
          <p:cNvSpPr/>
          <p:nvPr/>
        </p:nvSpPr>
        <p:spPr>
          <a:xfrm>
            <a:off x="899592" y="1992288"/>
            <a:ext cx="2563841" cy="2516832"/>
          </a:xfrm>
          <a:prstGeom prst="wedgeRoundRectCallout">
            <a:avLst>
              <a:gd name="adj1" fmla="val 96995"/>
              <a:gd name="adj2" fmla="val 30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Hoje,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300 Academias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a Céu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Aberto. 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Até 2017,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serão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490 </a:t>
            </a:r>
            <a:endParaRPr lang="pt-B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3578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</a:p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9" name="Picture 8" descr="DeTod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354420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65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440000"/>
            <a:ext cx="9144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Programa Cuidado Especial, para atendimento a 120 pessoas com deficiência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Centro Dia </a:t>
            </a:r>
            <a:r>
              <a:rPr lang="en-US" sz="2400" dirty="0" smtClean="0">
                <a:latin typeface="Arial Narrow"/>
                <a:cs typeface="Arial Narrow"/>
              </a:rPr>
              <a:t>–</a:t>
            </a:r>
            <a:r>
              <a:rPr lang="pt-BR" sz="2400" dirty="0" smtClean="0">
                <a:latin typeface="Arial Narrow"/>
                <a:cs typeface="Arial Narrow"/>
              </a:rPr>
              <a:t> Centro de Referência para Pessoa com Deficiência, com atendimento a 150 pessoas/mês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Projeto “Família Cidadã: BH sem Miséria” ampliado de 750 para mais de 3.000 famílias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endParaRPr lang="pt-BR" sz="2800" dirty="0" smtClean="0">
              <a:latin typeface="Arial Narrow"/>
              <a:cs typeface="Arial Narrow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80634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7" name="Picture 6" descr="DeTo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544200" cy="64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40000"/>
            <a:ext cx="9144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400" dirty="0" smtClean="0">
                <a:latin typeface="Arial Narrow"/>
                <a:cs typeface="Arial Narrow"/>
              </a:rPr>
              <a:t>Projeto Cuidador: atendimento a 584 pessoas idosas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400" dirty="0" smtClean="0">
                <a:latin typeface="Arial Narrow"/>
                <a:cs typeface="Arial Narrow"/>
              </a:rPr>
              <a:t>Centro de Referência da Pessoa Idosa: ampliação de 20 mil para 25 mil atendimentos/ano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0520" y="3091733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400" dirty="0" smtClean="0">
                <a:latin typeface="Arial Narrow"/>
                <a:cs typeface="Arial Narrow"/>
              </a:rPr>
              <a:t>Atendimento </a:t>
            </a:r>
            <a:r>
              <a:rPr lang="pt-PT" sz="2400" dirty="0">
                <a:latin typeface="Arial Narrow"/>
                <a:cs typeface="Arial Narrow"/>
              </a:rPr>
              <a:t>ampliado às mulheres vítimas de violência – 540 atendimentos/ano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400" dirty="0">
                <a:latin typeface="Arial Narrow"/>
                <a:cs typeface="Arial Narrow"/>
              </a:rPr>
              <a:t>Meio passe para estudantes do Ensino Médio e EJA, ampliado de 14 mil alunos para </a:t>
            </a:r>
            <a:r>
              <a:rPr lang="pt-PT" sz="2400" dirty="0" smtClean="0">
                <a:latin typeface="Arial Narrow"/>
                <a:cs typeface="Arial Narrow"/>
              </a:rPr>
              <a:t>20 </a:t>
            </a:r>
            <a:r>
              <a:rPr lang="pt-PT" sz="2400" dirty="0">
                <a:latin typeface="Arial Narrow"/>
                <a:cs typeface="Arial Narrow"/>
              </a:rPr>
              <a:t>mil alunos beneficiados</a:t>
            </a:r>
            <a:endParaRPr lang="pt-BR" sz="2400" dirty="0">
              <a:latin typeface="Arial Narrow"/>
              <a:cs typeface="Arial Narrow"/>
            </a:endParaRPr>
          </a:p>
          <a:p>
            <a:pPr>
              <a:spcAft>
                <a:spcPts val="1800"/>
              </a:spcAft>
            </a:pPr>
            <a:endParaRPr lang="pt-PT" sz="2800" b="1" dirty="0" smtClean="0">
              <a:latin typeface="Arial Narrow"/>
              <a:cs typeface="Arial Narrow"/>
            </a:endParaRP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80634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0" name="Picture 9" descr="DeTo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544200" cy="64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Receitas PPAG 2016-2017</a:t>
            </a:r>
            <a:endParaRPr lang="pt-BR" sz="3200" b="1" dirty="0"/>
          </a:p>
        </p:txBody>
      </p:sp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1052736"/>
          <a:ext cx="7488832" cy="5158179"/>
        </p:xfrm>
        <a:graphic>
          <a:graphicData uri="http://schemas.openxmlformats.org/drawingml/2006/table">
            <a:tbl>
              <a:tblPr/>
              <a:tblGrid>
                <a:gridCol w="3569404"/>
                <a:gridCol w="1328151"/>
                <a:gridCol w="1245140"/>
                <a:gridCol w="1346137"/>
              </a:tblGrid>
              <a:tr h="1864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Receitas por Categoria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2015-O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2016-R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2017-R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9.344.659.056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10.205.967.607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10.675.300.380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 TRIBUTÁRIA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3.155.456.000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3.371.363.053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3.707.999.109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 DE CONTRIBUIÇÕES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297.621.399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351.521.646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365.817.631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PATRIMONIAL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104.862.687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166.577.926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173.490.192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AGROPECUÁRIA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DE SERVIÇOS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136.218.853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161.662.548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174.266.709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TRANSFERÊNCIAS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5.067.520.306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5.332.572.769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5.628.011.342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OUTRAS RECEITAS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582.974.811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822.269.665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625.715.397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1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2.133.778.699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1.760.769.273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1.703.184.743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OPERAÇÕES DE CRÉDITO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1.161.195.449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1.060.095.522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1.009.165.512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ALIENAÇÃO DE BENS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115.720.000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TRANSFERÊNCIAS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851.863.250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618.673.751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603.819.231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OUTRAS RECEITAS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RECEITAS INTRAORÇAMENTÁRIAS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668.626.283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708.308.653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724.861.288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 DE CONTRIBUIÇÕES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394.169.862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393.076.092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420.403.368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PATRIMONIAL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2.811.421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2.932.219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3.009.942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DE SERVIÇOS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271.645.000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285.764.435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273.137.040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 INTRAORÇAMENTÁRIAS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2.950.000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1.562.691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1.562.691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OUTRAS RECEITAS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2.950.000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1.562.691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1.562.691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6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DEDUÇÃO P/ FORMAÇÃO FUNDEB - RECEITAS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398.019.800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-399.517.800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-429.469.572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11.751.994.238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12.277.090.424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12.675.439.530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89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2015-O: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Dados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orçados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ano     2016-R: Dados revisados no ano    2017-R: Dados revisados no ano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611560" y="83671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 bwMode="auto">
          <a:xfrm>
            <a:off x="7884368" y="836712"/>
            <a:ext cx="830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Em R$ 1,00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7884368" y="6550223"/>
            <a:ext cx="7986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Fonte: SOF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5632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9" name="Picture 18" descr="DeTo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544200" cy="644400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7695246"/>
              </p:ext>
            </p:extLst>
          </p:nvPr>
        </p:nvGraphicFramePr>
        <p:xfrm>
          <a:off x="899592" y="1916832"/>
          <a:ext cx="6912768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584176"/>
                <a:gridCol w="1728192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</a:t>
                      </a:r>
                      <a:r>
                        <a:rPr lang="pt-BR" b="1" baseline="0" dirty="0" smtClean="0"/>
                        <a:t> Sustentadores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91.572.212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89.102.166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88.933.353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52.224.089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40.249.662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41.959.600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39.348.123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48.852.504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46.973.753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 Associados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308.467.855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326.996.270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336.456.875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229.459.269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247.061.260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254917.715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79.008.586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79.935.010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81.539.160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Total Área Resultado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400.040.067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416.098.436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425.390.228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 bwMode="auto">
          <a:xfrm>
            <a:off x="7236296" y="1484784"/>
            <a:ext cx="88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Em R$ 1,00</a:t>
            </a:r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7236296" y="5733256"/>
            <a:ext cx="849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Fonte: SOF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6093296"/>
            <a:ext cx="1501670" cy="43204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24328" y="1124744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3740" t="23191" r="50583" b="56777"/>
          <a:stretch>
            <a:fillRect/>
          </a:stretch>
        </p:blipFill>
        <p:spPr bwMode="auto">
          <a:xfrm>
            <a:off x="7452320" y="4365104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ult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60648"/>
            <a:ext cx="2520280" cy="7200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21260" t="27679" r="21057" b="12986"/>
          <a:stretch>
            <a:fillRect/>
          </a:stretch>
        </p:blipFill>
        <p:spPr bwMode="auto">
          <a:xfrm>
            <a:off x="0" y="1340768"/>
            <a:ext cx="7344816" cy="433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14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88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reto 3"/>
          <p:cNvCxnSpPr/>
          <p:nvPr/>
        </p:nvCxnSpPr>
        <p:spPr>
          <a:xfrm rot="5400000">
            <a:off x="472838" y="3149361"/>
            <a:ext cx="1599408" cy="25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1143000" y="2895600"/>
            <a:ext cx="2259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Rede BH Cultural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6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573887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4 Programas, sendo 1 Sustentador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1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3773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Indicadores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2" name="CaixaDeTexto 1"/>
          <p:cNvSpPr txBox="1"/>
          <p:nvPr/>
        </p:nvSpPr>
        <p:spPr bwMode="auto">
          <a:xfrm>
            <a:off x="971600" y="1340768"/>
            <a:ext cx="7012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 smtClean="0">
                <a:solidFill>
                  <a:srgbClr val="17375E"/>
                </a:solidFill>
                <a:latin typeface="Arial Narrow" pitchFamily="-110" charset="0"/>
              </a:rPr>
              <a:t>Público total dos projetos executados pela Fundação Municipal de Cultura, 2011-2014</a:t>
            </a: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1187624" y="5814379"/>
            <a:ext cx="1005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400" dirty="0" smtClean="0">
                <a:solidFill>
                  <a:srgbClr val="17375E"/>
                </a:solidFill>
                <a:latin typeface="Arial Narrow" pitchFamily="-110" charset="0"/>
              </a:rPr>
              <a:t>Fonte: FMC.</a:t>
            </a:r>
          </a:p>
        </p:txBody>
      </p:sp>
      <p:pic>
        <p:nvPicPr>
          <p:cNvPr id="8" name="Picture 7" descr="Cul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110410" cy="64440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/>
        </p:nvGraphicFramePr>
        <p:xfrm>
          <a:off x="1331640" y="2060848"/>
          <a:ext cx="633670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25" name="Imagem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74" t="2730" r="6540" b="10643"/>
          <a:stretch/>
        </p:blipFill>
        <p:spPr bwMode="auto">
          <a:xfrm>
            <a:off x="4355976" y="19051"/>
            <a:ext cx="4793346" cy="68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 explicativo retangular com cantos arredondados 13"/>
          <p:cNvSpPr/>
          <p:nvPr/>
        </p:nvSpPr>
        <p:spPr>
          <a:xfrm>
            <a:off x="755576" y="2780928"/>
            <a:ext cx="2707857" cy="2400672"/>
          </a:xfrm>
          <a:prstGeom prst="wedgeRoundRectCallout">
            <a:avLst>
              <a:gd name="adj1" fmla="val 98483"/>
              <a:gd name="adj2" fmla="val 369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Mais 8 </a:t>
            </a:r>
            <a:r>
              <a:rPr lang="pt-BR" sz="2400" b="1" dirty="0">
                <a:solidFill>
                  <a:schemeClr val="bg1"/>
                </a:solidFill>
                <a:latin typeface="Arial Narrow"/>
                <a:cs typeface="Arial Narrow"/>
              </a:rPr>
              <a:t>Centros Culturais e/ou Bibliotecas Municipais </a:t>
            </a:r>
            <a:r>
              <a:rPr lang="pt-B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revitalizados </a:t>
            </a:r>
            <a:r>
              <a:rPr lang="pt-BR" sz="2400" b="1" dirty="0">
                <a:solidFill>
                  <a:schemeClr val="bg1"/>
                </a:solidFill>
                <a:latin typeface="Arial Narrow"/>
                <a:cs typeface="Arial Narrow"/>
              </a:rPr>
              <a:t>até </a:t>
            </a:r>
            <a:r>
              <a:rPr lang="pt-B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2017</a:t>
            </a:r>
            <a:endParaRPr lang="pt-B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4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3578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</a:p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8" name="Picture 7" descr="Cult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211041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0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440000"/>
            <a:ext cx="91440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Implantação do MIS CINE Santa Tereza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Concurso de Literatura “João de Barro”: 2016 e Concurso de Literatura “Cidade de Belo Horizonte”: 2016 e 2017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Realização de Eventos:</a:t>
            </a:r>
          </a:p>
          <a:p>
            <a:pPr marL="822325" lvl="1" indent="-365125">
              <a:buFont typeface="Arial"/>
              <a:buChar char="•"/>
            </a:pPr>
            <a:r>
              <a:rPr lang="pt-BR" sz="2000" dirty="0" smtClean="0">
                <a:latin typeface="Arial Narrow"/>
                <a:cs typeface="Arial Narrow"/>
              </a:rPr>
              <a:t>FIQ – Festival Internacional de Quadrinhos: 2017</a:t>
            </a:r>
          </a:p>
          <a:p>
            <a:pPr marL="822325" lvl="1" indent="-365125">
              <a:buFont typeface="Arial"/>
              <a:buChar char="•"/>
            </a:pPr>
            <a:r>
              <a:rPr lang="pt-BR" sz="2000" dirty="0" smtClean="0">
                <a:latin typeface="Arial Narrow"/>
                <a:cs typeface="Arial Narrow"/>
              </a:rPr>
              <a:t>FIT – Festival Internacional de Teatro: 2016</a:t>
            </a:r>
          </a:p>
          <a:p>
            <a:pPr marL="822325" lvl="1" indent="-365125">
              <a:buFont typeface="Arial"/>
              <a:buChar char="•"/>
            </a:pPr>
            <a:r>
              <a:rPr lang="pt-BR" sz="2000" dirty="0" smtClean="0">
                <a:latin typeface="Arial Narrow"/>
                <a:cs typeface="Arial Narrow"/>
              </a:rPr>
              <a:t>FAN – Festival de Arte Negra: 2017</a:t>
            </a:r>
          </a:p>
          <a:p>
            <a:pPr marL="822325" lvl="1" indent="-365125">
              <a:buFont typeface="Arial"/>
              <a:buChar char="•"/>
            </a:pPr>
            <a:r>
              <a:rPr lang="pt-BR" sz="2000" dirty="0" smtClean="0">
                <a:latin typeface="Arial Narrow"/>
                <a:cs typeface="Arial Narrow"/>
              </a:rPr>
              <a:t>Virada Cultural: 2016, 2017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80634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7" name="Picture 6" descr="Cul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11041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0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5539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9" name="Picture 18" descr="Cul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110410" cy="644400"/>
          </a:xfrm>
          <a:prstGeom prst="rect">
            <a:avLst/>
          </a:prstGeom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3094529"/>
              </p:ext>
            </p:extLst>
          </p:nvPr>
        </p:nvGraphicFramePr>
        <p:xfrm>
          <a:off x="899593" y="1844824"/>
          <a:ext cx="6696744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186"/>
                <a:gridCol w="1674186"/>
                <a:gridCol w="1674186"/>
                <a:gridCol w="16741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</a:t>
                      </a:r>
                      <a:r>
                        <a:rPr lang="pt-BR" b="1" baseline="0" dirty="0" smtClean="0"/>
                        <a:t> Sustentadores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18.097.114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16.004.607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12.428.128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9.138.258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10.837.717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7.106.402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8.958.856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5.166.890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5.321.726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 Associados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77.893.416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79.754.711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81.948.100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62.891.000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65.143.000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66.801.000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15.002.416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14.611.711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15.147.100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Total Área Resultado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95.990.530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95.759.318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94.376.228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 bwMode="auto">
          <a:xfrm>
            <a:off x="7236296" y="1484784"/>
            <a:ext cx="88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Em R$ 1,00</a:t>
            </a:r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7236296" y="5733256"/>
            <a:ext cx="849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Fonte: SOF</a:t>
            </a:r>
          </a:p>
        </p:txBody>
      </p:sp>
      <p:sp>
        <p:nvSpPr>
          <p:cNvPr id="10" name="CaixaDeTexto 9"/>
          <p:cNvSpPr txBox="1"/>
          <p:nvPr/>
        </p:nvSpPr>
        <p:spPr bwMode="auto">
          <a:xfrm>
            <a:off x="395536" y="6021288"/>
            <a:ext cx="7010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400" b="1" dirty="0" smtClean="0">
                <a:solidFill>
                  <a:srgbClr val="17375E"/>
                </a:solidFill>
                <a:latin typeface="Arial Narrow" pitchFamily="-110" charset="0"/>
              </a:rPr>
              <a:t>* Valor total obras Sustentador 2015: R$ 12.594.624; 2016: R$ 6.793.607,00; 2017: R$  6.974.128,00.</a:t>
            </a:r>
            <a:endParaRPr lang="pt-BR" sz="1400" b="1" dirty="0" smtClean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740" t="23191" r="50583" b="56777"/>
          <a:stretch>
            <a:fillRect/>
          </a:stretch>
        </p:blipFill>
        <p:spPr bwMode="auto">
          <a:xfrm>
            <a:off x="7452320" y="4221088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6093296"/>
            <a:ext cx="1501670" cy="4320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 bwMode="auto">
          <a:xfrm>
            <a:off x="7596336" y="1340768"/>
            <a:ext cx="12961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</a:p>
          <a:p>
            <a:endParaRPr lang="pt-BR" b="1" dirty="0" smtClean="0">
              <a:solidFill>
                <a:srgbClr val="17375E"/>
              </a:solidFill>
            </a:endParaRPr>
          </a:p>
        </p:txBody>
      </p:sp>
      <p:pic>
        <p:nvPicPr>
          <p:cNvPr id="9" name="Picture 5" descr="Modern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04664"/>
            <a:ext cx="2980350" cy="6444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19781" t="22539" r="17613" b="4851"/>
          <a:stretch>
            <a:fillRect/>
          </a:stretch>
        </p:blipFill>
        <p:spPr bwMode="auto">
          <a:xfrm>
            <a:off x="0" y="1340768"/>
            <a:ext cx="744337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4400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Disponibilização de Internet Banda Larga em Áreas de Vilas e Favelas: ampliação de 43 para 50 áreas;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Implantação das Centrais BH Resolve Barreiro e Venda Nova</a:t>
            </a:r>
          </a:p>
          <a:p>
            <a:pPr>
              <a:spcAft>
                <a:spcPts val="1800"/>
              </a:spcAft>
            </a:pPr>
            <a:endParaRPr lang="pt-BR" sz="2400" dirty="0" smtClean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80634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5" name="Picture 5" descr="Modern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98035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1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5539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4619415"/>
              </p:ext>
            </p:extLst>
          </p:nvPr>
        </p:nvGraphicFramePr>
        <p:xfrm>
          <a:off x="899593" y="1844824"/>
          <a:ext cx="6696744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186"/>
                <a:gridCol w="1674186"/>
                <a:gridCol w="1674186"/>
                <a:gridCol w="16741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</a:t>
                      </a:r>
                      <a:r>
                        <a:rPr lang="pt-BR" b="1" baseline="0" dirty="0" smtClean="0"/>
                        <a:t> Sustentadores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26.513.486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35.349.120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16.622.187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9.242.939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10.385.669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13.629.604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17.270.547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24.963.451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2.992.583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 Associados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2.345.515.014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2.655.988.613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2.742.819.233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1.655.148.051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1.999.557.884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2.080.504.639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690.366.963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656.430.729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662.314.594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Total Área Resultado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2.372.028.500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2.691.337.733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2.759.441.420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 bwMode="auto">
          <a:xfrm>
            <a:off x="7236296" y="1484784"/>
            <a:ext cx="88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Em R$ 1,00</a:t>
            </a:r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7236296" y="5733256"/>
            <a:ext cx="849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Fonte: SOF</a:t>
            </a:r>
          </a:p>
        </p:txBody>
      </p:sp>
      <p:sp>
        <p:nvSpPr>
          <p:cNvPr id="10" name="CaixaDeTexto 9"/>
          <p:cNvSpPr txBox="1"/>
          <p:nvPr/>
        </p:nvSpPr>
        <p:spPr bwMode="auto">
          <a:xfrm>
            <a:off x="395536" y="260648"/>
            <a:ext cx="1755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Modernidade</a:t>
            </a:r>
          </a:p>
        </p:txBody>
      </p:sp>
      <p:pic>
        <p:nvPicPr>
          <p:cNvPr id="12" name="Picture 5" descr="Modern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980350" cy="64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Origem dos Recursos PPAG 2016-2017</a:t>
            </a:r>
            <a:endParaRPr lang="pt-BR" sz="3600" b="1" dirty="0"/>
          </a:p>
        </p:txBody>
      </p:sp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611560" y="980728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 bwMode="auto">
          <a:xfrm>
            <a:off x="7956376" y="980728"/>
            <a:ext cx="830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Em R$ 1,00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7596336" y="6093296"/>
            <a:ext cx="7986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Fonte: SOF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8496984"/>
              </p:ext>
            </p:extLst>
          </p:nvPr>
        </p:nvGraphicFramePr>
        <p:xfrm>
          <a:off x="971600" y="1268760"/>
          <a:ext cx="7272808" cy="4634158"/>
        </p:xfrm>
        <a:graphic>
          <a:graphicData uri="http://schemas.openxmlformats.org/drawingml/2006/table">
            <a:tbl>
              <a:tblPr/>
              <a:tblGrid>
                <a:gridCol w="2933987"/>
                <a:gridCol w="1466994"/>
                <a:gridCol w="1466994"/>
                <a:gridCol w="1404833"/>
              </a:tblGrid>
              <a:tr h="3377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2015-O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2016-R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2017-R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23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RECURSOS ORDINÁRIOS DO TESOURO 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5.816.649.390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6.340.860.435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6.596.518.865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TRANSFERÊNCIAS CONSTITUCIONAIS EDUCAÇÃO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594.381.000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608.805.000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635.951.000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 PRÓPRIA DE ENTIDADES E ÓRGÃOS AUTÔNOMOS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307.212.113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328.672.985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318.321.785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 DAS ENTIDADES EMPRESARIAIS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37.400.845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26.250.453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26.412.325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CAPTAÇÃO DE RECURSOS VINCULADOS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731.561.921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592.093.339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553.868.598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CAPTAÇÃO DE RECURSOS VINCULADOS-ASSISTÊNCIA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43.489.335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48.132.900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48.555.340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CAPTAÇÃO DE RECURSOS VINCULADOS-SAÚDE 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2.277.865.419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2.459.219.684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2.566.251.543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CAPTAÇÃO DE RECURSOS VINCULADOS-EDUCAÇÃO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158.010.881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131.763.697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131.023.624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CONTRIBUIÇÕES/RECEITAS PREVIDENCIÁRIAS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624.227.885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681.196.409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725.403.532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FINANCIAMENTOS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1.161.195.449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1.060.095.522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1.073.132.918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11.751.994.238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12.277.090.424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12.675.439.530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7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2015-O: 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Dados </a:t>
                      </a:r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Orçados 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ano     2016-R: Dados revisados no ano    2017-R: Dados revisados no ano</a:t>
                      </a:r>
                    </a:p>
                  </a:txBody>
                  <a:tcPr marL="7570" marR="7570" marT="7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740" t="23191" r="50583" b="56777"/>
          <a:stretch>
            <a:fillRect/>
          </a:stretch>
        </p:blipFill>
        <p:spPr bwMode="auto">
          <a:xfrm>
            <a:off x="7452320" y="4221088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6093296"/>
            <a:ext cx="1501670" cy="4320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 bwMode="auto">
          <a:xfrm>
            <a:off x="7668344" y="1628800"/>
            <a:ext cx="12241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</a:p>
          <a:p>
            <a:endParaRPr lang="pt-BR" b="1" dirty="0" smtClean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9" name="Picture 9" descr="Prosperid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04664"/>
            <a:ext cx="3125340" cy="644400"/>
          </a:xfrm>
          <a:prstGeom prst="rect">
            <a:avLst/>
          </a:prstGeom>
        </p:spPr>
      </p:pic>
      <p:pic>
        <p:nvPicPr>
          <p:cNvPr id="10" name="Picture 11" descr="http://portalpbh.pbh.gov.br/pbh/ecp/images.do?evento=imagem&amp;urlPlc=images.docc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764704"/>
            <a:ext cx="3008312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http://distilleryimage3.s3.amazonaws.com/8055f43c21f311e28e5d22000a1f979a_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6448" y="3507904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http://portalpbh.pbh.gov.br/pbh/ecp/images.do?evento=imagem&amp;urlPlc=20121219_sine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6848" y="1526704"/>
            <a:ext cx="26050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440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Integração de BH com a Política Metropolitana de Atração de Investimentos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BH Negócios: capacitação de 3.000 empreendedores em todas as regionais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Implantação de novo Centro de Convenções em BH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Criação de 6 circuitos e roteiros turísticos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endParaRPr lang="pt-BR" sz="2400" b="1" dirty="0" smtClean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80634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5" name="Picture 9" descr="Prosper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12534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9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5539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2016-2017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1752600"/>
            <a:ext cx="9906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9798768"/>
              </p:ext>
            </p:extLst>
          </p:nvPr>
        </p:nvGraphicFramePr>
        <p:xfrm>
          <a:off x="1115617" y="1844824"/>
          <a:ext cx="6752832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208"/>
                <a:gridCol w="1688208"/>
                <a:gridCol w="1688208"/>
                <a:gridCol w="1688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</a:t>
                      </a:r>
                      <a:r>
                        <a:rPr lang="pt-BR" b="1" baseline="0" dirty="0" smtClean="0"/>
                        <a:t> Sustentadores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28.361.887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31.163.804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31.018.810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23.962.168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25.046.450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25.557.685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4.399.719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6.117.354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5.461.125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 Associados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20.982.260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19.531.620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19.417.764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19.460.260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17.931.000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17.781.750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1.522.000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1.600.620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1.636.014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Total Área Resultado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49.344.147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50.695.424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50.436.574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 bwMode="auto">
          <a:xfrm>
            <a:off x="7236296" y="1484784"/>
            <a:ext cx="88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Em R$ 1,00</a:t>
            </a:r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7236296" y="5733256"/>
            <a:ext cx="849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Fonte: SOF</a:t>
            </a:r>
          </a:p>
        </p:txBody>
      </p:sp>
      <p:sp>
        <p:nvSpPr>
          <p:cNvPr id="10" name="CaixaDeTexto 9"/>
          <p:cNvSpPr txBox="1"/>
          <p:nvPr/>
        </p:nvSpPr>
        <p:spPr bwMode="auto">
          <a:xfrm>
            <a:off x="395536" y="260648"/>
            <a:ext cx="1798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Prosperidade</a:t>
            </a:r>
          </a:p>
        </p:txBody>
      </p:sp>
      <p:pic>
        <p:nvPicPr>
          <p:cNvPr id="12" name="Picture 9" descr="Prosper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125340" cy="64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101060\Downloads\_MFR3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15" r="21381"/>
          <a:stretch>
            <a:fillRect/>
          </a:stretch>
        </p:blipFill>
        <p:spPr bwMode="auto">
          <a:xfrm>
            <a:off x="0" y="1386594"/>
            <a:ext cx="9143999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498" y="89780"/>
            <a:ext cx="3824999" cy="12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3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Despesas PPAG 2016-2017</a:t>
            </a:r>
            <a:endParaRPr lang="pt-BR" sz="3200" b="1" dirty="0"/>
          </a:p>
        </p:txBody>
      </p:sp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611560" y="980728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 bwMode="auto">
          <a:xfrm>
            <a:off x="7884368" y="1268760"/>
            <a:ext cx="830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Em R$ 1,00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7884368" y="5373216"/>
            <a:ext cx="7986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Fonte: SOF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5838097"/>
              </p:ext>
            </p:extLst>
          </p:nvPr>
        </p:nvGraphicFramePr>
        <p:xfrm>
          <a:off x="611560" y="1700808"/>
          <a:ext cx="7344816" cy="3312364"/>
        </p:xfrm>
        <a:graphic>
          <a:graphicData uri="http://schemas.openxmlformats.org/drawingml/2006/table">
            <a:tbl>
              <a:tblPr/>
              <a:tblGrid>
                <a:gridCol w="2992332"/>
                <a:gridCol w="1450828"/>
                <a:gridCol w="1450828"/>
                <a:gridCol w="1450828"/>
              </a:tblGrid>
              <a:tr h="2776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Consolidado da Despesa por Grupo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821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51" marR="7951" marT="7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Grupo Despesas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2015-O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2016-R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2017-R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PESSOAL E ENCARGOS SOCIAIS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4.103.104.711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4.452.381.080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4.654.681.863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JUROS E ENCARGOS DA DÍVIDA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177.000.000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213.711.300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191.609.985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OUTRAS DESPESAS CORRENTES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4.611.632.861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5.076.146.036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5.220.766.016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INVESTIMENTOS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2.625.413.564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2.119.226.009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2.189.026.214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INVERSÕES FINANCEIRAS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5.835.000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68.316.996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68.404.305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AMORTIZAÇÃO DA DÍVIDA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158.000.000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222.370.000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221.000.000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RESERVA DE CONTINGÊNCIA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71.008.102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124.939.003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129.951.147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11.751.994.238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12.277.090.424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12.675.439.530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2015-R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Dados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orçados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ano   2016-R: Dados revisados no ano    2017-R: Dados revisados no ano</a:t>
                      </a:r>
                    </a:p>
                  </a:txBody>
                  <a:tcPr marL="7951" marR="7951" marT="7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Despesas por Área de Resultado</a:t>
            </a:r>
            <a:endParaRPr lang="pt-BR" sz="3200" b="1" dirty="0"/>
          </a:p>
        </p:txBody>
      </p:sp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683568" y="83671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 bwMode="auto">
          <a:xfrm>
            <a:off x="7380312" y="1124744"/>
            <a:ext cx="830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Em R$ 1,00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7524328" y="4581128"/>
            <a:ext cx="7986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Fonte: SOF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5074961"/>
              </p:ext>
            </p:extLst>
          </p:nvPr>
        </p:nvGraphicFramePr>
        <p:xfrm>
          <a:off x="1187624" y="1628800"/>
          <a:ext cx="7092790" cy="2754306"/>
        </p:xfrm>
        <a:graphic>
          <a:graphicData uri="http://schemas.openxmlformats.org/drawingml/2006/table">
            <a:tbl>
              <a:tblPr/>
              <a:tblGrid>
                <a:gridCol w="1764198"/>
                <a:gridCol w="1224136"/>
                <a:gridCol w="612068"/>
                <a:gridCol w="1116124"/>
                <a:gridCol w="648072"/>
                <a:gridCol w="1080120"/>
                <a:gridCol w="648072"/>
              </a:tblGrid>
              <a:tr h="36004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+mn-lt"/>
                        </a:rPr>
                        <a:t>Orçamento Total PBH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2015 - 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2016 - R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2017 - R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11.751.994.238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12.277.090.424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BR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12.675.439.530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BR" sz="14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Áreas de Resultados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Valor total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Valor total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Valor total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Cidade Saudável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3.660.532.650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31,15%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3.965.858.955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4.081.919.102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Educação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1.944.351.531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16,54%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1.852.283.531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1.900.446.817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Cidade de Todos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406.542.024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3,46%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416.098.436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425.390.228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Cultura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95.944.462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0,82%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95.759.318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94.376.228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Prosperidade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49.344.147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0,42%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50.695.424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50.436.574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Modernidade*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2.372.028.500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20,18%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2.691.337.733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2.759.441.420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 bwMode="auto">
          <a:xfrm>
            <a:off x="1187624" y="4509120"/>
            <a:ext cx="36423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* A Área Modernidade inclui as atividades-meio da PBH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Áreas de Resultado </a:t>
            </a:r>
            <a:br>
              <a:rPr lang="pt-BR" sz="3600" b="1" dirty="0" smtClean="0"/>
            </a:b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1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>
            <a:off x="683568" y="980728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268760"/>
            <a:ext cx="1656184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cidsaudave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1656184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4" descr="cidsaudavel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068960"/>
            <a:ext cx="1656184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cidsaudave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068960"/>
            <a:ext cx="1656184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30" descr="prosperi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653136"/>
            <a:ext cx="1656184" cy="165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29" descr="modernidade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653136"/>
            <a:ext cx="1656184" cy="16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6093296"/>
            <a:ext cx="1501670" cy="43204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24328" y="1124744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3740" t="23191" r="50583" b="56777"/>
          <a:stretch>
            <a:fillRect/>
          </a:stretch>
        </p:blipFill>
        <p:spPr bwMode="auto">
          <a:xfrm>
            <a:off x="7452320" y="4365104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CidadeSauda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88640"/>
            <a:ext cx="3528392" cy="621743"/>
          </a:xfrm>
          <a:prstGeom prst="rect">
            <a:avLst/>
          </a:prstGeom>
        </p:spPr>
      </p:pic>
      <p:pic>
        <p:nvPicPr>
          <p:cNvPr id="24" name="Imagem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360838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132856"/>
            <a:ext cx="31861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m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620688"/>
            <a:ext cx="33353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14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500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3"/>
          <p:cNvCxnSpPr/>
          <p:nvPr/>
        </p:nvCxnSpPr>
        <p:spPr>
          <a:xfrm rot="16200000" flipH="1">
            <a:off x="-520176" y="3245198"/>
            <a:ext cx="341560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1143000" y="1831278"/>
            <a:ext cx="2918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Hospital </a:t>
            </a:r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Metropolitano</a:t>
            </a: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1143000" y="2432941"/>
            <a:ext cx="2249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Saúde </a:t>
            </a:r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da Família</a:t>
            </a: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1143000" y="2971800"/>
            <a:ext cx="47191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Melhoria </a:t>
            </a:r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do Atendimento </a:t>
            </a:r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Hospitalar e </a:t>
            </a:r>
          </a:p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Especializado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143000" y="3886200"/>
            <a:ext cx="43509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Gestão </a:t>
            </a:r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e Regionalização da Saúde</a:t>
            </a:r>
          </a:p>
        </p:txBody>
      </p:sp>
      <p:sp>
        <p:nvSpPr>
          <p:cNvPr id="17" name="CaixaDeTexto 1"/>
          <p:cNvSpPr txBox="1">
            <a:spLocks noChangeArrowheads="1"/>
          </p:cNvSpPr>
          <p:nvPr/>
        </p:nvSpPr>
        <p:spPr bwMode="auto">
          <a:xfrm>
            <a:off x="1143000" y="4400490"/>
            <a:ext cx="1461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Recomeço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630032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10 Programas, sendo 5 Sustentadores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6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prstTxWarp prst="textNoShape">
          <a:avLst/>
        </a:prstTxWarp>
        <a:spAutoFit/>
      </a:bodyPr>
      <a:lstStyle>
        <a:defPPr>
          <a:defRPr sz="2400" b="1" dirty="0" smtClean="0">
            <a:solidFill>
              <a:srgbClr val="17375E"/>
            </a:solidFill>
            <a:latin typeface="Arial Narrow" pitchFamily="-11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6405</TotalTime>
  <Words>1796</Words>
  <Application>Microsoft Office PowerPoint</Application>
  <PresentationFormat>Apresentação na tela (4:3)</PresentationFormat>
  <Paragraphs>602</Paragraphs>
  <Slides>43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8" baseType="lpstr">
      <vt:lpstr>Arial</vt:lpstr>
      <vt:lpstr>Calibri</vt:lpstr>
      <vt:lpstr>Arial Narrow</vt:lpstr>
      <vt:lpstr>Wingdings</vt:lpstr>
      <vt:lpstr>Tema do Office</vt:lpstr>
      <vt:lpstr>Slide 1</vt:lpstr>
      <vt:lpstr>Slide 2</vt:lpstr>
      <vt:lpstr>Receitas PPAG 2016-2017</vt:lpstr>
      <vt:lpstr>Origem dos Recursos PPAG 2016-2017</vt:lpstr>
      <vt:lpstr>Despesas PPAG 2016-2017</vt:lpstr>
      <vt:lpstr>Despesas por Área de Resultado</vt:lpstr>
      <vt:lpstr>Áreas de Resultado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PRODABEL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Prefeitura de Belo Horizonte</dc:creator>
  <cp:lastModifiedBy>pr044682</cp:lastModifiedBy>
  <cp:revision>552</cp:revision>
  <dcterms:created xsi:type="dcterms:W3CDTF">2013-09-27T13:31:10Z</dcterms:created>
  <dcterms:modified xsi:type="dcterms:W3CDTF">2015-10-20T20:43:02Z</dcterms:modified>
</cp:coreProperties>
</file>