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82" r:id="rId2"/>
    <p:sldId id="478" r:id="rId3"/>
    <p:sldId id="502" r:id="rId4"/>
    <p:sldId id="479" r:id="rId5"/>
    <p:sldId id="472" r:id="rId6"/>
    <p:sldId id="473" r:id="rId7"/>
    <p:sldId id="404" r:id="rId8"/>
    <p:sldId id="434" r:id="rId9"/>
    <p:sldId id="475" r:id="rId10"/>
    <p:sldId id="405" r:id="rId11"/>
    <p:sldId id="387" r:id="rId12"/>
    <p:sldId id="422" r:id="rId13"/>
    <p:sldId id="476" r:id="rId14"/>
    <p:sldId id="413" r:id="rId15"/>
    <p:sldId id="399" r:id="rId16"/>
    <p:sldId id="477" r:id="rId17"/>
    <p:sldId id="414" r:id="rId18"/>
    <p:sldId id="365" r:id="rId19"/>
    <p:sldId id="481" r:id="rId20"/>
    <p:sldId id="488" r:id="rId21"/>
    <p:sldId id="480" r:id="rId22"/>
    <p:sldId id="489" r:id="rId23"/>
    <p:sldId id="474" r:id="rId24"/>
  </p:sldIdLst>
  <p:sldSz cx="9144000" cy="6858000" type="screen4x3"/>
  <p:notesSz cx="6819900" cy="99314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0D9"/>
    <a:srgbClr val="A0B846"/>
    <a:srgbClr val="AEC957"/>
    <a:srgbClr val="A7DF41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05" autoAdjust="0"/>
  </p:normalViewPr>
  <p:slideViewPr>
    <p:cSldViewPr showGuides="1"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83E90-8637-4F2F-821B-6E1BFEAD89BF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B71C2-11E9-488A-B0E2-7F55E07868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43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D688-7CEC-4959-A971-5FBDDC757429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62EC-B591-4F1E-96B8-B4693653CD8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45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83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9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15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90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66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1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19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02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" y="-99391"/>
            <a:ext cx="9035768" cy="16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70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2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07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49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8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15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418F-0B46-44A1-8043-8618E6487AA3}" type="datetimeFigureOut">
              <a:rPr lang="pt-BR" smtClean="0"/>
              <a:pPr/>
              <a:t>18/10/2016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17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4542" t="20469" r="22329" b="9641"/>
          <a:stretch/>
        </p:blipFill>
        <p:spPr>
          <a:xfrm>
            <a:off x="-28850" y="0"/>
            <a:ext cx="917285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 bwMode="auto">
          <a:xfrm>
            <a:off x="323528" y="5589240"/>
            <a:ext cx="856895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 smtClean="0">
                <a:latin typeface="Arial Narrow" pitchFamily="-110" charset="0"/>
              </a:rPr>
              <a:t>Áreas de Resultado: Cidade Saudável, Educação, Cultura, Cidade de Todos, Prosperidade, Modernidade</a:t>
            </a:r>
          </a:p>
          <a:p>
            <a:pPr algn="ctr"/>
            <a:r>
              <a:rPr lang="pt-BR" b="1" dirty="0" smtClean="0">
                <a:latin typeface="Arial Narrow" pitchFamily="-110" charset="0"/>
              </a:rPr>
              <a:t>18/10/16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3"/>
          <p:cNvCxnSpPr/>
          <p:nvPr/>
        </p:nvCxnSpPr>
        <p:spPr>
          <a:xfrm rot="16200000" flipH="1">
            <a:off x="-252375" y="3436799"/>
            <a:ext cx="2880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143000" y="2393890"/>
            <a:ext cx="3564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Expansão do Ensino Infantil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143000" y="2995553"/>
            <a:ext cx="3831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Expansão da Escola Integrada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143000" y="3638490"/>
            <a:ext cx="4505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Melhoria da Qualidade da Educação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611317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4 Programas, sendo 3 Sustentadores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ducac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72939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 Resultados Previstos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61200" y="1556792"/>
            <a:ext cx="86872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325" lvl="1" indent="-365125" algn="just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>
                <a:latin typeface="Arial Narrow"/>
                <a:cs typeface="Arial Narrow"/>
              </a:rPr>
              <a:t>Hoje: 128 </a:t>
            </a:r>
            <a:r>
              <a:rPr lang="pt-BR" sz="2400" dirty="0" err="1">
                <a:latin typeface="Arial Narrow"/>
                <a:cs typeface="Arial Narrow"/>
              </a:rPr>
              <a:t>UMEIs</a:t>
            </a:r>
            <a:r>
              <a:rPr lang="pt-BR" sz="2400" dirty="0">
                <a:latin typeface="Arial Narrow"/>
                <a:cs typeface="Arial Narrow"/>
              </a:rPr>
              <a:t>, com 38.741 alunos matriculados (até o 2º. </a:t>
            </a:r>
            <a:r>
              <a:rPr lang="pt-BR" sz="2400" dirty="0" err="1">
                <a:latin typeface="Arial Narrow"/>
                <a:cs typeface="Arial Narrow"/>
              </a:rPr>
              <a:t>Quad</a:t>
            </a:r>
            <a:r>
              <a:rPr lang="pt-BR" sz="2400" dirty="0">
                <a:latin typeface="Arial Narrow"/>
                <a:cs typeface="Arial Narrow"/>
              </a:rPr>
              <a:t>./16). Em 2017: meta de 131 </a:t>
            </a:r>
            <a:r>
              <a:rPr lang="pt-BR" sz="2400" dirty="0" err="1">
                <a:latin typeface="Arial Narrow"/>
                <a:cs typeface="Arial Narrow"/>
              </a:rPr>
              <a:t>UMEI’s</a:t>
            </a:r>
            <a:r>
              <a:rPr lang="pt-BR" sz="2400" dirty="0">
                <a:latin typeface="Arial Narrow"/>
                <a:cs typeface="Arial Narrow"/>
              </a:rPr>
              <a:t> e 46.214 alunos matriculados </a:t>
            </a:r>
            <a:endParaRPr lang="pt-BR" sz="2400" dirty="0" smtClean="0">
              <a:latin typeface="Arial Narrow"/>
              <a:cs typeface="Arial Narrow"/>
            </a:endParaRPr>
          </a:p>
          <a:p>
            <a:pPr marL="822325" lvl="1" indent="-365125" algn="just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 smtClean="0">
                <a:latin typeface="Arial Narrow"/>
                <a:cs typeface="Arial Narrow"/>
              </a:rPr>
              <a:t>Creches Conveniadas: 25.000 alunos beneficiados </a:t>
            </a:r>
          </a:p>
          <a:p>
            <a:pPr marL="822325" lvl="1" indent="-365125" algn="just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 smtClean="0">
                <a:latin typeface="Arial Narrow"/>
                <a:cs typeface="Arial Narrow"/>
              </a:rPr>
              <a:t>Programa Escola Aberta: mais de 3,1 milhões de participações</a:t>
            </a:r>
          </a:p>
          <a:p>
            <a:pPr marL="822325" lvl="1" indent="-365125" algn="just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 smtClean="0">
                <a:latin typeface="Arial Narrow"/>
                <a:cs typeface="Arial Narrow"/>
              </a:rPr>
              <a:t>Escola nas Férias: 100 mil participações</a:t>
            </a:r>
          </a:p>
          <a:p>
            <a:pPr marL="822325" lvl="1" indent="-365125" algn="just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 smtClean="0">
                <a:latin typeface="Arial Narrow"/>
                <a:cs typeface="Arial Narrow"/>
              </a:rPr>
              <a:t>Oferta de 2.000 vagas de Ensino de Música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3133" y="1700808"/>
            <a:ext cx="88204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325" lvl="1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Política de Alfabetização: 100% das crianças de 8 anos lendo</a:t>
            </a:r>
          </a:p>
          <a:p>
            <a:pPr marL="822325" lvl="1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Saúde na Escola: atendimento a 98.000 alunos /ano</a:t>
            </a:r>
          </a:p>
          <a:p>
            <a:pPr marL="822325" lvl="1" indent="-365125" algn="just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Transporte escolar acessível para atendimento a estudantes da Rede Municipal de Educação com deficiência motora, sem capacidade de deambulação, ampliado, garantindo o atendimento a 100% da demanda</a:t>
            </a:r>
            <a:endParaRPr lang="pt-BR" sz="2400" u="sng" dirty="0" smtClean="0">
              <a:latin typeface="Arial Narrow"/>
              <a:cs typeface="Arial Narrow"/>
            </a:endParaRPr>
          </a:p>
        </p:txBody>
      </p:sp>
      <p:pic>
        <p:nvPicPr>
          <p:cNvPr id="7" name="Picture 6" descr="Educac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73132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eTo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0648"/>
            <a:ext cx="3616208" cy="644400"/>
          </a:xfrm>
          <a:prstGeom prst="rect">
            <a:avLst/>
          </a:prstGeom>
        </p:spPr>
      </p:pic>
      <p:pic>
        <p:nvPicPr>
          <p:cNvPr id="9" name="Picture 2" descr="http://portalpbh.pbh.gov.br/pbh/ecp/images.do?evento=imagem&amp;urlPlc=cras_site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3672408" cy="24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portalpbh.pbh.gov.br/pbh/ecp/images.do?evento=imagem&amp;urlPlc=idoso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869160"/>
            <a:ext cx="2304256" cy="153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portalpbh.pbh.gov.br/pbh/ecp/images.do?evento=imagem&amp;urlPlc=20130103_guia_su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077072"/>
            <a:ext cx="1224136" cy="231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DSC0508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56490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88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3"/>
          <p:cNvCxnSpPr/>
          <p:nvPr/>
        </p:nvCxnSpPr>
        <p:spPr>
          <a:xfrm rot="5400000">
            <a:off x="-712391" y="3429001"/>
            <a:ext cx="36576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143000" y="1905000"/>
            <a:ext cx="4279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BH Cidadania e o SUAS </a:t>
            </a:r>
            <a:r>
              <a:rPr lang="en-US" sz="2400" b="1" dirty="0" smtClean="0">
                <a:solidFill>
                  <a:srgbClr val="17375E"/>
                </a:solidFill>
                <a:latin typeface="Arial Narrow" pitchFamily="-110" charset="0"/>
              </a:rPr>
              <a:t>–</a:t>
            </a:r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 Sistema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Único de Assistência Social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143000" y="2900490"/>
            <a:ext cx="4438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Programa de Atendimento ao Idoso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143000" y="3510089"/>
            <a:ext cx="2157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PT" sz="2400" b="1" smtClean="0">
                <a:solidFill>
                  <a:srgbClr val="17375E"/>
                </a:solidFill>
                <a:latin typeface="Arial Narrow" pitchFamily="-110" charset="0"/>
              </a:rPr>
              <a:t>Direito de Todos</a:t>
            </a:r>
            <a:endParaRPr lang="pt-PT" sz="2400" b="1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143000" y="4095690"/>
            <a:ext cx="4134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Promoção do Esporte e do Lazer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6489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13 Programas, sendo 4 Sustentadores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440000"/>
            <a:ext cx="9144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Centro Dia </a:t>
            </a:r>
            <a:r>
              <a:rPr lang="en-US" sz="2400" dirty="0" smtClean="0">
                <a:latin typeface="Arial Narrow"/>
                <a:cs typeface="Arial Narrow"/>
              </a:rPr>
              <a:t>–</a:t>
            </a:r>
            <a:r>
              <a:rPr lang="pt-BR" sz="2400" dirty="0" smtClean="0">
                <a:latin typeface="Arial Narrow"/>
                <a:cs typeface="Arial Narrow"/>
              </a:rPr>
              <a:t> Centro de Referência para Pessoa com Deficiência, com 25 mil atendimentos/ano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Projeto “Família Cidadã: BH sem Miséria” ampliado de 1.997 </a:t>
            </a:r>
            <a:r>
              <a:rPr lang="pt-BR" sz="2000" dirty="0" smtClean="0">
                <a:latin typeface="Arial Narrow"/>
                <a:cs typeface="Arial Narrow"/>
              </a:rPr>
              <a:t>(2015) </a:t>
            </a:r>
            <a:r>
              <a:rPr lang="pt-BR" sz="2400" dirty="0" smtClean="0">
                <a:latin typeface="Arial Narrow"/>
                <a:cs typeface="Arial Narrow"/>
              </a:rPr>
              <a:t>para 3.240 famílias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Assistência Alimentar à moradores em situação de rua: 750 mil refeições/ano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endParaRPr lang="pt-BR" sz="2800" dirty="0" smtClean="0">
              <a:latin typeface="Arial Narrow"/>
              <a:cs typeface="Arial Narrow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7201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DeTo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  <p:sp>
        <p:nvSpPr>
          <p:cNvPr id="8" name="TextBox 12"/>
          <p:cNvSpPr txBox="1"/>
          <p:nvPr/>
        </p:nvSpPr>
        <p:spPr>
          <a:xfrm>
            <a:off x="-36512" y="4040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400" dirty="0" smtClean="0">
                <a:latin typeface="Arial Narrow"/>
                <a:cs typeface="Arial Narrow"/>
              </a:rPr>
              <a:t>Projeto Cuidador: atendimento a 584 pessoas idosas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-36512" y="4638696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400" dirty="0" smtClean="0">
                <a:latin typeface="Arial Narrow"/>
                <a:cs typeface="Arial Narrow"/>
              </a:rPr>
              <a:t>Atendimento </a:t>
            </a:r>
            <a:r>
              <a:rPr lang="pt-PT" sz="2400" dirty="0">
                <a:latin typeface="Arial Narrow"/>
                <a:cs typeface="Arial Narrow"/>
              </a:rPr>
              <a:t>ampliado às mulheres vítimas de violência – 540 atendimentos/ano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400" dirty="0">
                <a:latin typeface="Arial Narrow"/>
                <a:cs typeface="Arial Narrow"/>
              </a:rPr>
              <a:t>Meio passe para estudantes do Ensino Médio e </a:t>
            </a:r>
            <a:r>
              <a:rPr lang="pt-PT" sz="2400" dirty="0" smtClean="0">
                <a:latin typeface="Arial Narrow"/>
                <a:cs typeface="Arial Narrow"/>
              </a:rPr>
              <a:t>EJA: 14 </a:t>
            </a:r>
            <a:r>
              <a:rPr lang="pt-PT" sz="2400" dirty="0">
                <a:latin typeface="Arial Narrow"/>
                <a:cs typeface="Arial Narrow"/>
              </a:rPr>
              <a:t>mil alunos </a:t>
            </a:r>
            <a:r>
              <a:rPr lang="pt-PT" sz="2400" dirty="0" smtClean="0">
                <a:latin typeface="Arial Narrow"/>
                <a:cs typeface="Arial Narrow"/>
              </a:rPr>
              <a:t>beneficiados</a:t>
            </a:r>
            <a:endParaRPr lang="pt-BR" sz="2400" dirty="0">
              <a:latin typeface="Arial Narrow"/>
              <a:cs typeface="Arial Narrow"/>
            </a:endParaRPr>
          </a:p>
          <a:p>
            <a:pPr>
              <a:spcAft>
                <a:spcPts val="1800"/>
              </a:spcAft>
            </a:pPr>
            <a:endParaRPr lang="pt-PT" sz="2800" b="1" dirty="0" smtClean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ul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2520280" cy="7200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1260" t="27679" r="21057" b="12986"/>
          <a:stretch>
            <a:fillRect/>
          </a:stretch>
        </p:blipFill>
        <p:spPr bwMode="auto">
          <a:xfrm>
            <a:off x="0" y="1340768"/>
            <a:ext cx="7344816" cy="433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88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reto 3"/>
          <p:cNvCxnSpPr/>
          <p:nvPr/>
        </p:nvCxnSpPr>
        <p:spPr>
          <a:xfrm rot="5400000">
            <a:off x="472838" y="3149361"/>
            <a:ext cx="1599408" cy="25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1143000" y="2895600"/>
            <a:ext cx="2259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Rede BH Cultural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573887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4 Programas, sendo 1 Sustentador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440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Fomento à Produção e Difusão Cultural: 4.564 ações nos diversos equipamentos culturais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Implantação do Espaço Multiuso do Parque Municipal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Concursos de Literatura “João de Barro” e “Cidade de Belo Horizonte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Realização de Eventos:</a:t>
            </a:r>
          </a:p>
          <a:p>
            <a:pPr marL="822325" lvl="1" indent="-365125">
              <a:buFont typeface="Arial"/>
              <a:buChar char="•"/>
            </a:pPr>
            <a:r>
              <a:rPr lang="pt-BR" sz="2000" dirty="0" smtClean="0">
                <a:latin typeface="Arial Narrow"/>
                <a:cs typeface="Arial Narrow"/>
              </a:rPr>
              <a:t>FIQ – Festival Internacional de Quadrinhos</a:t>
            </a:r>
          </a:p>
          <a:p>
            <a:pPr marL="822325" lvl="1" indent="-365125">
              <a:buFont typeface="Arial"/>
              <a:buChar char="•"/>
            </a:pPr>
            <a:r>
              <a:rPr lang="pt-BR" sz="2000" dirty="0" smtClean="0">
                <a:latin typeface="Arial Narrow"/>
                <a:cs typeface="Arial Narrow"/>
              </a:rPr>
              <a:t>FAN – Festival de Arte Negra</a:t>
            </a:r>
          </a:p>
          <a:p>
            <a:pPr marL="822325" lvl="1" indent="-365125">
              <a:buFont typeface="Arial"/>
              <a:buChar char="•"/>
            </a:pPr>
            <a:r>
              <a:rPr lang="pt-BR" sz="2000" dirty="0" smtClean="0">
                <a:latin typeface="Arial Narrow"/>
                <a:cs typeface="Arial Narrow"/>
              </a:rPr>
              <a:t>Virada Cultural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7201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Cul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0" y="43200"/>
            <a:ext cx="211041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740" t="23191" r="50583" b="56777"/>
          <a:stretch>
            <a:fillRect/>
          </a:stretch>
        </p:blipFill>
        <p:spPr bwMode="auto">
          <a:xfrm>
            <a:off x="7452320" y="4221088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 bwMode="auto">
          <a:xfrm>
            <a:off x="7596336" y="1340768"/>
            <a:ext cx="12961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</a:p>
          <a:p>
            <a:endParaRPr lang="pt-BR" b="1" dirty="0" smtClean="0">
              <a:solidFill>
                <a:srgbClr val="17375E"/>
              </a:solidFill>
            </a:endParaRPr>
          </a:p>
        </p:txBody>
      </p:sp>
      <p:pic>
        <p:nvPicPr>
          <p:cNvPr id="9" name="Picture 5" descr="Modern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4664"/>
            <a:ext cx="2980350" cy="6444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9781" t="22539" r="17613" b="4851"/>
          <a:stretch>
            <a:fillRect/>
          </a:stretch>
        </p:blipFill>
        <p:spPr bwMode="auto">
          <a:xfrm>
            <a:off x="0" y="1340768"/>
            <a:ext cx="744337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3618" y="179929"/>
            <a:ext cx="7054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Estimativa </a:t>
            </a:r>
            <a:r>
              <a:rPr lang="pt-BR" sz="3200" b="1" dirty="0">
                <a:solidFill>
                  <a:schemeClr val="tx2"/>
                </a:solidFill>
              </a:rPr>
              <a:t>das Receitas / </a:t>
            </a:r>
            <a:r>
              <a:rPr lang="pt-BR" sz="3200" b="1" dirty="0" smtClean="0">
                <a:solidFill>
                  <a:schemeClr val="tx2"/>
                </a:solidFill>
              </a:rPr>
              <a:t>2017</a:t>
            </a:r>
            <a:endParaRPr lang="pt-B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467544" y="1196752"/>
            <a:ext cx="8345379" cy="547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Baseada nos índices de crescimento econômico do país e nos índices inflacionários indicados na LDO/2017 (6% inflação e 1% PIB);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Considera esforços de combate a sonegação fiscal e a redução do estoque da dívida ativa;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Previsão no Orçamento da União de continuidade dos repasses aos Estados e Municípios, para novos investimentos e garantia de continuidade de projetos em andamento;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Previsão de recursos de operações de crédito para financiamento de investimentos.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5536" y="83671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98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1200" y="1700808"/>
            <a:ext cx="9144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Disponibilização de Internet Banda Larga em Áreas de Vilas e Favelas: ampliação de 23 para 65 áreas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Centros de Inclusão Digital: ampliação de 252 para 302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Implantação das Centrais BH Resolve Barreiro e Venda Nova</a:t>
            </a:r>
          </a:p>
          <a:p>
            <a:pPr>
              <a:spcAft>
                <a:spcPts val="1800"/>
              </a:spcAft>
            </a:pPr>
            <a:endParaRPr lang="pt-BR" sz="2400" dirty="0" smtClean="0">
              <a:latin typeface="Arial Narrow"/>
              <a:cs typeface="Arial Narrow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7201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5" name="Picture 5" descr="Modernid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0" y="43200"/>
            <a:ext cx="298035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740" t="23191" r="50583" b="56777"/>
          <a:stretch>
            <a:fillRect/>
          </a:stretch>
        </p:blipFill>
        <p:spPr bwMode="auto">
          <a:xfrm>
            <a:off x="7452320" y="4221088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 bwMode="auto">
          <a:xfrm>
            <a:off x="7668344" y="1628800"/>
            <a:ext cx="12241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</a:p>
          <a:p>
            <a:endParaRPr lang="pt-BR" b="1" dirty="0" smtClean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9" name="Picture 9" descr="Prosper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4664"/>
            <a:ext cx="3125340" cy="644400"/>
          </a:xfrm>
          <a:prstGeom prst="rect">
            <a:avLst/>
          </a:prstGeom>
        </p:spPr>
      </p:pic>
      <p:pic>
        <p:nvPicPr>
          <p:cNvPr id="10" name="Picture 11" descr="http://portalpbh.pbh.gov.br/pbh/ecp/images.do?evento=imagem&amp;urlPlc=images.doc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764704"/>
            <a:ext cx="3008312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http://distilleryimage3.s3.amazonaws.com/8055f43c21f311e28e5d22000a1f979a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448" y="3507904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http://portalpbh.pbh.gov.br/pbh/ecp/images.do?evento=imagem&amp;urlPlc=20121219_sine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6848" y="1526704"/>
            <a:ext cx="26050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440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Integração de BH com a Política Metropolitana de Atração de Investimentos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BH Negócios: capacitação de 3.000 empreendedores em todas as regionais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Implantação de novo Centro de Convenções em BH via PPP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Criação de 6 circuitos e roteiros turísticos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endParaRPr lang="pt-BR" sz="2400" b="1" dirty="0" smtClean="0">
              <a:latin typeface="Arial Narrow"/>
              <a:cs typeface="Arial Narrow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73132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5" name="Picture 9" descr="Prosperid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0" y="43200"/>
            <a:ext cx="312534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101060\Downloads\_MFR3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5" r="21381"/>
          <a:stretch>
            <a:fillRect/>
          </a:stretch>
        </p:blipFill>
        <p:spPr bwMode="auto">
          <a:xfrm>
            <a:off x="0" y="188640"/>
            <a:ext cx="9143999" cy="65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Receitas PPAG 2017</a:t>
            </a:r>
            <a:endParaRPr lang="pt-BR" sz="32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082876" y="1196308"/>
          <a:ext cx="7200800" cy="5255928"/>
        </p:xfrm>
        <a:graphic>
          <a:graphicData uri="http://schemas.openxmlformats.org/drawingml/2006/table">
            <a:tbl>
              <a:tblPr/>
              <a:tblGrid>
                <a:gridCol w="3071701"/>
                <a:gridCol w="1569551"/>
                <a:gridCol w="1407420"/>
                <a:gridCol w="1152128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Receitas por Categoria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2016-O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2017-R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AH%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10.205.967.607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9.778.166.336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 TRIBUTÁRIA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3.371.363.053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3.366.782.000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DE CONTRIBUIÇÕES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351.521.646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378.344.322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PATRIMONIAL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166.577.926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210.540.957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AGROPECUÁRIA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DE SERVIÇOS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161.662.548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104.636.210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TRANSFERÊNCIAS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5.332.572.769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5.214.553.741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OUTRAS RECEITAS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822.269.665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503.309.106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1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1.760.769.273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1.462.175.699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OPERAÇÕES DE CRÉDITO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1.060.095.522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847.628.381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ALIENAÇÃO DE BENS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81.099.000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TRANSFERÊNCIAS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618.673.751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528.448.318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OUTRAS RECEITAS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5.000.000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RECEITAS INTRAORÇAMENTÁRIAS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708.308.653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747.757.409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DE CONTRIBUIÇÕES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393.076.092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421.420.477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PATRIMONIAL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2.932.219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DE SERVIÇOS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285.764.435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297.065.933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INTRAORÇAMENTÁRIAS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1.562.691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2.048.000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OUTRAS RECEITAS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1.562.691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2.048.000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6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DEDUÇÃO P/ FORMAÇÃO FUNDEB - RECEITAS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-399.517.800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409.791.200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12.277.090.424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11.580.356.244</a:t>
                      </a:r>
                      <a:endParaRPr lang="pt-BR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8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2016-O: Dados orçados para o ano     2017-R: Dados revisados para o ano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611560" y="83671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 bwMode="auto">
          <a:xfrm>
            <a:off x="7884368" y="836712"/>
            <a:ext cx="830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7884368" y="6550223"/>
            <a:ext cx="7986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Fonte: SOF</a:t>
            </a:r>
          </a:p>
        </p:txBody>
      </p:sp>
    </p:spTree>
    <p:extLst>
      <p:ext uri="{BB962C8B-B14F-4D97-AF65-F5344CB8AC3E}">
        <p14:creationId xmlns:p14="http://schemas.microsoft.com/office/powerpoint/2010/main" val="38985934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Despesas por Área de Resultado</a:t>
            </a:r>
            <a:endParaRPr lang="pt-BR" sz="32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683568" y="83671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 bwMode="auto">
          <a:xfrm>
            <a:off x="7380312" y="1124744"/>
            <a:ext cx="830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8097049" y="6442422"/>
            <a:ext cx="7986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Fonte: SOF</a:t>
            </a: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1259632" y="5381778"/>
            <a:ext cx="36070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*A Área Modernidade inclui as atividades-meio da PBH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519249"/>
              </p:ext>
            </p:extLst>
          </p:nvPr>
        </p:nvGraphicFramePr>
        <p:xfrm>
          <a:off x="1166831" y="1628800"/>
          <a:ext cx="7044159" cy="3649032"/>
        </p:xfrm>
        <a:graphic>
          <a:graphicData uri="http://schemas.openxmlformats.org/drawingml/2006/table">
            <a:tbl>
              <a:tblPr firstRow="1" firstCol="1" bandRow="1" bandCol="1">
                <a:tableStyleId>{F2DE63D5-997A-4646-A377-4702673A728D}</a:tableStyleId>
              </a:tblPr>
              <a:tblGrid>
                <a:gridCol w="2181033"/>
                <a:gridCol w="1512168"/>
                <a:gridCol w="1048647"/>
                <a:gridCol w="1443085"/>
                <a:gridCol w="100556"/>
                <a:gridCol w="758670"/>
              </a:tblGrid>
              <a:tr h="460851">
                <a:tc>
                  <a:txBody>
                    <a:bodyPr/>
                    <a:lstStyle/>
                    <a:p>
                      <a:pPr marL="86360" indent="225425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ÁREAS DE RESULTADO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indent="170815"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DESPESA   FIXADA 2016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marR="0" lvl="0" indent="1708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effectLst/>
                      </a:endParaRPr>
                    </a:p>
                    <a:p>
                      <a:pPr marL="86360" marR="0" lvl="0" indent="1708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</a:rPr>
                        <a:t>%</a:t>
                      </a:r>
                      <a:endParaRPr lang="pt-BR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6360" indent="170815"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86360" indent="170815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DESPESA   FIXADA 2017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360" marR="44450" indent="225425"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Cidade Saudável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1.764.603.409 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46,96%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            3.783.858.573 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32,67%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</a:rPr>
                        <a:t>Modernidade*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840.845.447 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22,38%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           2.837.523.826 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24,50%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Educação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480.878.043 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12,80%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            1.764.985.296 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15,24%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Cidade Sustentável</a:t>
                      </a:r>
                      <a:endParaRPr lang="pt-BR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354.056.898 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9,42%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           1.421.303.260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12,27%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Cidade com Mobilidade</a:t>
                      </a:r>
                      <a:endParaRPr lang="pt-BR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35.349.120 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0,94%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               710.861.631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6,14%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Cidade de Todos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137.707.795 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3,66%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                397.620.673 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3,43%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Cidade Segura</a:t>
                      </a:r>
                      <a:endParaRPr lang="pt-BR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89.102.166 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2,37%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               261.249.208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2,26%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Cidade com Todas Vilas Vivas</a:t>
                      </a:r>
                      <a:endParaRPr lang="pt-BR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31.163.804 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0,83%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               242.427.409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2,09%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Cultura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16.004.607 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0,43%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                100.082.007 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0,86%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Prosperidade</a:t>
                      </a:r>
                      <a:endParaRPr lang="pt-B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4.633.160 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0,12%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                  43.029.731 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0,37%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Cidade Compartilhada</a:t>
                      </a:r>
                      <a:endParaRPr lang="pt-BR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2.411.000 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0,06%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                 15.085.420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0,13%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Integração Metropolitana</a:t>
                      </a:r>
                      <a:endParaRPr lang="pt-BR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878.470 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0,02%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                   2.329.210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R="114935"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0,02%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3.757.633.919 </a:t>
                      </a:r>
                      <a:endParaRPr lang="pt-BR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797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100,00%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167005"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          11.580.356.244 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</a:rPr>
                        <a:t>                </a:t>
                      </a:r>
                      <a:r>
                        <a:rPr lang="pt-BR" sz="1100" b="1" dirty="0">
                          <a:effectLst/>
                        </a:rPr>
                        <a:t>100,00%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Áreas de Resultado </a:t>
            </a:r>
            <a:br>
              <a:rPr lang="pt-BR" sz="3600" b="1" dirty="0" smtClean="0"/>
            </a:br>
            <a:endParaRPr lang="pt-BR" sz="3600" b="1" dirty="0">
              <a:solidFill>
                <a:srgbClr val="FF000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683568" y="98072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14" descr="cidsaudave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1656184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1656184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4" descr="cidsaudave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068960"/>
            <a:ext cx="1656184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cidsaudavel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068960"/>
            <a:ext cx="1656184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30" descr="prosperi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653136"/>
            <a:ext cx="1656184" cy="165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29" descr="modernidade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653136"/>
            <a:ext cx="1656184" cy="16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CidadeSaud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88640"/>
            <a:ext cx="3528392" cy="621743"/>
          </a:xfrm>
          <a:prstGeom prst="rect">
            <a:avLst/>
          </a:prstGeom>
        </p:spPr>
      </p:pic>
      <p:pic>
        <p:nvPicPr>
          <p:cNvPr id="24" name="Imagem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360838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132856"/>
            <a:ext cx="31861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620688"/>
            <a:ext cx="33353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500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3"/>
          <p:cNvCxnSpPr/>
          <p:nvPr/>
        </p:nvCxnSpPr>
        <p:spPr>
          <a:xfrm rot="16200000" flipH="1">
            <a:off x="-520176" y="3245198"/>
            <a:ext cx="341560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143000" y="1831278"/>
            <a:ext cx="2918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Hospital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Metropolitano</a:t>
            </a: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143000" y="2432941"/>
            <a:ext cx="2249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Saúde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da Família</a:t>
            </a: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143000" y="2971800"/>
            <a:ext cx="47191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Melhoria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do Atendimento </a:t>
            </a:r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Hospitalar e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Especializado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143000" y="3886200"/>
            <a:ext cx="43509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Gestão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e Regionalização da Saúde</a:t>
            </a:r>
          </a:p>
        </p:txBody>
      </p:sp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1143000" y="4400490"/>
            <a:ext cx="1461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Recomeço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630032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10 Programas, sendo 5 Sustentadores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484784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 pitchFamily="34" charset="0"/>
                <a:cs typeface="Arial Narrow"/>
              </a:rPr>
              <a:t>Hospital Metropolitano Dr. Célio de Castro em funcionamento pleno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 pitchFamily="34" charset="0"/>
                <a:cs typeface="Arial Narrow"/>
              </a:rPr>
              <a:t>Tratamento do Tabagismo expandido para todos os Centros de Saúde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 pitchFamily="34" charset="0"/>
                <a:cs typeface="Arial Narrow"/>
              </a:rPr>
              <a:t>Atendimento da População na </a:t>
            </a:r>
            <a:r>
              <a:rPr lang="pt-BR" sz="2400" u="sng" dirty="0" smtClean="0">
                <a:latin typeface="Arial Narrow" pitchFamily="34" charset="0"/>
                <a:cs typeface="Arial Narrow"/>
              </a:rPr>
              <a:t>Atenção Primária à Saúde do SUS-BH</a:t>
            </a:r>
            <a:r>
              <a:rPr lang="pt-BR" sz="2400" dirty="0" smtClean="0">
                <a:latin typeface="Arial Narrow" pitchFamily="34" charset="0"/>
                <a:cs typeface="Arial Narrow"/>
              </a:rPr>
              <a:t>: 3,5 milhões de consultas/ano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Atendimento da População na </a:t>
            </a:r>
            <a:r>
              <a:rPr lang="pt-BR" sz="2400" u="sng" dirty="0" smtClean="0">
                <a:latin typeface="Arial Narrow"/>
                <a:cs typeface="Arial Narrow"/>
              </a:rPr>
              <a:t>Rede Complementar Própria do SUS-BH</a:t>
            </a:r>
            <a:r>
              <a:rPr lang="pt-BR" sz="2400" dirty="0" smtClean="0">
                <a:latin typeface="Arial Narrow"/>
                <a:cs typeface="Arial Narrow"/>
              </a:rPr>
              <a:t>: 395.000 consultas especializadas/ano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Atendimento da População na </a:t>
            </a:r>
            <a:r>
              <a:rPr lang="pt-BR" sz="2400" u="sng" dirty="0" smtClean="0">
                <a:latin typeface="Arial Narrow"/>
                <a:cs typeface="Arial Narrow"/>
              </a:rPr>
              <a:t>Rede Hospitalar do SUS-BH</a:t>
            </a:r>
            <a:r>
              <a:rPr lang="pt-BR" sz="2400" dirty="0" smtClean="0">
                <a:latin typeface="Arial Narrow"/>
                <a:cs typeface="Arial Narrow"/>
              </a:rPr>
              <a:t>: 224.000 internações/ano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Ações de Vigilância da Dengue: realização de 3,8 milhões de vistorias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Realização da Conferência Municipal de Saúde</a:t>
            </a:r>
          </a:p>
          <a:p>
            <a:pPr>
              <a:spcAft>
                <a:spcPts val="1800"/>
              </a:spcAft>
            </a:pPr>
            <a:endParaRPr lang="pt-BR" sz="2800" b="1" dirty="0">
              <a:latin typeface="Arial Narrow"/>
              <a:cs typeface="Arial Narrow"/>
            </a:endParaRPr>
          </a:p>
          <a:p>
            <a:pPr>
              <a:spcAft>
                <a:spcPts val="1800"/>
              </a:spcAft>
            </a:pPr>
            <a:endParaRPr lang="pt-BR" sz="2800" b="1" dirty="0" smtClean="0">
              <a:latin typeface="Arial Narrow" pitchFamily="34" charset="0"/>
              <a:cs typeface="Arial Narrow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7201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CidadeSauda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duc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88640"/>
            <a:ext cx="2520280" cy="644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51483" t="23898" r="20071" b="8190"/>
          <a:stretch>
            <a:fillRect/>
          </a:stretch>
        </p:blipFill>
        <p:spPr bwMode="auto">
          <a:xfrm>
            <a:off x="3851920" y="1988840"/>
            <a:ext cx="3456384" cy="461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1260" t="31319" r="52072" b="11433"/>
          <a:stretch>
            <a:fillRect/>
          </a:stretch>
        </p:blipFill>
        <p:spPr bwMode="auto">
          <a:xfrm>
            <a:off x="323528" y="1196752"/>
            <a:ext cx="32403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Resultado de imagem para alunos UMEIs  PB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prstTxWarp prst="textNoShape">
          <a:avLst/>
        </a:prstTxWarp>
        <a:spAutoFit/>
      </a:bodyPr>
      <a:lstStyle>
        <a:defPPr>
          <a:defRPr sz="2400" b="1" dirty="0" smtClean="0">
            <a:solidFill>
              <a:srgbClr val="17375E"/>
            </a:solidFill>
            <a:latin typeface="Arial Narrow" pitchFamily="-11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6752</TotalTime>
  <Words>1031</Words>
  <Application>Microsoft Office PowerPoint</Application>
  <PresentationFormat>Apresentação na tela (4:3)</PresentationFormat>
  <Paragraphs>258</Paragraphs>
  <Slides>23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Times New Roman</vt:lpstr>
      <vt:lpstr>Arial Narrow</vt:lpstr>
      <vt:lpstr>Wingdings</vt:lpstr>
      <vt:lpstr>Arial</vt:lpstr>
      <vt:lpstr>Calibri</vt:lpstr>
      <vt:lpstr>Tema do Office</vt:lpstr>
      <vt:lpstr>Apresentação do PowerPoint</vt:lpstr>
      <vt:lpstr>Apresentação do PowerPoint</vt:lpstr>
      <vt:lpstr>Receitas PPAG 2017</vt:lpstr>
      <vt:lpstr>Despesas por Área de Resultado</vt:lpstr>
      <vt:lpstr>Áreas de Resultado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PRODABEL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Prefeitura de Belo Horizonte</dc:creator>
  <cp:lastModifiedBy>DENISE REZENDE BARCELLOS BASTOS</cp:lastModifiedBy>
  <cp:revision>618</cp:revision>
  <dcterms:created xsi:type="dcterms:W3CDTF">2013-09-27T13:31:10Z</dcterms:created>
  <dcterms:modified xsi:type="dcterms:W3CDTF">2016-10-18T20:08:06Z</dcterms:modified>
</cp:coreProperties>
</file>