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469" r:id="rId2"/>
    <p:sldId id="489" r:id="rId3"/>
    <p:sldId id="490" r:id="rId4"/>
    <p:sldId id="470" r:id="rId5"/>
    <p:sldId id="471" r:id="rId6"/>
    <p:sldId id="491" r:id="rId7"/>
    <p:sldId id="494" r:id="rId8"/>
    <p:sldId id="495" r:id="rId9"/>
    <p:sldId id="496" r:id="rId10"/>
    <p:sldId id="497" r:id="rId11"/>
    <p:sldId id="498" r:id="rId12"/>
    <p:sldId id="475" r:id="rId13"/>
    <p:sldId id="477" r:id="rId14"/>
    <p:sldId id="483" r:id="rId15"/>
    <p:sldId id="484" r:id="rId16"/>
    <p:sldId id="486" r:id="rId17"/>
    <p:sldId id="479" r:id="rId18"/>
    <p:sldId id="485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2" autoAdjust="0"/>
    <p:restoredTop sz="94532" autoAdjust="0"/>
  </p:normalViewPr>
  <p:slideViewPr>
    <p:cSldViewPr showGuides="1">
      <p:cViewPr>
        <p:scale>
          <a:sx n="80" d="100"/>
          <a:sy n="80" d="100"/>
        </p:scale>
        <p:origin x="-61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c991005932100\Producao\BASES_ALFA\SMAPL\EmpOP_SMAPL_2013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3953211547923333E-3"/>
          <c:w val="0.96890761979670681"/>
          <c:h val="0.98100687225228944"/>
        </c:manualLayout>
      </c:layout>
      <c:pie3DChart>
        <c:varyColors val="1"/>
        <c:ser>
          <c:idx val="0"/>
          <c:order val="0"/>
          <c:tx>
            <c:strRef>
              <c:f>Tabelas_LILI!$E$2</c:f>
              <c:strCache>
                <c:ptCount val="1"/>
                <c:pt idx="0">
                  <c:v>N. 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numFmt formatCode="0.00%" sourceLinked="0"/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effectLst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Tabelas_LILI!$D$3:$D$4</c:f>
              <c:strCache>
                <c:ptCount val="2"/>
                <c:pt idx="0">
                  <c:v>A serem concluídos (366)</c:v>
                </c:pt>
                <c:pt idx="1">
                  <c:v>Concluídos (1.152)</c:v>
                </c:pt>
              </c:strCache>
            </c:strRef>
          </c:cat>
          <c:val>
            <c:numRef>
              <c:f>Tabelas_LILI!$E$3:$E$4</c:f>
              <c:numCache>
                <c:formatCode>General</c:formatCode>
                <c:ptCount val="2"/>
                <c:pt idx="0">
                  <c:v>366</c:v>
                </c:pt>
                <c:pt idx="1">
                  <c:v>1152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4901874717878965"/>
          <c:y val="3.3805767613122413E-3"/>
          <c:w val="0.55098125282121035"/>
          <c:h val="0.11391194629168194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1FF5E-54DC-4578-A85E-EC06A08F6C34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D04D35A9-B75E-4A58-9DCD-563228F28F91}">
      <dgm:prSet phldrT="[Texto]" custT="1"/>
      <dgm:spPr/>
      <dgm:t>
        <a:bodyPr/>
        <a:lstStyle/>
        <a:p>
          <a:r>
            <a:rPr lang="pt-BR" sz="2000" b="1" i="0" dirty="0" smtClean="0">
              <a:solidFill>
                <a:schemeClr val="tx1"/>
              </a:solidFill>
              <a:latin typeface="Arial Narrow" pitchFamily="34" charset="0"/>
            </a:rPr>
            <a:t>A – Etapa Regional</a:t>
          </a:r>
        </a:p>
        <a:p>
          <a:r>
            <a:rPr lang="pt-BR" sz="2000" b="0" i="0" dirty="0" smtClean="0">
              <a:solidFill>
                <a:schemeClr val="tx1"/>
              </a:solidFill>
              <a:latin typeface="Arial Narrow" pitchFamily="34" charset="0"/>
            </a:rPr>
            <a:t> Sensibilização e apresentação do PPR </a:t>
          </a:r>
          <a:endParaRPr lang="pt-BR" sz="2000" dirty="0">
            <a:solidFill>
              <a:schemeClr val="tx1"/>
            </a:solidFill>
            <a:latin typeface="Arial Narrow" pitchFamily="34" charset="0"/>
          </a:endParaRPr>
        </a:p>
      </dgm:t>
    </dgm:pt>
    <dgm:pt modelId="{41C6A998-6773-42E7-A8DD-63CF7934C287}" type="parTrans" cxnId="{976674E4-7403-47D9-8A71-D099B58875CA}">
      <dgm:prSet/>
      <dgm:spPr/>
      <dgm:t>
        <a:bodyPr/>
        <a:lstStyle/>
        <a:p>
          <a:endParaRPr lang="pt-BR"/>
        </a:p>
      </dgm:t>
    </dgm:pt>
    <dgm:pt modelId="{789046EF-505A-4975-BAF4-D616AA301391}" type="sibTrans" cxnId="{976674E4-7403-47D9-8A71-D099B58875CA}">
      <dgm:prSet/>
      <dgm:spPr/>
      <dgm:t>
        <a:bodyPr/>
        <a:lstStyle/>
        <a:p>
          <a:endParaRPr lang="pt-BR"/>
        </a:p>
      </dgm:t>
    </dgm:pt>
    <dgm:pt modelId="{C8FC7843-3639-4419-B7A0-B515484D142F}">
      <dgm:prSet phldrT="[Texto]" custT="1"/>
      <dgm:spPr/>
      <dgm:t>
        <a:bodyPr/>
        <a:lstStyle/>
        <a:p>
          <a:r>
            <a:rPr lang="pt-BR" sz="1900" b="1" i="0" dirty="0" smtClean="0">
              <a:solidFill>
                <a:schemeClr val="tx1"/>
              </a:solidFill>
              <a:latin typeface="Arial Narrow" pitchFamily="34" charset="0"/>
            </a:rPr>
            <a:t>B – Territorial</a:t>
          </a:r>
        </a:p>
        <a:p>
          <a:r>
            <a:rPr lang="pt-BR" sz="1900" b="0" i="0" dirty="0" smtClean="0">
              <a:solidFill>
                <a:schemeClr val="tx1"/>
              </a:solidFill>
              <a:latin typeface="Arial Narrow" pitchFamily="34" charset="0"/>
            </a:rPr>
            <a:t>Formulando propostas para os 40 Territórios de Gestão Compartilhada</a:t>
          </a:r>
          <a:endParaRPr lang="pt-BR" sz="1900" dirty="0">
            <a:solidFill>
              <a:schemeClr val="tx1"/>
            </a:solidFill>
            <a:latin typeface="Arial Narrow" pitchFamily="34" charset="0"/>
          </a:endParaRPr>
        </a:p>
      </dgm:t>
    </dgm:pt>
    <dgm:pt modelId="{F9697F9D-188B-44DD-98CD-BD77B5E2A3F3}" type="parTrans" cxnId="{CFAE1BFB-6E41-43B9-9854-D1E739A1FA4A}">
      <dgm:prSet/>
      <dgm:spPr/>
      <dgm:t>
        <a:bodyPr/>
        <a:lstStyle/>
        <a:p>
          <a:endParaRPr lang="pt-BR"/>
        </a:p>
      </dgm:t>
    </dgm:pt>
    <dgm:pt modelId="{006C9E36-C7ED-4AC2-B76C-6D436960C327}" type="sibTrans" cxnId="{CFAE1BFB-6E41-43B9-9854-D1E739A1FA4A}">
      <dgm:prSet/>
      <dgm:spPr/>
      <dgm:t>
        <a:bodyPr/>
        <a:lstStyle/>
        <a:p>
          <a:endParaRPr lang="pt-BR"/>
        </a:p>
      </dgm:t>
    </dgm:pt>
    <dgm:pt modelId="{C82E12BA-704B-4E09-B51A-DA7995111EE6}">
      <dgm:prSet phldrT="[Texto]" custT="1"/>
      <dgm:spPr/>
      <dgm:t>
        <a:bodyPr/>
        <a:lstStyle/>
        <a:p>
          <a:r>
            <a:rPr lang="pt-BR" sz="2000" b="1" i="0" dirty="0" smtClean="0">
              <a:solidFill>
                <a:schemeClr val="tx1"/>
              </a:solidFill>
              <a:latin typeface="Arial Narrow" pitchFamily="34" charset="0"/>
            </a:rPr>
            <a:t>C– Etapa Regional</a:t>
          </a:r>
        </a:p>
        <a:p>
          <a:r>
            <a:rPr lang="pt-BR" sz="2000" b="0" i="0" dirty="0" smtClean="0">
              <a:solidFill>
                <a:schemeClr val="tx1"/>
              </a:solidFill>
              <a:latin typeface="Arial Narrow" pitchFamily="34" charset="0"/>
            </a:rPr>
            <a:t>Diálogos com o Prefeito</a:t>
          </a:r>
          <a:endParaRPr lang="pt-BR" sz="2000" dirty="0">
            <a:solidFill>
              <a:schemeClr val="tx1"/>
            </a:solidFill>
            <a:latin typeface="Arial Narrow" pitchFamily="34" charset="0"/>
          </a:endParaRPr>
        </a:p>
      </dgm:t>
    </dgm:pt>
    <dgm:pt modelId="{F9B07C0E-3A5A-46EE-829D-B39AB7164956}" type="parTrans" cxnId="{8E6C3838-2E25-4CA3-B4C7-7491CC262D2B}">
      <dgm:prSet/>
      <dgm:spPr/>
      <dgm:t>
        <a:bodyPr/>
        <a:lstStyle/>
        <a:p>
          <a:endParaRPr lang="pt-BR"/>
        </a:p>
      </dgm:t>
    </dgm:pt>
    <dgm:pt modelId="{E3E9F977-8791-41B4-A4FB-17E3DD7F8862}" type="sibTrans" cxnId="{8E6C3838-2E25-4CA3-B4C7-7491CC262D2B}">
      <dgm:prSet/>
      <dgm:spPr/>
      <dgm:t>
        <a:bodyPr/>
        <a:lstStyle/>
        <a:p>
          <a:endParaRPr lang="pt-BR"/>
        </a:p>
      </dgm:t>
    </dgm:pt>
    <dgm:pt modelId="{3EB7901B-6AB6-45D5-ABA3-D1E15970BBB0}">
      <dgm:prSet custT="1"/>
      <dgm:spPr/>
      <dgm:t>
        <a:bodyPr/>
        <a:lstStyle/>
        <a:p>
          <a:r>
            <a:rPr lang="pt-BR" sz="2000" b="1" i="0" dirty="0" smtClean="0">
              <a:solidFill>
                <a:schemeClr val="tx1"/>
              </a:solidFill>
            </a:rPr>
            <a:t>D – Etapa Regional</a:t>
          </a:r>
        </a:p>
        <a:p>
          <a:r>
            <a:rPr lang="pt-BR" sz="2000" b="0" i="0" dirty="0" smtClean="0">
              <a:solidFill>
                <a:schemeClr val="tx1"/>
              </a:solidFill>
            </a:rPr>
            <a:t>Avaliação das propostas e retorno</a:t>
          </a:r>
          <a:endParaRPr lang="pt-BR" sz="2000" dirty="0">
            <a:solidFill>
              <a:schemeClr val="tx1"/>
            </a:solidFill>
          </a:endParaRPr>
        </a:p>
      </dgm:t>
    </dgm:pt>
    <dgm:pt modelId="{9F572758-4F13-498F-B505-9E559D38675C}" type="parTrans" cxnId="{A671D48F-0675-4FF9-A998-DAD743472FB7}">
      <dgm:prSet/>
      <dgm:spPr/>
      <dgm:t>
        <a:bodyPr/>
        <a:lstStyle/>
        <a:p>
          <a:endParaRPr lang="pt-BR"/>
        </a:p>
      </dgm:t>
    </dgm:pt>
    <dgm:pt modelId="{0343EEDB-E8E6-446A-9F17-A15E26310E02}" type="sibTrans" cxnId="{A671D48F-0675-4FF9-A998-DAD743472FB7}">
      <dgm:prSet/>
      <dgm:spPr/>
      <dgm:t>
        <a:bodyPr/>
        <a:lstStyle/>
        <a:p>
          <a:endParaRPr lang="pt-BR"/>
        </a:p>
      </dgm:t>
    </dgm:pt>
    <dgm:pt modelId="{2C4C9296-A339-4A76-8DCD-63A8070A5AE5}" type="pres">
      <dgm:prSet presAssocID="{0C01FF5E-54DC-4578-A85E-EC06A08F6C34}" presName="CompostProcess" presStyleCnt="0">
        <dgm:presLayoutVars>
          <dgm:dir/>
          <dgm:resizeHandles val="exact"/>
        </dgm:presLayoutVars>
      </dgm:prSet>
      <dgm:spPr/>
    </dgm:pt>
    <dgm:pt modelId="{8D2199F3-FB70-4DD3-B941-DC0B3CBEC7B7}" type="pres">
      <dgm:prSet presAssocID="{0C01FF5E-54DC-4578-A85E-EC06A08F6C34}" presName="arrow" presStyleLbl="bgShp" presStyleIdx="0" presStyleCnt="1" custLinFactNeighborY="-1033"/>
      <dgm:spPr/>
    </dgm:pt>
    <dgm:pt modelId="{AC7BA591-2BF1-410B-9C94-4BBCF8546D12}" type="pres">
      <dgm:prSet presAssocID="{0C01FF5E-54DC-4578-A85E-EC06A08F6C34}" presName="linearProcess" presStyleCnt="0"/>
      <dgm:spPr/>
    </dgm:pt>
    <dgm:pt modelId="{EA40677F-677A-4D90-8DED-11E408B5051C}" type="pres">
      <dgm:prSet presAssocID="{D04D35A9-B75E-4A58-9DCD-563228F28F9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ABACDF-0001-4F60-A794-2A69C3EE37B0}" type="pres">
      <dgm:prSet presAssocID="{789046EF-505A-4975-BAF4-D616AA301391}" presName="sibTrans" presStyleCnt="0"/>
      <dgm:spPr/>
    </dgm:pt>
    <dgm:pt modelId="{D80CE744-234D-4E62-82FE-755EC030A41F}" type="pres">
      <dgm:prSet presAssocID="{C8FC7843-3639-4419-B7A0-B515484D142F}" presName="textNode" presStyleLbl="node1" presStyleIdx="1" presStyleCnt="4" custScaleX="1048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EA220F-F72C-4FC5-BA0F-A65094B48663}" type="pres">
      <dgm:prSet presAssocID="{006C9E36-C7ED-4AC2-B76C-6D436960C327}" presName="sibTrans" presStyleCnt="0"/>
      <dgm:spPr/>
    </dgm:pt>
    <dgm:pt modelId="{D0BF5E24-7238-4649-A01D-F6A6E697022A}" type="pres">
      <dgm:prSet presAssocID="{C82E12BA-704B-4E09-B51A-DA7995111EE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59E714-4754-423F-95CF-76A2F807E84D}" type="pres">
      <dgm:prSet presAssocID="{E3E9F977-8791-41B4-A4FB-17E3DD7F8862}" presName="sibTrans" presStyleCnt="0"/>
      <dgm:spPr/>
    </dgm:pt>
    <dgm:pt modelId="{25A4341F-5597-4368-80F8-F8DA1021CA5D}" type="pres">
      <dgm:prSet presAssocID="{3EB7901B-6AB6-45D5-ABA3-D1E15970BBB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0825DF-0450-44EA-BE85-BF23199DFB1F}" type="presOf" srcId="{3EB7901B-6AB6-45D5-ABA3-D1E15970BBB0}" destId="{25A4341F-5597-4368-80F8-F8DA1021CA5D}" srcOrd="0" destOrd="0" presId="urn:microsoft.com/office/officeart/2005/8/layout/hProcess9"/>
    <dgm:cxn modelId="{5BBBB50A-B43F-4FFC-8502-1DEA0D70456D}" type="presOf" srcId="{C82E12BA-704B-4E09-B51A-DA7995111EE6}" destId="{D0BF5E24-7238-4649-A01D-F6A6E697022A}" srcOrd="0" destOrd="0" presId="urn:microsoft.com/office/officeart/2005/8/layout/hProcess9"/>
    <dgm:cxn modelId="{A671D48F-0675-4FF9-A998-DAD743472FB7}" srcId="{0C01FF5E-54DC-4578-A85E-EC06A08F6C34}" destId="{3EB7901B-6AB6-45D5-ABA3-D1E15970BBB0}" srcOrd="3" destOrd="0" parTransId="{9F572758-4F13-498F-B505-9E559D38675C}" sibTransId="{0343EEDB-E8E6-446A-9F17-A15E26310E02}"/>
    <dgm:cxn modelId="{8E6C3838-2E25-4CA3-B4C7-7491CC262D2B}" srcId="{0C01FF5E-54DC-4578-A85E-EC06A08F6C34}" destId="{C82E12BA-704B-4E09-B51A-DA7995111EE6}" srcOrd="2" destOrd="0" parTransId="{F9B07C0E-3A5A-46EE-829D-B39AB7164956}" sibTransId="{E3E9F977-8791-41B4-A4FB-17E3DD7F8862}"/>
    <dgm:cxn modelId="{34C44F7C-5A91-469B-ADFB-4361443B2CA1}" type="presOf" srcId="{0C01FF5E-54DC-4578-A85E-EC06A08F6C34}" destId="{2C4C9296-A339-4A76-8DCD-63A8070A5AE5}" srcOrd="0" destOrd="0" presId="urn:microsoft.com/office/officeart/2005/8/layout/hProcess9"/>
    <dgm:cxn modelId="{CFAE1BFB-6E41-43B9-9854-D1E739A1FA4A}" srcId="{0C01FF5E-54DC-4578-A85E-EC06A08F6C34}" destId="{C8FC7843-3639-4419-B7A0-B515484D142F}" srcOrd="1" destOrd="0" parTransId="{F9697F9D-188B-44DD-98CD-BD77B5E2A3F3}" sibTransId="{006C9E36-C7ED-4AC2-B76C-6D436960C327}"/>
    <dgm:cxn modelId="{D1C2A6EB-97D4-4E39-AE5E-77CB61FCEB7C}" type="presOf" srcId="{C8FC7843-3639-4419-B7A0-B515484D142F}" destId="{D80CE744-234D-4E62-82FE-755EC030A41F}" srcOrd="0" destOrd="0" presId="urn:microsoft.com/office/officeart/2005/8/layout/hProcess9"/>
    <dgm:cxn modelId="{183947BB-E56A-4B0D-B7FD-6BEB0B7304CF}" type="presOf" srcId="{D04D35A9-B75E-4A58-9DCD-563228F28F91}" destId="{EA40677F-677A-4D90-8DED-11E408B5051C}" srcOrd="0" destOrd="0" presId="urn:microsoft.com/office/officeart/2005/8/layout/hProcess9"/>
    <dgm:cxn modelId="{976674E4-7403-47D9-8A71-D099B58875CA}" srcId="{0C01FF5E-54DC-4578-A85E-EC06A08F6C34}" destId="{D04D35A9-B75E-4A58-9DCD-563228F28F91}" srcOrd="0" destOrd="0" parTransId="{41C6A998-6773-42E7-A8DD-63CF7934C287}" sibTransId="{789046EF-505A-4975-BAF4-D616AA301391}"/>
    <dgm:cxn modelId="{CAD923F1-0D83-4726-82FE-A4936F8C2B0A}" type="presParOf" srcId="{2C4C9296-A339-4A76-8DCD-63A8070A5AE5}" destId="{8D2199F3-FB70-4DD3-B941-DC0B3CBEC7B7}" srcOrd="0" destOrd="0" presId="urn:microsoft.com/office/officeart/2005/8/layout/hProcess9"/>
    <dgm:cxn modelId="{54732C5B-801D-48BC-9D0A-1114473D2EF7}" type="presParOf" srcId="{2C4C9296-A339-4A76-8DCD-63A8070A5AE5}" destId="{AC7BA591-2BF1-410B-9C94-4BBCF8546D12}" srcOrd="1" destOrd="0" presId="urn:microsoft.com/office/officeart/2005/8/layout/hProcess9"/>
    <dgm:cxn modelId="{8BD96C2D-5E3E-47CE-88DB-5749E22F405D}" type="presParOf" srcId="{AC7BA591-2BF1-410B-9C94-4BBCF8546D12}" destId="{EA40677F-677A-4D90-8DED-11E408B5051C}" srcOrd="0" destOrd="0" presId="urn:microsoft.com/office/officeart/2005/8/layout/hProcess9"/>
    <dgm:cxn modelId="{4D026684-B6FA-44F4-895E-2DE0294D9795}" type="presParOf" srcId="{AC7BA591-2BF1-410B-9C94-4BBCF8546D12}" destId="{7BABACDF-0001-4F60-A794-2A69C3EE37B0}" srcOrd="1" destOrd="0" presId="urn:microsoft.com/office/officeart/2005/8/layout/hProcess9"/>
    <dgm:cxn modelId="{B438DDEB-91AF-4046-96D9-046B2E17DE9F}" type="presParOf" srcId="{AC7BA591-2BF1-410B-9C94-4BBCF8546D12}" destId="{D80CE744-234D-4E62-82FE-755EC030A41F}" srcOrd="2" destOrd="0" presId="urn:microsoft.com/office/officeart/2005/8/layout/hProcess9"/>
    <dgm:cxn modelId="{F450BA5D-E457-4382-A075-AF3736602DA2}" type="presParOf" srcId="{AC7BA591-2BF1-410B-9C94-4BBCF8546D12}" destId="{EFEA220F-F72C-4FC5-BA0F-A65094B48663}" srcOrd="3" destOrd="0" presId="urn:microsoft.com/office/officeart/2005/8/layout/hProcess9"/>
    <dgm:cxn modelId="{56E9FCD8-D4BE-4655-AD9B-EE37304097AB}" type="presParOf" srcId="{AC7BA591-2BF1-410B-9C94-4BBCF8546D12}" destId="{D0BF5E24-7238-4649-A01D-F6A6E697022A}" srcOrd="4" destOrd="0" presId="urn:microsoft.com/office/officeart/2005/8/layout/hProcess9"/>
    <dgm:cxn modelId="{6A1ABE5F-1CBB-46A3-B919-35AF6A178B94}" type="presParOf" srcId="{AC7BA591-2BF1-410B-9C94-4BBCF8546D12}" destId="{BC59E714-4754-423F-95CF-76A2F807E84D}" srcOrd="5" destOrd="0" presId="urn:microsoft.com/office/officeart/2005/8/layout/hProcess9"/>
    <dgm:cxn modelId="{4439F466-6E8B-40A6-9392-0DB8C75160C0}" type="presParOf" srcId="{AC7BA591-2BF1-410B-9C94-4BBCF8546D12}" destId="{25A4341F-5597-4368-80F8-F8DA1021CA5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199F3-FB70-4DD3-B941-DC0B3CBEC7B7}">
      <dsp:nvSpPr>
        <dsp:cNvPr id="0" name=""/>
        <dsp:cNvSpPr/>
      </dsp:nvSpPr>
      <dsp:spPr>
        <a:xfrm>
          <a:off x="653472" y="0"/>
          <a:ext cx="7406022" cy="43204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0677F-677A-4D90-8DED-11E408B5051C}">
      <dsp:nvSpPr>
        <dsp:cNvPr id="0" name=""/>
        <dsp:cNvSpPr/>
      </dsp:nvSpPr>
      <dsp:spPr>
        <a:xfrm>
          <a:off x="2212" y="1296143"/>
          <a:ext cx="1914470" cy="17281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0" kern="1200" dirty="0" smtClean="0">
              <a:solidFill>
                <a:schemeClr val="tx1"/>
              </a:solidFill>
              <a:latin typeface="Arial Narrow" pitchFamily="34" charset="0"/>
            </a:rPr>
            <a:t>A – Etapa Regional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 smtClean="0">
              <a:solidFill>
                <a:schemeClr val="tx1"/>
              </a:solidFill>
              <a:latin typeface="Arial Narrow" pitchFamily="34" charset="0"/>
            </a:rPr>
            <a:t> Sensibilização e apresentação do PPR </a:t>
          </a:r>
          <a:endParaRPr lang="pt-BR" sz="20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86575" y="1380506"/>
        <a:ext cx="1745744" cy="1559466"/>
      </dsp:txXfrm>
    </dsp:sp>
    <dsp:sp modelId="{D80CE744-234D-4E62-82FE-755EC030A41F}">
      <dsp:nvSpPr>
        <dsp:cNvPr id="0" name=""/>
        <dsp:cNvSpPr/>
      </dsp:nvSpPr>
      <dsp:spPr>
        <a:xfrm>
          <a:off x="2235761" y="1296143"/>
          <a:ext cx="2007896" cy="17281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i="0" kern="1200" dirty="0" smtClean="0">
              <a:solidFill>
                <a:schemeClr val="tx1"/>
              </a:solidFill>
              <a:latin typeface="Arial Narrow" pitchFamily="34" charset="0"/>
            </a:rPr>
            <a:t>B – Territorial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i="0" kern="1200" dirty="0" smtClean="0">
              <a:solidFill>
                <a:schemeClr val="tx1"/>
              </a:solidFill>
              <a:latin typeface="Arial Narrow" pitchFamily="34" charset="0"/>
            </a:rPr>
            <a:t>Formulando propostas para os 40 Territórios de Gestão Compartilhada</a:t>
          </a:r>
          <a:endParaRPr lang="pt-BR" sz="19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320124" y="1380506"/>
        <a:ext cx="1839170" cy="1559466"/>
      </dsp:txXfrm>
    </dsp:sp>
    <dsp:sp modelId="{D0BF5E24-7238-4649-A01D-F6A6E697022A}">
      <dsp:nvSpPr>
        <dsp:cNvPr id="0" name=""/>
        <dsp:cNvSpPr/>
      </dsp:nvSpPr>
      <dsp:spPr>
        <a:xfrm>
          <a:off x="4562736" y="1296143"/>
          <a:ext cx="1914470" cy="1728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0" kern="1200" dirty="0" smtClean="0">
              <a:solidFill>
                <a:schemeClr val="tx1"/>
              </a:solidFill>
              <a:latin typeface="Arial Narrow" pitchFamily="34" charset="0"/>
            </a:rPr>
            <a:t>C– Etapa Regional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 smtClean="0">
              <a:solidFill>
                <a:schemeClr val="tx1"/>
              </a:solidFill>
              <a:latin typeface="Arial Narrow" pitchFamily="34" charset="0"/>
            </a:rPr>
            <a:t>Diálogos com o Prefeito</a:t>
          </a:r>
          <a:endParaRPr lang="pt-BR" sz="20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647099" y="1380506"/>
        <a:ext cx="1745744" cy="1559466"/>
      </dsp:txXfrm>
    </dsp:sp>
    <dsp:sp modelId="{25A4341F-5597-4368-80F8-F8DA1021CA5D}">
      <dsp:nvSpPr>
        <dsp:cNvPr id="0" name=""/>
        <dsp:cNvSpPr/>
      </dsp:nvSpPr>
      <dsp:spPr>
        <a:xfrm>
          <a:off x="6796285" y="1296143"/>
          <a:ext cx="1914470" cy="17281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i="0" kern="1200" dirty="0" smtClean="0">
              <a:solidFill>
                <a:schemeClr val="tx1"/>
              </a:solidFill>
            </a:rPr>
            <a:t>D – Etapa Regional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 smtClean="0">
              <a:solidFill>
                <a:schemeClr val="tx1"/>
              </a:solidFill>
            </a:rPr>
            <a:t>Avaliação das propostas e retorno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6880648" y="1380506"/>
        <a:ext cx="1745744" cy="1559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D688-7CEC-4959-A971-5FBDDC757429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62EC-B591-4F1E-96B8-B4693653CD8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45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66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1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19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02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" y="-99391"/>
            <a:ext cx="9035768" cy="16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70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2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07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49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8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5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418F-0B46-44A1-8043-8618E6487AA3}" type="datetimeFigureOut">
              <a:rPr lang="pt-BR" smtClean="0"/>
              <a:pPr/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17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-100287"/>
            <a:ext cx="1255823" cy="396000"/>
          </a:xfrm>
          <a:prstGeom prst="rect">
            <a:avLst/>
          </a:prstGeom>
        </p:spPr>
      </p:pic>
      <p:grpSp>
        <p:nvGrpSpPr>
          <p:cNvPr id="2" name="Grupo 22"/>
          <p:cNvGrpSpPr>
            <a:grpSpLocks noChangeAspect="1"/>
          </p:cNvGrpSpPr>
          <p:nvPr/>
        </p:nvGrpSpPr>
        <p:grpSpPr bwMode="auto">
          <a:xfrm>
            <a:off x="4527550" y="-30055"/>
            <a:ext cx="4625975" cy="6508750"/>
            <a:chOff x="4644008" y="1428063"/>
            <a:chExt cx="3858113" cy="5429937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4008" y="1428063"/>
              <a:ext cx="3858113" cy="542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CaixaDeTexto 9"/>
            <p:cNvSpPr txBox="1">
              <a:spLocks noChangeArrowheads="1"/>
            </p:cNvSpPr>
            <p:nvPr/>
          </p:nvSpPr>
          <p:spPr bwMode="auto">
            <a:xfrm>
              <a:off x="5298181" y="5517232"/>
              <a:ext cx="979591" cy="26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BARREIRO</a:t>
              </a:r>
            </a:p>
          </p:txBody>
        </p:sp>
        <p:sp>
          <p:nvSpPr>
            <p:cNvPr id="37" name="CaixaDeTexto 10"/>
            <p:cNvSpPr txBox="1">
              <a:spLocks noChangeArrowheads="1"/>
            </p:cNvSpPr>
            <p:nvPr/>
          </p:nvSpPr>
          <p:spPr bwMode="auto">
            <a:xfrm>
              <a:off x="5721502" y="3059947"/>
              <a:ext cx="1013725" cy="26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PAMPULHA</a:t>
              </a:r>
            </a:p>
          </p:txBody>
        </p:sp>
        <p:sp>
          <p:nvSpPr>
            <p:cNvPr id="38" name="CaixaDeTexto 11"/>
            <p:cNvSpPr txBox="1">
              <a:spLocks noChangeArrowheads="1"/>
            </p:cNvSpPr>
            <p:nvPr/>
          </p:nvSpPr>
          <p:spPr bwMode="auto">
            <a:xfrm>
              <a:off x="5921309" y="1894440"/>
              <a:ext cx="691642" cy="448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b="1"/>
                <a:t>VENDA</a:t>
              </a:r>
            </a:p>
            <a:p>
              <a:pPr algn="ctr"/>
              <a:r>
                <a:rPr lang="pt-BR" sz="1400" b="1"/>
                <a:t>NOVA</a:t>
              </a:r>
            </a:p>
          </p:txBody>
        </p:sp>
        <p:sp>
          <p:nvSpPr>
            <p:cNvPr id="39" name="CaixaDeTexto 12"/>
            <p:cNvSpPr txBox="1">
              <a:spLocks noChangeArrowheads="1"/>
            </p:cNvSpPr>
            <p:nvPr/>
          </p:nvSpPr>
          <p:spPr bwMode="auto">
            <a:xfrm rot="-215157">
              <a:off x="6808495" y="2377730"/>
              <a:ext cx="697281" cy="26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NORTE</a:t>
              </a:r>
            </a:p>
          </p:txBody>
        </p:sp>
        <p:sp>
          <p:nvSpPr>
            <p:cNvPr id="40" name="CaixaDeTexto 13"/>
            <p:cNvSpPr txBox="1">
              <a:spLocks noChangeArrowheads="1"/>
            </p:cNvSpPr>
            <p:nvPr/>
          </p:nvSpPr>
          <p:spPr bwMode="auto">
            <a:xfrm rot="-2076575">
              <a:off x="7004221" y="2910903"/>
              <a:ext cx="1013875" cy="26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 sz="1400" b="1">
                  <a:solidFill>
                    <a:schemeClr val="bg1"/>
                  </a:solidFill>
                </a:rPr>
                <a:t>NORDESTE</a:t>
              </a:r>
              <a:endParaRPr lang="pt-BR" sz="1200" b="1">
                <a:solidFill>
                  <a:schemeClr val="bg1"/>
                </a:solidFill>
              </a:endParaRPr>
            </a:p>
          </p:txBody>
        </p:sp>
        <p:sp>
          <p:nvSpPr>
            <p:cNvPr id="41" name="CaixaDeTexto 14"/>
            <p:cNvSpPr txBox="1">
              <a:spLocks noChangeArrowheads="1"/>
            </p:cNvSpPr>
            <p:nvPr/>
          </p:nvSpPr>
          <p:spPr bwMode="auto">
            <a:xfrm>
              <a:off x="5858885" y="4653136"/>
              <a:ext cx="680290" cy="26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 sz="1400" b="1"/>
                <a:t>OESTE</a:t>
              </a:r>
            </a:p>
          </p:txBody>
        </p:sp>
        <p:sp>
          <p:nvSpPr>
            <p:cNvPr id="42" name="CaixaDeTexto 15"/>
            <p:cNvSpPr txBox="1">
              <a:spLocks noChangeArrowheads="1"/>
            </p:cNvSpPr>
            <p:nvPr/>
          </p:nvSpPr>
          <p:spPr bwMode="auto">
            <a:xfrm>
              <a:off x="6581441" y="4365104"/>
              <a:ext cx="808476" cy="448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400" b="1"/>
                <a:t>CENTRO</a:t>
              </a:r>
            </a:p>
            <a:p>
              <a:pPr algn="ctr"/>
              <a:r>
                <a:rPr lang="pt-BR" sz="1400" b="1"/>
                <a:t>SUL</a:t>
              </a:r>
            </a:p>
          </p:txBody>
        </p:sp>
        <p:sp>
          <p:nvSpPr>
            <p:cNvPr id="43" name="CaixaDeTexto 16"/>
            <p:cNvSpPr txBox="1">
              <a:spLocks noChangeArrowheads="1"/>
            </p:cNvSpPr>
            <p:nvPr/>
          </p:nvSpPr>
          <p:spPr bwMode="auto">
            <a:xfrm rot="-1050602">
              <a:off x="5523628" y="3957001"/>
              <a:ext cx="11929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 sz="1400" b="1">
                  <a:solidFill>
                    <a:schemeClr val="bg1"/>
                  </a:solidFill>
                </a:rPr>
                <a:t>NOROESTE</a:t>
              </a:r>
              <a:endParaRPr lang="pt-BR" sz="1200" b="1">
                <a:solidFill>
                  <a:schemeClr val="bg1"/>
                </a:solidFill>
              </a:endParaRPr>
            </a:p>
          </p:txBody>
        </p:sp>
        <p:sp>
          <p:nvSpPr>
            <p:cNvPr id="44" name="CaixaDeTexto 17"/>
            <p:cNvSpPr txBox="1">
              <a:spLocks noChangeArrowheads="1"/>
            </p:cNvSpPr>
            <p:nvPr/>
          </p:nvSpPr>
          <p:spPr bwMode="auto">
            <a:xfrm>
              <a:off x="7164288" y="3789040"/>
              <a:ext cx="654578" cy="264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pt-BR" sz="1400" b="1">
                  <a:solidFill>
                    <a:schemeClr val="bg1"/>
                  </a:solidFill>
                </a:rPr>
                <a:t>LESTE</a:t>
              </a: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4267200" y="-166580"/>
            <a:ext cx="5105400" cy="7481780"/>
            <a:chOff x="4267200" y="-60325"/>
            <a:chExt cx="5105400" cy="7481780"/>
          </a:xfrm>
        </p:grpSpPr>
        <p:grpSp>
          <p:nvGrpSpPr>
            <p:cNvPr id="4" name="Group 77"/>
            <p:cNvGrpSpPr>
              <a:grpSpLocks/>
            </p:cNvGrpSpPr>
            <p:nvPr/>
          </p:nvGrpSpPr>
          <p:grpSpPr bwMode="auto">
            <a:xfrm>
              <a:off x="4529138" y="-60325"/>
              <a:ext cx="4625975" cy="6661150"/>
              <a:chOff x="4528800" y="-60325"/>
              <a:chExt cx="4626000" cy="6660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528800" y="92062"/>
                <a:ext cx="4626000" cy="65082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dirty="0"/>
                  <a:t>  </a:t>
                </a:r>
              </a:p>
            </p:txBody>
          </p:sp>
          <p:pic>
            <p:nvPicPr>
              <p:cNvPr id="5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6450" y="-60325"/>
                <a:ext cx="4514166" cy="659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" name="Rectangle 46"/>
            <p:cNvSpPr/>
            <p:nvPr/>
          </p:nvSpPr>
          <p:spPr>
            <a:xfrm>
              <a:off x="4267200" y="6569075"/>
              <a:ext cx="5105400" cy="699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43400" y="92075"/>
              <a:ext cx="273388" cy="7329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2" name="Picture 21" descr="Compartilha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23" name="Espaço Reservado para Conteúdo 10"/>
          <p:cNvSpPr txBox="1">
            <a:spLocks/>
          </p:cNvSpPr>
          <p:nvPr/>
        </p:nvSpPr>
        <p:spPr bwMode="auto">
          <a:xfrm>
            <a:off x="0" y="1268760"/>
            <a:ext cx="442798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kern="0" dirty="0">
                <a:latin typeface="Arial Narrow" pitchFamily="34" charset="0"/>
                <a:cs typeface="Arial" pitchFamily="34" charset="0"/>
              </a:rPr>
              <a:t>Reorganização da cidade em </a:t>
            </a:r>
            <a:r>
              <a:rPr lang="pt-BR" sz="2800" b="1" kern="0" dirty="0" smtClean="0">
                <a:latin typeface="Arial Narrow" pitchFamily="34" charset="0"/>
                <a:cs typeface="Arial" pitchFamily="34" charset="0"/>
              </a:rPr>
              <a:t>40 Territórios </a:t>
            </a:r>
            <a:r>
              <a:rPr lang="pt-BR" sz="2800" b="1" kern="0" dirty="0">
                <a:latin typeface="Arial Narrow" pitchFamily="34" charset="0"/>
                <a:cs typeface="Arial" pitchFamily="34" charset="0"/>
              </a:rPr>
              <a:t>de </a:t>
            </a:r>
            <a:r>
              <a:rPr lang="pt-BR" sz="2800" b="1" kern="0" dirty="0" smtClean="0">
                <a:latin typeface="Arial Narrow" pitchFamily="34" charset="0"/>
                <a:cs typeface="Arial" pitchFamily="34" charset="0"/>
              </a:rPr>
              <a:t>Gestão Compartilhada</a:t>
            </a:r>
          </a:p>
          <a:p>
            <a:pPr marL="514350" indent="-514350" algn="just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pt-BR" sz="800" kern="0" dirty="0" smtClean="0">
              <a:latin typeface="Arial Narrow" pitchFamily="34" charset="0"/>
              <a:cs typeface="Arial" pitchFamily="34" charset="0"/>
            </a:endParaRPr>
          </a:p>
          <a:p>
            <a:pPr marL="514350" indent="-514350" algn="just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kern="0" dirty="0" smtClean="0">
                <a:latin typeface="Arial Narrow" pitchFamily="34" charset="0"/>
                <a:cs typeface="Arial" pitchFamily="34" charset="0"/>
              </a:rPr>
              <a:t>Territórios organizados de acordo com as características socioeconômicas, acessos viários, IPTU, entre outros</a:t>
            </a:r>
          </a:p>
          <a:p>
            <a:pPr marL="514350" indent="-514350" algn="just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pt-BR" sz="800" kern="0" dirty="0" smtClean="0">
              <a:latin typeface="Arial Narrow" pitchFamily="34" charset="0"/>
              <a:cs typeface="Arial" pitchFamily="34" charset="0"/>
            </a:endParaRPr>
          </a:p>
          <a:p>
            <a:pPr marL="514350" indent="-514350" algn="just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kern="0" dirty="0" smtClean="0">
                <a:latin typeface="Arial Narrow" pitchFamily="34" charset="0"/>
                <a:cs typeface="Arial" pitchFamily="34" charset="0"/>
              </a:rPr>
              <a:t>Georreferenciamento das informações por território</a:t>
            </a:r>
          </a:p>
        </p:txBody>
      </p:sp>
    </p:spTree>
    <p:extLst>
      <p:ext uri="{BB962C8B-B14F-4D97-AF65-F5344CB8AC3E}">
        <p14:creationId xmlns:p14="http://schemas.microsoft.com/office/powerpoint/2010/main" val="31307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399" y="-27384"/>
            <a:ext cx="487211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 explicativo retangular com cantos arredondados 13"/>
          <p:cNvSpPr/>
          <p:nvPr/>
        </p:nvSpPr>
        <p:spPr>
          <a:xfrm>
            <a:off x="293440" y="1412776"/>
            <a:ext cx="3270448" cy="4162400"/>
          </a:xfrm>
          <a:prstGeom prst="wedgeRoundRectCallout">
            <a:avLst>
              <a:gd name="adj1" fmla="val 97524"/>
              <a:gd name="adj2" fmla="val 452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Empreendimentos </a:t>
            </a:r>
            <a:r>
              <a:rPr lang="pt-BR" sz="2800" dirty="0">
                <a:solidFill>
                  <a:srgbClr val="FFFFFF"/>
                </a:solidFill>
                <a:latin typeface="Arial Narrow"/>
                <a:cs typeface="Arial Narrow"/>
              </a:rPr>
              <a:t>aprovados nos </a:t>
            </a:r>
            <a:r>
              <a:rPr lang="pt-BR" sz="2800" dirty="0" err="1">
                <a:solidFill>
                  <a:srgbClr val="FFFFFF"/>
                </a:solidFill>
                <a:latin typeface="Arial Narrow"/>
                <a:cs typeface="Arial Narrow"/>
              </a:rPr>
              <a:t>OPs</a:t>
            </a:r>
            <a:r>
              <a:rPr lang="pt-BR" sz="2800" dirty="0">
                <a:solidFill>
                  <a:srgbClr val="FFFFFF"/>
                </a:solidFill>
                <a:latin typeface="Arial Narrow"/>
                <a:cs typeface="Arial Narrow"/>
              </a:rPr>
              <a:t> Regional e Digital</a:t>
            </a:r>
            <a:r>
              <a:rPr lang="pt-BR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 até </a:t>
            </a:r>
            <a:r>
              <a:rPr lang="pt-BR" sz="2800" dirty="0">
                <a:solidFill>
                  <a:srgbClr val="FFFFFF"/>
                </a:solidFill>
                <a:latin typeface="Arial Narrow"/>
                <a:cs typeface="Arial Narrow"/>
              </a:rPr>
              <a:t>2011, concluídos até</a:t>
            </a:r>
            <a:r>
              <a:rPr lang="pt-BR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 dez/2016</a:t>
            </a:r>
            <a:r>
              <a:rPr lang="pt-BR" sz="280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lang="pt-BR" sz="2800" dirty="0" smtClean="0">
                <a:solidFill>
                  <a:srgbClr val="FFFFFF"/>
                </a:solidFill>
                <a:latin typeface="Arial Narrow"/>
                <a:cs typeface="Arial Narrow"/>
              </a:rPr>
              <a:t>  totalizando </a:t>
            </a:r>
            <a:r>
              <a:rPr lang="pt-BR" sz="2800" dirty="0">
                <a:solidFill>
                  <a:srgbClr val="FFFFFF"/>
                </a:solidFill>
                <a:latin typeface="Arial Narrow"/>
                <a:cs typeface="Arial Narrow"/>
              </a:rPr>
              <a:t>284 empreendimentos</a:t>
            </a:r>
          </a:p>
        </p:txBody>
      </p:sp>
      <p:sp>
        <p:nvSpPr>
          <p:cNvPr id="1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578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8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28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Compartilh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>
            <a:off x="0" y="5949280"/>
            <a:ext cx="381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Arial Narrow" pitchFamily="-110" charset="0"/>
              </a:rPr>
              <a:t>* 23 empreendimentos concluídos até agosto de2013</a:t>
            </a:r>
          </a:p>
        </p:txBody>
      </p:sp>
    </p:spTree>
    <p:extLst>
      <p:ext uri="{BB962C8B-B14F-4D97-AF65-F5344CB8AC3E}">
        <p14:creationId xmlns:p14="http://schemas.microsoft.com/office/powerpoint/2010/main" val="17860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9650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0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0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Compartilh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0" y="144000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Orçamento Participativo Digital realizados em 2013 e 2015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Orçamento Participativo Regional realizado em 2014 e 2016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“Orçamento Participativo da Criança e Adolescente” realizado a partir de 2014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Programa “A Prefeitura Mais Perto de Você” realizado anualmente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Programa “Fiscal da Cidade” implantado até 2014</a:t>
            </a:r>
          </a:p>
        </p:txBody>
      </p:sp>
    </p:spTree>
    <p:extLst>
      <p:ext uri="{BB962C8B-B14F-4D97-AF65-F5344CB8AC3E}">
        <p14:creationId xmlns:p14="http://schemas.microsoft.com/office/powerpoint/2010/main" val="26675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4960"/>
            <a:ext cx="5904656" cy="49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8228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PPAG 2014 – 2017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Na Função Orçamento Participativo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6" name="Picture 5" descr="Compartilha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7" name="CaixaDeTexto 10"/>
          <p:cNvSpPr txBox="1"/>
          <p:nvPr/>
        </p:nvSpPr>
        <p:spPr bwMode="auto">
          <a:xfrm>
            <a:off x="971600" y="4365104"/>
            <a:ext cx="13633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+mj-lt"/>
              </a:rPr>
              <a:t>485 M</a:t>
            </a:r>
          </a:p>
        </p:txBody>
      </p:sp>
      <p:sp>
        <p:nvSpPr>
          <p:cNvPr id="9" name="Elipse 12"/>
          <p:cNvSpPr/>
          <p:nvPr/>
        </p:nvSpPr>
        <p:spPr>
          <a:xfrm>
            <a:off x="1669264" y="2708920"/>
            <a:ext cx="1954378" cy="862186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r>
              <a:rPr lang="en-US" sz="3200" b="1" dirty="0" smtClean="0"/>
              <a:t>6%</a:t>
            </a:r>
            <a:endParaRPr lang="en-US" sz="3200" b="1" dirty="0"/>
          </a:p>
        </p:txBody>
      </p:sp>
      <p:sp>
        <p:nvSpPr>
          <p:cNvPr id="10" name="CaixaDeTexto 16"/>
          <p:cNvSpPr txBox="1"/>
          <p:nvPr/>
        </p:nvSpPr>
        <p:spPr bwMode="auto">
          <a:xfrm>
            <a:off x="3923928" y="1628800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B050"/>
                </a:solidFill>
                <a:latin typeface="+mj-lt"/>
              </a:rPr>
              <a:t>662 M</a:t>
            </a:r>
          </a:p>
        </p:txBody>
      </p:sp>
      <p:sp>
        <p:nvSpPr>
          <p:cNvPr id="13" name="TextBox 20"/>
          <p:cNvSpPr txBox="1"/>
          <p:nvPr/>
        </p:nvSpPr>
        <p:spPr bwMode="auto">
          <a:xfrm>
            <a:off x="1323942" y="6320135"/>
            <a:ext cx="4572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  2010 - 2013                 2014 - 2017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14" y="2420185"/>
            <a:ext cx="5389265" cy="37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1"/>
          <p:cNvSpPr txBox="1"/>
          <p:nvPr/>
        </p:nvSpPr>
        <p:spPr bwMode="auto">
          <a:xfrm>
            <a:off x="6231700" y="5377675"/>
            <a:ext cx="2833195" cy="72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 smtClean="0">
                <a:solidFill>
                  <a:srgbClr val="17375E"/>
                </a:solidFill>
                <a:latin typeface="Arial Narrow" pitchFamily="-110" charset="0"/>
              </a:rPr>
              <a:t>Recursos Próprios PBH</a:t>
            </a:r>
          </a:p>
          <a:p>
            <a:pPr>
              <a:spcAft>
                <a:spcPts val="600"/>
              </a:spcAft>
            </a:pPr>
            <a:r>
              <a:rPr lang="pt-BR" b="1" dirty="0" smtClean="0">
                <a:solidFill>
                  <a:srgbClr val="17375E"/>
                </a:solidFill>
                <a:latin typeface="Arial Narrow" pitchFamily="-110" charset="0"/>
              </a:rPr>
              <a:t>Repasses e Empréstimos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6" name="Picture 5" descr="Compartilh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25532"/>
              </p:ext>
            </p:extLst>
          </p:nvPr>
        </p:nvGraphicFramePr>
        <p:xfrm>
          <a:off x="410773" y="1700808"/>
          <a:ext cx="8409699" cy="4968552"/>
        </p:xfrm>
        <a:graphic>
          <a:graphicData uri="http://schemas.openxmlformats.org/drawingml/2006/table">
            <a:tbl>
              <a:tblPr/>
              <a:tblGrid>
                <a:gridCol w="2150699"/>
                <a:gridCol w="1251800"/>
                <a:gridCol w="1251800"/>
                <a:gridCol w="1251800"/>
                <a:gridCol w="1251800"/>
                <a:gridCol w="1251800"/>
              </a:tblGrid>
              <a:tr h="8047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PROGRAMAS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64383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Atenção Primária à Saúde (APS)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989.451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18.758.625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19.888.076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75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Gestão e Regionalização da Saúde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37.944.190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17.692.972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1.513.398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57.200.560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Expansão da Educação Infantil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4.640.300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1.820.000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1.710.000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1.300.000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9.470.300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Expansão da Escola Integrada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35.010.648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17.900.000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10.400.000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3.800.000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67.110.648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Gestão do Sistema Viário Municipal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72.073.354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45.515.000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25.810.000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9.620.000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153.018.354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Geração e Qualificação Habitacional em Áreas de Interesse Social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15.443.302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443.302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443.302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443.302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16.773.208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8228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PPAG 2014 – 2017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Na Função Orçamento Participativo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6" name="Picture 5" descr="Compartilh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366283"/>
              </p:ext>
            </p:extLst>
          </p:nvPr>
        </p:nvGraphicFramePr>
        <p:xfrm>
          <a:off x="179510" y="1916832"/>
          <a:ext cx="8784977" cy="4032448"/>
        </p:xfrm>
        <a:graphic>
          <a:graphicData uri="http://schemas.openxmlformats.org/drawingml/2006/table">
            <a:tbl>
              <a:tblPr/>
              <a:tblGrid>
                <a:gridCol w="2466386"/>
                <a:gridCol w="1087947"/>
                <a:gridCol w="1307661"/>
                <a:gridCol w="1307661"/>
                <a:gridCol w="1307661"/>
                <a:gridCol w="1307661"/>
              </a:tblGrid>
              <a:tr h="8047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PROGRAMAS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Vila Viva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79.392.889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71.070.292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58.674.317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38.851.053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247.988.551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540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Saneamento e Tratamento de Fundos de Vale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854.173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780.000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510.000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2.154.173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182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Planejamento e Estruturação Urbana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1.000.000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5.000.000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6.600.000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230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Parques e Áreas Verdes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8.542.397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3.905.000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2.545.000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1.475.000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16.467.397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Gestão Ambiental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15.750.000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6.000.000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2.000.000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1.000.000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24.750.000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8228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PPAG 2014 – 2017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Na Função Orçamento Participativo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6" name="Picture 5" descr="Compartilh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13575"/>
              </p:ext>
            </p:extLst>
          </p:nvPr>
        </p:nvGraphicFramePr>
        <p:xfrm>
          <a:off x="179510" y="1950716"/>
          <a:ext cx="8784977" cy="4214588"/>
        </p:xfrm>
        <a:graphic>
          <a:graphicData uri="http://schemas.openxmlformats.org/drawingml/2006/table">
            <a:tbl>
              <a:tblPr/>
              <a:tblGrid>
                <a:gridCol w="2466386"/>
                <a:gridCol w="1087947"/>
                <a:gridCol w="1307661"/>
                <a:gridCol w="1307661"/>
                <a:gridCol w="1307661"/>
                <a:gridCol w="1307661"/>
              </a:tblGrid>
              <a:tr h="8047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PROGRAMAS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128767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BH Cidadania  e o SUAS - Sistema Único de Assistência Social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11.741.550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4.210.000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2.640.000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1.080.000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19.671.550</a:t>
                      </a:r>
                      <a:endParaRPr lang="pt-BR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46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Programa de Atendimento ao Idoso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346.721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230.000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150.000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776.721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737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Promoção do Esporte e do Lazer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10.359.969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6.600.000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2.200.000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850.000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20.009.969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Rede BH Cultural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185.740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110.000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110.000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110.000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515.740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8228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PPAG 2014 – 2017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Na Função Orçamento Participativo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6" name="Picture 5" descr="Compartilh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8228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PPAG 2014 – 2017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Na Função Orçamento Participativo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47050"/>
            <a:ext cx="6568494" cy="404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41225"/>
              </p:ext>
            </p:extLst>
          </p:nvPr>
        </p:nvGraphicFramePr>
        <p:xfrm>
          <a:off x="467544" y="5517232"/>
          <a:ext cx="8136905" cy="756084"/>
        </p:xfrm>
        <a:graphic>
          <a:graphicData uri="http://schemas.openxmlformats.org/drawingml/2006/table">
            <a:tbl>
              <a:tblPr/>
              <a:tblGrid>
                <a:gridCol w="2181675"/>
                <a:gridCol w="1351379"/>
                <a:gridCol w="1534617"/>
                <a:gridCol w="1534617"/>
                <a:gridCol w="1534617"/>
              </a:tblGrid>
              <a:tr h="378042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294.274.684,00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200.035.191,00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109.276.017,00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58.809.355,00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2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7299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PPAG 2014 – 2017</a:t>
            </a:r>
          </a:p>
          <a:p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Na </a:t>
            </a:r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Área de Resultado</a:t>
            </a:r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 </a:t>
            </a:r>
          </a:p>
        </p:txBody>
      </p:sp>
      <p:pic>
        <p:nvPicPr>
          <p:cNvPr id="6" name="Picture 5" descr="Compartilh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85736"/>
              </p:ext>
            </p:extLst>
          </p:nvPr>
        </p:nvGraphicFramePr>
        <p:xfrm>
          <a:off x="410773" y="2060848"/>
          <a:ext cx="8409699" cy="2736304"/>
        </p:xfrm>
        <a:graphic>
          <a:graphicData uri="http://schemas.openxmlformats.org/drawingml/2006/table">
            <a:tbl>
              <a:tblPr/>
              <a:tblGrid>
                <a:gridCol w="2150699"/>
                <a:gridCol w="1251800"/>
                <a:gridCol w="1251800"/>
                <a:gridCol w="1251800"/>
                <a:gridCol w="1251800"/>
                <a:gridCol w="1251800"/>
              </a:tblGrid>
              <a:tr h="8047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6438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Articulação de Políticas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12.341.659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18.030.305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15.247.031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16.379.412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61.998.407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7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Orçamento Participativo e Gestão Compartilhada</a:t>
                      </a: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2.614.508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5.731.430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6.776.876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12.769.470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27.892.284 </a:t>
                      </a:r>
                      <a:endParaRPr lang="pt-BR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6518" marR="6518" marT="6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5D9F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7299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PPAG 2014 – 2017</a:t>
            </a:r>
          </a:p>
          <a:p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Na </a:t>
            </a:r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Área de Resultado</a:t>
            </a:r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 </a:t>
            </a:r>
          </a:p>
        </p:txBody>
      </p:sp>
      <p:pic>
        <p:nvPicPr>
          <p:cNvPr id="6" name="Picture 5" descr="Compartilh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64" y="1551028"/>
            <a:ext cx="6789240" cy="41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22362"/>
              </p:ext>
            </p:extLst>
          </p:nvPr>
        </p:nvGraphicFramePr>
        <p:xfrm>
          <a:off x="467544" y="5085184"/>
          <a:ext cx="8136905" cy="1512168"/>
        </p:xfrm>
        <a:graphic>
          <a:graphicData uri="http://schemas.openxmlformats.org/drawingml/2006/table">
            <a:tbl>
              <a:tblPr/>
              <a:tblGrid>
                <a:gridCol w="2181675"/>
                <a:gridCol w="1351379"/>
                <a:gridCol w="1534617"/>
                <a:gridCol w="1534617"/>
                <a:gridCol w="1534617"/>
              </a:tblGrid>
              <a:tr h="378042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9.874.000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10.663.920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11.517.034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12.438.397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CUSTEIO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4.920.047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12.108.538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10.185.086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16.379.639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162.120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989.277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321.787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330.846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4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10" name="Picture 9" descr="Compartilh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21" name="CaixaDeTexto 1"/>
          <p:cNvSpPr txBox="1">
            <a:spLocks noChangeArrowheads="1"/>
          </p:cNvSpPr>
          <p:nvPr/>
        </p:nvSpPr>
        <p:spPr bwMode="auto">
          <a:xfrm>
            <a:off x="12589" y="692696"/>
            <a:ext cx="73677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000" b="1" dirty="0" smtClean="0">
                <a:solidFill>
                  <a:srgbClr val="17375E"/>
                </a:solidFill>
                <a:latin typeface="Arial Narrow" pitchFamily="-110" charset="0"/>
              </a:rPr>
              <a:t>Planejamento Participativo Regionalizado - PPR</a:t>
            </a:r>
            <a:endParaRPr lang="pt-BR" sz="30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25152" y="1196752"/>
            <a:ext cx="8003232" cy="1368152"/>
          </a:xfrm>
        </p:spPr>
        <p:txBody>
          <a:bodyPr>
            <a:noAutofit/>
          </a:bodyPr>
          <a:lstStyle/>
          <a:p>
            <a:r>
              <a:rPr lang="pt-BR" sz="2800" dirty="0">
                <a:latin typeface="Arial Narrow" pitchFamily="34" charset="0"/>
              </a:rPr>
              <a:t>Processo de escuta à comunidade em relação às demandas para melhoria da qualidade de vida de seu </a:t>
            </a:r>
            <a:r>
              <a:rPr lang="pt-BR" sz="2800" dirty="0" smtClean="0">
                <a:latin typeface="Arial Narrow" pitchFamily="34" charset="0"/>
              </a:rPr>
              <a:t>território.</a:t>
            </a:r>
          </a:p>
          <a:p>
            <a:pPr>
              <a:buNone/>
            </a:pPr>
            <a:endParaRPr lang="pt-BR" sz="2800" dirty="0">
              <a:latin typeface="Arial Narrow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251520" y="2348880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aixaDeTexto 11"/>
          <p:cNvSpPr txBox="1"/>
          <p:nvPr/>
        </p:nvSpPr>
        <p:spPr bwMode="auto">
          <a:xfrm>
            <a:off x="1979712" y="2895327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latin typeface="Arial Narrow" pitchFamily="-110" charset="0"/>
              </a:rPr>
              <a:t>CICLOS</a:t>
            </a:r>
          </a:p>
        </p:txBody>
      </p:sp>
      <p:sp>
        <p:nvSpPr>
          <p:cNvPr id="13" name="CaixaDeTexto 12"/>
          <p:cNvSpPr txBox="1"/>
          <p:nvPr/>
        </p:nvSpPr>
        <p:spPr bwMode="auto">
          <a:xfrm>
            <a:off x="251520" y="5805264"/>
            <a:ext cx="16561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 smtClean="0">
                <a:latin typeface="Arial Narrow" pitchFamily="-110" charset="0"/>
              </a:rPr>
              <a:t>Jun a set/ 11</a:t>
            </a:r>
          </a:p>
        </p:txBody>
      </p:sp>
      <p:sp>
        <p:nvSpPr>
          <p:cNvPr id="15" name="CaixaDeTexto 14"/>
          <p:cNvSpPr txBox="1"/>
          <p:nvPr/>
        </p:nvSpPr>
        <p:spPr bwMode="auto">
          <a:xfrm>
            <a:off x="7164288" y="5805264"/>
            <a:ext cx="16561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 smtClean="0">
                <a:latin typeface="Arial Narrow" pitchFamily="-110" charset="0"/>
              </a:rPr>
              <a:t>Mar a jun/ 12</a:t>
            </a:r>
          </a:p>
        </p:txBody>
      </p:sp>
      <p:sp>
        <p:nvSpPr>
          <p:cNvPr id="16" name="CaixaDeTexto 15"/>
          <p:cNvSpPr txBox="1"/>
          <p:nvPr/>
        </p:nvSpPr>
        <p:spPr bwMode="auto">
          <a:xfrm>
            <a:off x="4932040" y="5805264"/>
            <a:ext cx="16561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 smtClean="0">
                <a:latin typeface="Arial Narrow" pitchFamily="-110" charset="0"/>
              </a:rPr>
              <a:t>Ago a </a:t>
            </a:r>
            <a:r>
              <a:rPr lang="pt-BR" dirty="0" err="1" smtClean="0">
                <a:latin typeface="Arial Narrow" pitchFamily="-110" charset="0"/>
              </a:rPr>
              <a:t>nov/</a:t>
            </a:r>
            <a:r>
              <a:rPr lang="pt-BR" dirty="0" smtClean="0">
                <a:latin typeface="Arial Narrow" pitchFamily="-110" charset="0"/>
              </a:rPr>
              <a:t> 11</a:t>
            </a:r>
          </a:p>
        </p:txBody>
      </p:sp>
      <p:sp>
        <p:nvSpPr>
          <p:cNvPr id="17" name="CaixaDeTexto 16"/>
          <p:cNvSpPr txBox="1"/>
          <p:nvPr/>
        </p:nvSpPr>
        <p:spPr bwMode="auto">
          <a:xfrm>
            <a:off x="2627784" y="5805264"/>
            <a:ext cx="16561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 smtClean="0">
                <a:latin typeface="Arial Narrow" pitchFamily="-110" charset="0"/>
              </a:rPr>
              <a:t>Jul a set/ 11</a:t>
            </a:r>
          </a:p>
        </p:txBody>
      </p:sp>
    </p:spTree>
    <p:extLst>
      <p:ext uri="{BB962C8B-B14F-4D97-AF65-F5344CB8AC3E}">
        <p14:creationId xmlns:p14="http://schemas.microsoft.com/office/powerpoint/2010/main" val="26557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10" name="Picture 9" descr="Compartilh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pic>
        <p:nvPicPr>
          <p:cNvPr id="14" name="Imagem 13" descr="timbre Planejamento Participativo_colorido 18x5"/>
          <p:cNvPicPr/>
          <p:nvPr/>
        </p:nvPicPr>
        <p:blipFill>
          <a:blip r:embed="rId4" cstate="print"/>
          <a:srcRect r="45193"/>
          <a:stretch>
            <a:fillRect/>
          </a:stretch>
        </p:blipFill>
        <p:spPr bwMode="auto">
          <a:xfrm>
            <a:off x="6228184" y="5301208"/>
            <a:ext cx="280831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73677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000" b="1" dirty="0" smtClean="0">
                <a:solidFill>
                  <a:srgbClr val="17375E"/>
                </a:solidFill>
                <a:latin typeface="Arial Narrow" pitchFamily="-110" charset="0"/>
              </a:rPr>
              <a:t>Planejamento Participativo Regionalizado - PPR</a:t>
            </a:r>
            <a:endParaRPr lang="pt-BR" sz="30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22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66124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 Narrow" pitchFamily="34" charset="0"/>
                <a:cs typeface="Arial" pitchFamily="34" charset="0"/>
              </a:rPr>
              <a:t>Resultados</a:t>
            </a:r>
            <a:r>
              <a:rPr lang="pt-BR" sz="2800" dirty="0" smtClean="0">
                <a:latin typeface="Arial Narrow" pitchFamily="34" charset="0"/>
                <a:cs typeface="Arial" pitchFamily="34" charset="0"/>
              </a:rPr>
              <a:t>:</a:t>
            </a:r>
            <a:endParaRPr lang="pt-BR" sz="2800" dirty="0">
              <a:latin typeface="Arial Narrow" pitchFamily="34" charset="0"/>
              <a:cs typeface="Arial" pitchFamily="34" charset="0"/>
            </a:endParaRPr>
          </a:p>
          <a:p>
            <a:pPr lvl="1"/>
            <a:r>
              <a:rPr lang="pt-BR" b="1" dirty="0" smtClean="0">
                <a:latin typeface="Arial Narrow" pitchFamily="34" charset="0"/>
                <a:cs typeface="Arial" pitchFamily="34" charset="0"/>
              </a:rPr>
              <a:t>214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t-BR" dirty="0">
                <a:latin typeface="Arial Narrow" pitchFamily="34" charset="0"/>
                <a:cs typeface="Arial" pitchFamily="34" charset="0"/>
              </a:rPr>
              <a:t>oficinas públicas 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e reuniões realizadas </a:t>
            </a:r>
            <a:r>
              <a:rPr lang="pt-BR" dirty="0">
                <a:latin typeface="Arial Narrow" pitchFamily="34" charset="0"/>
                <a:cs typeface="Arial" pitchFamily="34" charset="0"/>
              </a:rPr>
              <a:t>(2011/2012)</a:t>
            </a:r>
          </a:p>
          <a:p>
            <a:pPr lvl="1"/>
            <a:r>
              <a:rPr lang="pt-BR" b="1" dirty="0" smtClean="0">
                <a:latin typeface="Arial Narrow" pitchFamily="34" charset="0"/>
                <a:cs typeface="Arial" pitchFamily="34" charset="0"/>
              </a:rPr>
              <a:t>9.068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 participações</a:t>
            </a:r>
          </a:p>
          <a:p>
            <a:pPr lvl="1"/>
            <a:r>
              <a:rPr lang="pt-BR" b="1" dirty="0" smtClean="0">
                <a:latin typeface="Arial Narrow" pitchFamily="34" charset="0"/>
                <a:cs typeface="Arial" pitchFamily="34" charset="0"/>
              </a:rPr>
              <a:t>40 Grupos de Trabalho Territorial – </a:t>
            </a:r>
            <a:r>
              <a:rPr lang="pt-BR" b="1" dirty="0" err="1" smtClean="0">
                <a:latin typeface="Arial Narrow" pitchFamily="34" charset="0"/>
                <a:cs typeface="Arial" pitchFamily="34" charset="0"/>
              </a:rPr>
              <a:t>GTTs</a:t>
            </a:r>
            <a:r>
              <a:rPr lang="pt-BR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foram constituídos, total de </a:t>
            </a:r>
            <a:r>
              <a:rPr lang="pt-BR" b="1" dirty="0" smtClean="0">
                <a:latin typeface="Arial Narrow" pitchFamily="34" charset="0"/>
                <a:cs typeface="Arial" pitchFamily="34" charset="0"/>
              </a:rPr>
              <a:t>621 representantes 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dos territórios</a:t>
            </a:r>
            <a:endParaRPr lang="pt-BR" dirty="0">
              <a:latin typeface="Arial Narrow" pitchFamily="34" charset="0"/>
              <a:cs typeface="Arial" pitchFamily="34" charset="0"/>
            </a:endParaRPr>
          </a:p>
          <a:p>
            <a:pPr lvl="1"/>
            <a:r>
              <a:rPr lang="pt-BR" b="1" dirty="0" smtClean="0">
                <a:latin typeface="Arial Narrow" pitchFamily="34" charset="0"/>
                <a:cs typeface="Arial" pitchFamily="34" charset="0"/>
              </a:rPr>
              <a:t>2.500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t-BR" dirty="0">
                <a:latin typeface="Arial Narrow" pitchFamily="34" charset="0"/>
                <a:cs typeface="Arial" pitchFamily="34" charset="0"/>
              </a:rPr>
              <a:t>propostas recebidas:</a:t>
            </a:r>
          </a:p>
          <a:p>
            <a:pPr lvl="2"/>
            <a:r>
              <a:rPr lang="pt-BR" sz="2800" dirty="0">
                <a:latin typeface="Arial Narrow" pitchFamily="34" charset="0"/>
                <a:cs typeface="Arial" pitchFamily="34" charset="0"/>
              </a:rPr>
              <a:t>Obras de infraestrutura, mobilidade, serviços e informação</a:t>
            </a:r>
          </a:p>
          <a:p>
            <a:pPr lvl="2"/>
            <a:r>
              <a:rPr lang="pt-BR" sz="2800" dirty="0">
                <a:latin typeface="Arial Narrow" pitchFamily="34" charset="0"/>
                <a:cs typeface="Arial" pitchFamily="34" charset="0"/>
              </a:rPr>
              <a:t>Gestão compartilhada, com destaque para ampliar o acesso à </a:t>
            </a:r>
            <a:r>
              <a:rPr lang="pt-BR" sz="2800" dirty="0" smtClean="0">
                <a:latin typeface="Arial Narrow" pitchFamily="34" charset="0"/>
                <a:cs typeface="Arial" pitchFamily="34" charset="0"/>
              </a:rPr>
              <a:t>informação</a:t>
            </a:r>
            <a:r>
              <a:rPr lang="pt-BR" sz="2800" dirty="0">
                <a:latin typeface="Arial Narrow" pitchFamily="34" charset="0"/>
              </a:rPr>
              <a:t>.</a:t>
            </a:r>
            <a:endParaRPr lang="pt-BR" sz="2800" dirty="0" smtClean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14" descr="cidsaudave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88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3"/>
          <p:cNvCxnSpPr/>
          <p:nvPr/>
        </p:nvCxnSpPr>
        <p:spPr>
          <a:xfrm rot="5400000">
            <a:off x="377088" y="3421801"/>
            <a:ext cx="181440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3000" y="2895600"/>
            <a:ext cx="331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Orçamento Participativo e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Gestão Compartilhada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6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573887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2 Programas, sendo 1 Sustentador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4708196" y="28575"/>
            <a:ext cx="20736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Indicadores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31949"/>
            <a:ext cx="7783659" cy="49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-126000" y="1105200"/>
            <a:ext cx="9124270" cy="648072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600" b="1" dirty="0" smtClean="0">
                <a:solidFill>
                  <a:prstClr val="black"/>
                </a:solidFill>
                <a:latin typeface="Arial Narrow"/>
                <a:cs typeface="Arial Narrow"/>
              </a:rPr>
              <a:t>Percentual de participações da sociedade na gestão da cidade</a:t>
            </a:r>
            <a:br>
              <a:rPr lang="pt-BR" sz="2600" b="1" dirty="0" smtClean="0">
                <a:solidFill>
                  <a:prstClr val="black"/>
                </a:solidFill>
                <a:latin typeface="Arial Narrow"/>
                <a:cs typeface="Arial Narrow"/>
              </a:rPr>
            </a:br>
            <a:r>
              <a:rPr lang="pt-BR" sz="2600" b="1" dirty="0" smtClean="0">
                <a:solidFill>
                  <a:prstClr val="black"/>
                </a:solidFill>
                <a:latin typeface="Arial Narrow"/>
                <a:cs typeface="Arial Narrow"/>
              </a:rPr>
              <a:t>(em % pop. acima de 16 anos)</a:t>
            </a:r>
            <a:endParaRPr lang="en-US" sz="2600" b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8" name="CaixaDeTexto 2"/>
          <p:cNvSpPr txBox="1"/>
          <p:nvPr/>
        </p:nvSpPr>
        <p:spPr bwMode="auto">
          <a:xfrm>
            <a:off x="1710730" y="6362426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2012</a:t>
            </a:r>
          </a:p>
        </p:txBody>
      </p:sp>
      <p:sp>
        <p:nvSpPr>
          <p:cNvPr id="19" name="CaixaDeTexto 14"/>
          <p:cNvSpPr txBox="1"/>
          <p:nvPr/>
        </p:nvSpPr>
        <p:spPr bwMode="auto">
          <a:xfrm>
            <a:off x="6801700" y="6355272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B050"/>
                </a:solidFill>
                <a:latin typeface="+mj-lt"/>
              </a:rPr>
              <a:t>2016</a:t>
            </a:r>
          </a:p>
        </p:txBody>
      </p:sp>
      <p:sp>
        <p:nvSpPr>
          <p:cNvPr id="20" name="CaixaDeTexto 12"/>
          <p:cNvSpPr txBox="1"/>
          <p:nvPr/>
        </p:nvSpPr>
        <p:spPr>
          <a:xfrm>
            <a:off x="0" y="6581001"/>
            <a:ext cx="1406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65000"/>
                  </a:schemeClr>
                </a:solidFill>
              </a:rPr>
              <a:t>Fonte: </a:t>
            </a:r>
            <a:r>
              <a:rPr lang="pt-BR" sz="1200" dirty="0" smtClean="0">
                <a:solidFill>
                  <a:schemeClr val="bg1">
                    <a:lumMod val="65000"/>
                  </a:schemeClr>
                </a:solidFill>
              </a:rPr>
              <a:t>SMAGC/PBH</a:t>
            </a:r>
            <a:endParaRPr lang="pt-B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 descr="Compartilha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239645" y="1668950"/>
            <a:ext cx="1080120" cy="476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4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7" name="Picture 6" descr="Compartilh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>
            <a:off x="179512" y="6309320"/>
            <a:ext cx="31683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pt-BR" sz="1200" dirty="0" smtClean="0">
                <a:latin typeface="Arial Narrow" pitchFamily="-110" charset="0"/>
              </a:rPr>
              <a:t>* Dados de 2013 contabilizados até setembro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27724"/>
              </p:ext>
            </p:extLst>
          </p:nvPr>
        </p:nvGraphicFramePr>
        <p:xfrm>
          <a:off x="1907704" y="1501621"/>
          <a:ext cx="52991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/>
          <p:cNvSpPr txBox="1"/>
          <p:nvPr/>
        </p:nvSpPr>
        <p:spPr bwMode="auto">
          <a:xfrm>
            <a:off x="4283968" y="6293930"/>
            <a:ext cx="12604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 b="1" dirty="0" smtClean="0">
                <a:latin typeface="+mj-lt"/>
              </a:rPr>
              <a:t>Total: 1.518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8877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000" b="1" dirty="0">
                <a:solidFill>
                  <a:srgbClr val="17375E"/>
                </a:solidFill>
                <a:latin typeface="Arial Narrow" pitchFamily="-110" charset="0"/>
              </a:rPr>
              <a:t>Situação geral dos empreendimentos do OP </a:t>
            </a:r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4708196" y="123575"/>
            <a:ext cx="3105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Orçamento Participativo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7" name="Picture 6" descr="Compartilh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>
            <a:off x="5940152" y="6525344"/>
            <a:ext cx="31683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pt-BR" sz="1200" dirty="0" smtClean="0">
                <a:latin typeface="Arial Narrow" pitchFamily="-110" charset="0"/>
              </a:rPr>
              <a:t>* Dados de 2013 contabilizados até setembro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89011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000" b="1" dirty="0">
                <a:solidFill>
                  <a:srgbClr val="17375E"/>
                </a:solidFill>
                <a:latin typeface="Arial Narrow" pitchFamily="-110" charset="0"/>
              </a:rPr>
              <a:t>Situação dos empreendimentos do OP por ano de </a:t>
            </a:r>
            <a:r>
              <a:rPr lang="pt-BR" sz="3000" b="1" dirty="0" smtClean="0">
                <a:solidFill>
                  <a:srgbClr val="17375E"/>
                </a:solidFill>
                <a:latin typeface="Arial Narrow" pitchFamily="-110" charset="0"/>
              </a:rPr>
              <a:t>rodada</a:t>
            </a:r>
            <a:endParaRPr lang="pt-BR" sz="30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4708196" y="123575"/>
            <a:ext cx="3105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Orçamento Participativo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79512" y="1268760"/>
          <a:ext cx="8784976" cy="5076433"/>
        </p:xfrm>
        <a:graphic>
          <a:graphicData uri="http://schemas.openxmlformats.org/drawingml/2006/table">
            <a:tbl>
              <a:tblPr/>
              <a:tblGrid>
                <a:gridCol w="2016224"/>
                <a:gridCol w="2232248"/>
                <a:gridCol w="1656184"/>
                <a:gridCol w="1728192"/>
                <a:gridCol w="1152128"/>
              </a:tblGrid>
              <a:tr h="792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Ano de rodada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 de aprovados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Concluído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Em andamento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% de conclusão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1994 a 1998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1999/2000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2001/2002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2003/2004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2005/2006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2007/2008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2009/2010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2013/2014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1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7339"/>
            <a:ext cx="7920880" cy="55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6" name="CaixaDeTexto 1"/>
          <p:cNvSpPr txBox="1">
            <a:spLocks noChangeArrowheads="1"/>
          </p:cNvSpPr>
          <p:nvPr/>
        </p:nvSpPr>
        <p:spPr bwMode="auto">
          <a:xfrm>
            <a:off x="-16640" y="1124744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3000" dirty="0">
              <a:latin typeface="Arial Narrow" pitchFamily="34" charset="0"/>
            </a:endParaRPr>
          </a:p>
        </p:txBody>
      </p:sp>
      <p:pic>
        <p:nvPicPr>
          <p:cNvPr id="7" name="Picture 6" descr="Compartilh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>
            <a:off x="179512" y="6453336"/>
            <a:ext cx="31683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pt-BR" sz="1200" b="1" dirty="0" smtClean="0">
                <a:solidFill>
                  <a:srgbClr val="17375E"/>
                </a:solidFill>
                <a:latin typeface="Arial Narrow" pitchFamily="-110" charset="0"/>
              </a:rPr>
              <a:t>* Dados de 2013 contabilizados até setembro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0" y="620688"/>
            <a:ext cx="7973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000" b="1" dirty="0">
                <a:solidFill>
                  <a:srgbClr val="17375E"/>
                </a:solidFill>
                <a:latin typeface="Arial Narrow" pitchFamily="-110" charset="0"/>
              </a:rPr>
              <a:t>Situação dos empreendimentos do OP por Regional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4708196" y="123575"/>
            <a:ext cx="3105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Orçamento Participativo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7" name="Picture 6" descr="Compartilh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4607460" cy="6444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 bwMode="auto">
          <a:xfrm>
            <a:off x="5940152" y="6536377"/>
            <a:ext cx="31683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pt-BR" sz="1200" dirty="0" smtClean="0">
                <a:latin typeface="Arial Narrow" pitchFamily="-110" charset="0"/>
              </a:rPr>
              <a:t>* Dados de 2013 contabilizados até setembro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74863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000" b="1" dirty="0">
                <a:solidFill>
                  <a:srgbClr val="17375E"/>
                </a:solidFill>
                <a:latin typeface="Arial Narrow" pitchFamily="-110" charset="0"/>
              </a:rPr>
              <a:t>Fase dos empreendimentos a serem </a:t>
            </a:r>
            <a:r>
              <a:rPr lang="pt-BR" sz="3000" b="1" dirty="0" smtClean="0">
                <a:solidFill>
                  <a:srgbClr val="17375E"/>
                </a:solidFill>
                <a:latin typeface="Arial Narrow" pitchFamily="-110" charset="0"/>
              </a:rPr>
              <a:t>concluídos</a:t>
            </a:r>
            <a:endParaRPr lang="pt-BR" sz="30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4708196" y="123575"/>
            <a:ext cx="3105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Orçamento Participativo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1680" y="6021288"/>
            <a:ext cx="7596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79 emp. estão em execução de obra e 1 em elaboração de projeto executivo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79512" y="1268760"/>
          <a:ext cx="8712967" cy="5256589"/>
        </p:xfrm>
        <a:graphic>
          <a:graphicData uri="http://schemas.openxmlformats.org/drawingml/2006/table">
            <a:tbl>
              <a:tblPr/>
              <a:tblGrid>
                <a:gridCol w="5927675"/>
                <a:gridCol w="1428355"/>
                <a:gridCol w="1356937"/>
              </a:tblGrid>
              <a:tr h="40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Fase do empreendimento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Aguardando licitação de projeto/PGE/PRU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Em licitação de projeto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Aguardando O S de projeto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Em elaboração de projeto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Em elaboração de PGE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Aguardando licitação de obra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Em licitação de obra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Aguardando O S/ início de obra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Empreendimento em execução (projeto executivo/obra)*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22,40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Empreendimento paralisado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Aguardando início de obra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4043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1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prstTxWarp prst="textNoShape">
          <a:avLst/>
        </a:prstTxWarp>
        <a:spAutoFit/>
      </a:bodyPr>
      <a:lstStyle>
        <a:defPPr>
          <a:defRPr sz="2400" b="1" dirty="0" smtClean="0">
            <a:solidFill>
              <a:srgbClr val="17375E"/>
            </a:solidFill>
            <a:latin typeface="Arial Narrow" pitchFamily="-11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5802</TotalTime>
  <Words>861</Words>
  <Application>Microsoft Office PowerPoint</Application>
  <PresentationFormat>Apresentação na tela (4:3)</PresentationFormat>
  <Paragraphs>355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Percentual de participações da sociedade na gestão da cidade (em % pop. acima de 16 anos)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PRODABEL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Prefeitura de Belo Horizonte</dc:creator>
  <cp:lastModifiedBy>pc</cp:lastModifiedBy>
  <cp:revision>446</cp:revision>
  <dcterms:created xsi:type="dcterms:W3CDTF">2013-09-27T13:31:10Z</dcterms:created>
  <dcterms:modified xsi:type="dcterms:W3CDTF">2013-10-07T19:42:17Z</dcterms:modified>
</cp:coreProperties>
</file>