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96" r:id="rId2"/>
    <p:sldId id="410" r:id="rId3"/>
    <p:sldId id="336" r:id="rId4"/>
    <p:sldId id="360" r:id="rId5"/>
    <p:sldId id="455" r:id="rId6"/>
    <p:sldId id="459" r:id="rId7"/>
    <p:sldId id="460" r:id="rId8"/>
    <p:sldId id="463" r:id="rId9"/>
    <p:sldId id="464" r:id="rId10"/>
    <p:sldId id="465" r:id="rId11"/>
    <p:sldId id="466" r:id="rId12"/>
    <p:sldId id="454" r:id="rId13"/>
    <p:sldId id="396" r:id="rId14"/>
    <p:sldId id="372" r:id="rId15"/>
    <p:sldId id="478" r:id="rId16"/>
    <p:sldId id="479" r:id="rId17"/>
  </p:sldIdLst>
  <p:sldSz cx="9144000" cy="6858000" type="screen4x3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Verdana" pitchFamily="34" charset="0"/>
      <p:regular r:id="rId23"/>
      <p:bold r:id="rId24"/>
      <p:italic r:id="rId25"/>
      <p:boldItalic r:id="rId26"/>
    </p:embeddedFont>
    <p:embeddedFont>
      <p:font typeface="Ebrima" pitchFamily="2" charset="0"/>
      <p:regular r:id="rId27"/>
      <p:bold r:id="rId28"/>
    </p:embeddedFont>
    <p:embeddedFont>
      <p:font typeface="Arial Narrow" pitchFamily="34" charset="0"/>
      <p:regular r:id="rId29"/>
      <p:bold r:id="rId30"/>
      <p:italic r:id="rId31"/>
      <p:boldItalic r:id="rId3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82" autoAdjust="0"/>
    <p:restoredTop sz="94532" autoAdjust="0"/>
  </p:normalViewPr>
  <p:slideViewPr>
    <p:cSldViewPr showGuides="1">
      <p:cViewPr>
        <p:scale>
          <a:sx n="80" d="100"/>
          <a:sy n="80" d="100"/>
        </p:scale>
        <p:origin x="-612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BD688-7CEC-4959-A971-5FBDDC757429}" type="datetimeFigureOut">
              <a:rPr lang="pt-BR" smtClean="0"/>
              <a:pPr/>
              <a:t>07/10/2013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F62EC-B591-4F1E-96B8-B4693653CD8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745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587" indent="-228587"/>
            <a:endParaRPr lang="pt-BR" sz="2000" dirty="0"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61DF-BE18-394F-BD7F-48D10DEAB038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07/10/2013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6660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07/10/2013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019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07/10/2013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619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07/10/2013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502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07/10/2013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" y="-99391"/>
            <a:ext cx="9035768" cy="16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9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07/10/2013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570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07/10/2013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428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07/10/2013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007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07/10/2013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6495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07/10/2013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38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07/10/2013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155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A418F-0B46-44A1-8043-8618E6487AA3}" type="datetimeFigureOut">
              <a:rPr lang="pt-BR" smtClean="0"/>
              <a:pPr/>
              <a:t>07/10/2013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517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8.e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08" y="1268759"/>
            <a:ext cx="3801992" cy="3424127"/>
          </a:xfrm>
          <a:prstGeom prst="rect">
            <a:avLst/>
          </a:prstGeom>
        </p:spPr>
      </p:pic>
      <p:pic>
        <p:nvPicPr>
          <p:cNvPr id="14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992217"/>
            <a:ext cx="4038600" cy="3484783"/>
          </a:xfrm>
          <a:prstGeom prst="rect">
            <a:avLst/>
          </a:prstGeom>
        </p:spPr>
      </p:pic>
      <p:pic>
        <p:nvPicPr>
          <p:cNvPr id="10" name="Picture 9" descr="VilasViva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5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pic>
        <p:nvPicPr>
          <p:cNvPr id="19" name="Picture 4" descr="bh_morar_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95" y="6053162"/>
            <a:ext cx="161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m 6" descr="B-085.emf"/>
          <p:cNvPicPr>
            <a:picLocks noChangeAspect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3" b="26076"/>
          <a:stretch>
            <a:fillRect/>
          </a:stretch>
        </p:blipFill>
        <p:spPr bwMode="auto">
          <a:xfrm>
            <a:off x="4540300" y="4899025"/>
            <a:ext cx="3128044" cy="19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m 28" descr="GGIM_Abril_Mapas_Geral_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1628775"/>
            <a:ext cx="2738437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rredondar Retângulo em um Canto Diagonal 52"/>
          <p:cNvSpPr/>
          <p:nvPr/>
        </p:nvSpPr>
        <p:spPr bwMode="auto">
          <a:xfrm>
            <a:off x="6973888" y="1628775"/>
            <a:ext cx="1919287" cy="3095625"/>
          </a:xfrm>
          <a:prstGeom prst="round2DiagRect">
            <a:avLst/>
          </a:prstGeom>
          <a:solidFill>
            <a:srgbClr val="FFE48F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54" name="Arredondar Retângulo em um Canto Diagonal 53"/>
          <p:cNvSpPr/>
          <p:nvPr/>
        </p:nvSpPr>
        <p:spPr bwMode="auto">
          <a:xfrm>
            <a:off x="501650" y="2102446"/>
            <a:ext cx="2630488" cy="3582987"/>
          </a:xfrm>
          <a:prstGeom prst="round2DiagRect">
            <a:avLst/>
          </a:prstGeom>
          <a:solidFill>
            <a:srgbClr val="FFE48F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55" name="Arredondar Retângulo em um Canto Diagonal 54"/>
          <p:cNvSpPr/>
          <p:nvPr/>
        </p:nvSpPr>
        <p:spPr>
          <a:xfrm>
            <a:off x="323850" y="1524000"/>
            <a:ext cx="2952750" cy="68004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B25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200" b="1" dirty="0">
                <a:solidFill>
                  <a:schemeClr val="tx1"/>
                </a:solidFill>
                <a:latin typeface="Arial Narrow"/>
                <a:cs typeface="Arial Narrow"/>
              </a:rPr>
              <a:t>OUTRAS ÁREAS EM ESTUDO</a:t>
            </a:r>
          </a:p>
        </p:txBody>
      </p:sp>
      <p:sp>
        <p:nvSpPr>
          <p:cNvPr id="56" name="CaixaDeTexto 1"/>
          <p:cNvSpPr txBox="1">
            <a:spLocks noChangeArrowheads="1"/>
          </p:cNvSpPr>
          <p:nvPr/>
        </p:nvSpPr>
        <p:spPr bwMode="auto">
          <a:xfrm>
            <a:off x="527050" y="2291358"/>
            <a:ext cx="2749550" cy="393227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  <a:defRPr/>
            </a:pPr>
            <a:r>
              <a:rPr lang="pt-BR" sz="2200" b="1" i="1" dirty="0">
                <a:latin typeface="Arial Narrow"/>
                <a:cs typeface="Arial Narrow"/>
              </a:rPr>
              <a:t>Estimativa de construção de 16.000</a:t>
            </a:r>
            <a:r>
              <a:rPr lang="pt-BR" sz="2200" b="1" i="1" dirty="0" smtClean="0">
                <a:latin typeface="Arial Narrow"/>
                <a:cs typeface="Arial Narrow"/>
              </a:rPr>
              <a:t> U.H  em 1.400.000 m² </a:t>
            </a:r>
          </a:p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  <a:defRPr/>
            </a:pPr>
            <a:r>
              <a:rPr lang="pt-BR" sz="2200" b="1" i="1" dirty="0" smtClean="0">
                <a:latin typeface="Arial Narrow"/>
                <a:cs typeface="Arial Narrow"/>
              </a:rPr>
              <a:t>de área edificável no município.</a:t>
            </a:r>
          </a:p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  <a:defRPr/>
            </a:pPr>
            <a:endParaRPr lang="pt-BR" sz="2200" b="1" i="1" dirty="0" smtClean="0">
              <a:latin typeface="Arial Narrow"/>
              <a:cs typeface="Arial Narrow"/>
            </a:endParaRPr>
          </a:p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  <a:defRPr/>
            </a:pPr>
            <a:r>
              <a:rPr lang="pt-BR" sz="2200" b="1" i="1" dirty="0">
                <a:latin typeface="Arial Narrow"/>
                <a:cs typeface="Arial Narrow"/>
              </a:rPr>
              <a:t>Depende do encaminhamento de Projeto de Lei à Câmara</a:t>
            </a:r>
          </a:p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  <a:defRPr/>
            </a:pPr>
            <a:endParaRPr lang="pt-BR" b="1" i="1" dirty="0" smtClean="0"/>
          </a:p>
          <a:p>
            <a:pPr algn="just" eaLnBrk="1" hangingPunct="1">
              <a:lnSpc>
                <a:spcPts val="2500"/>
              </a:lnSpc>
              <a:buClr>
                <a:srgbClr val="FF0000"/>
              </a:buClr>
              <a:buSzPct val="100000"/>
              <a:defRPr/>
            </a:pPr>
            <a:endParaRPr lang="pt-BR" b="1" dirty="0" smtClean="0">
              <a:latin typeface="+mj-lt"/>
              <a:ea typeface="Ebrima" pitchFamily="2" charset="0"/>
              <a:cs typeface="Ebrima" pitchFamily="2" charset="0"/>
            </a:endParaRPr>
          </a:p>
        </p:txBody>
      </p:sp>
      <p:sp>
        <p:nvSpPr>
          <p:cNvPr id="57" name="Elipse 56"/>
          <p:cNvSpPr/>
          <p:nvPr/>
        </p:nvSpPr>
        <p:spPr>
          <a:xfrm>
            <a:off x="4140200" y="4724400"/>
            <a:ext cx="144463" cy="14446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8" name="Arredondar Retângulo em um Canto Diagonal 57"/>
          <p:cNvSpPr/>
          <p:nvPr/>
        </p:nvSpPr>
        <p:spPr>
          <a:xfrm>
            <a:off x="6156325" y="1300163"/>
            <a:ext cx="2736850" cy="50323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B25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200" b="1" dirty="0">
                <a:solidFill>
                  <a:schemeClr val="tx1"/>
                </a:solidFill>
                <a:latin typeface="Arial Narrow"/>
                <a:cs typeface="Arial Narrow"/>
              </a:rPr>
              <a:t>Regional Barreiro</a:t>
            </a:r>
          </a:p>
        </p:txBody>
      </p:sp>
      <p:sp>
        <p:nvSpPr>
          <p:cNvPr id="59" name="CaixaDeTexto 1"/>
          <p:cNvSpPr txBox="1">
            <a:spLocks noChangeArrowheads="1"/>
          </p:cNvSpPr>
          <p:nvPr/>
        </p:nvSpPr>
        <p:spPr bwMode="auto">
          <a:xfrm>
            <a:off x="6948488" y="1773238"/>
            <a:ext cx="2068512" cy="265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</a:pPr>
            <a:r>
              <a:rPr lang="pt-BR" altLang="pt-BR" sz="2000" dirty="0">
                <a:latin typeface="Arial Narrow"/>
                <a:cs typeface="Arial Narrow"/>
              </a:rPr>
              <a:t>Bairro: Solar do Barreiro (Jatobá)</a:t>
            </a:r>
          </a:p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</a:pPr>
            <a:r>
              <a:rPr lang="pt-BR" altLang="pt-BR" sz="2000" dirty="0">
                <a:latin typeface="Arial Narrow"/>
                <a:cs typeface="Arial Narrow"/>
              </a:rPr>
              <a:t>Zoneamento: ZAR-2</a:t>
            </a:r>
            <a:endParaRPr lang="pt-BR" altLang="pt-BR" sz="2000" dirty="0" smtClean="0">
              <a:latin typeface="Arial Narrow"/>
              <a:cs typeface="Arial Narrow"/>
            </a:endParaRPr>
          </a:p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</a:pPr>
            <a:r>
              <a:rPr lang="pt-BR" altLang="pt-BR" sz="2000" dirty="0" smtClean="0">
                <a:latin typeface="Arial Narrow"/>
                <a:cs typeface="Arial Narrow"/>
              </a:rPr>
              <a:t>U.H </a:t>
            </a:r>
            <a:r>
              <a:rPr lang="pt-BR" altLang="pt-BR" sz="2000" dirty="0">
                <a:latin typeface="Arial Narrow"/>
                <a:cs typeface="Arial Narrow"/>
              </a:rPr>
              <a:t>estimadas: 142</a:t>
            </a:r>
          </a:p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</a:pPr>
            <a:r>
              <a:rPr lang="pt-BR" altLang="pt-BR" sz="2000" dirty="0">
                <a:latin typeface="Arial Narrow"/>
                <a:cs typeface="Arial Narrow"/>
              </a:rPr>
              <a:t>Área total: </a:t>
            </a:r>
            <a:r>
              <a:rPr lang="pt-BR" altLang="pt-BR" sz="2000" dirty="0" smtClean="0">
                <a:latin typeface="Arial Narrow"/>
                <a:cs typeface="Arial Narrow"/>
              </a:rPr>
              <a:t>61,3 mil </a:t>
            </a:r>
            <a:r>
              <a:rPr lang="pt-BR" altLang="pt-BR" sz="2000" dirty="0">
                <a:latin typeface="Arial Narrow"/>
                <a:cs typeface="Arial Narrow"/>
              </a:rPr>
              <a:t>m²</a:t>
            </a:r>
          </a:p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</a:pPr>
            <a:r>
              <a:rPr lang="pt-BR" altLang="pt-BR" sz="2000" dirty="0">
                <a:latin typeface="Arial Narrow"/>
                <a:cs typeface="Arial Narrow"/>
              </a:rPr>
              <a:t>Área edificável:</a:t>
            </a:r>
            <a:r>
              <a:rPr lang="pt-BR" altLang="pt-BR" sz="2000" dirty="0" smtClean="0">
                <a:latin typeface="Arial Narrow"/>
                <a:cs typeface="Arial Narrow"/>
              </a:rPr>
              <a:t> 7,1 mil m</a:t>
            </a:r>
            <a:r>
              <a:rPr lang="pt-BR" altLang="pt-BR" sz="2000" dirty="0">
                <a:latin typeface="Arial Narrow"/>
                <a:cs typeface="Arial Narrow"/>
              </a:rPr>
              <a:t>² </a:t>
            </a:r>
          </a:p>
        </p:txBody>
      </p:sp>
      <p:sp>
        <p:nvSpPr>
          <p:cNvPr id="60" name="Forma livre 59"/>
          <p:cNvSpPr/>
          <p:nvPr/>
        </p:nvSpPr>
        <p:spPr>
          <a:xfrm>
            <a:off x="5883324" y="5629698"/>
            <a:ext cx="492516" cy="466128"/>
          </a:xfrm>
          <a:custGeom>
            <a:avLst/>
            <a:gdLst>
              <a:gd name="connsiteX0" fmla="*/ 234950 w 565150"/>
              <a:gd name="connsiteY0" fmla="*/ 504825 h 504825"/>
              <a:gd name="connsiteX1" fmla="*/ 0 w 565150"/>
              <a:gd name="connsiteY1" fmla="*/ 365125 h 504825"/>
              <a:gd name="connsiteX2" fmla="*/ 136525 w 565150"/>
              <a:gd name="connsiteY2" fmla="*/ 0 h 504825"/>
              <a:gd name="connsiteX3" fmla="*/ 406400 w 565150"/>
              <a:gd name="connsiteY3" fmla="*/ 38100 h 504825"/>
              <a:gd name="connsiteX4" fmla="*/ 565150 w 565150"/>
              <a:gd name="connsiteY4" fmla="*/ 168275 h 504825"/>
              <a:gd name="connsiteX5" fmla="*/ 234950 w 565150"/>
              <a:gd name="connsiteY5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5150" h="504825">
                <a:moveTo>
                  <a:pt x="234950" y="504825"/>
                </a:moveTo>
                <a:lnTo>
                  <a:pt x="0" y="365125"/>
                </a:lnTo>
                <a:lnTo>
                  <a:pt x="136525" y="0"/>
                </a:lnTo>
                <a:lnTo>
                  <a:pt x="406400" y="38100"/>
                </a:lnTo>
                <a:lnTo>
                  <a:pt x="565150" y="168275"/>
                </a:lnTo>
                <a:lnTo>
                  <a:pt x="234950" y="504825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328948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Potencial de Áreas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17" name="Picture 16" descr="VilasViva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7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pic>
        <p:nvPicPr>
          <p:cNvPr id="19" name="Picture 4" descr="bh_morar_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95" y="6053162"/>
            <a:ext cx="161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741522"/>
              </p:ext>
            </p:extLst>
          </p:nvPr>
        </p:nvGraphicFramePr>
        <p:xfrm>
          <a:off x="76200" y="961026"/>
          <a:ext cx="7309501" cy="10963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84255"/>
                <a:gridCol w="1144943"/>
                <a:gridCol w="1235531"/>
                <a:gridCol w="1144772"/>
              </a:tblGrid>
              <a:tr h="334962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Programa Vila Viva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569" marB="455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Faixa 1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569" marB="455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Faixa 2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569" marB="455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Total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569" marB="45569"/>
                </a:tc>
              </a:tr>
              <a:tr h="334962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Em</a:t>
                      </a:r>
                      <a:r>
                        <a:rPr lang="pt-BR" sz="1800" baseline="0" dirty="0" smtClean="0">
                          <a:latin typeface="Arial Narrow"/>
                          <a:cs typeface="Arial Narrow"/>
                        </a:rPr>
                        <a:t> andamento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569" marB="455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3.811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569" marB="455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569" marB="455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3.811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569" marB="45569"/>
                </a:tc>
              </a:tr>
              <a:tr h="334962"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 smtClean="0">
                          <a:latin typeface="Arial Narrow"/>
                          <a:cs typeface="Arial Narrow"/>
                        </a:rPr>
                        <a:t>Sub</a:t>
                      </a:r>
                      <a:r>
                        <a:rPr lang="pt-BR" sz="1800" b="1" baseline="0" dirty="0" smtClean="0">
                          <a:latin typeface="Arial Narrow"/>
                          <a:cs typeface="Arial Narrow"/>
                        </a:rPr>
                        <a:t> Total</a:t>
                      </a:r>
                      <a:endParaRPr lang="pt-BR" sz="1800" b="1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569" marB="455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latin typeface="Arial Narrow"/>
                          <a:cs typeface="Arial Narrow"/>
                        </a:rPr>
                        <a:t>3.811</a:t>
                      </a:r>
                      <a:endParaRPr lang="pt-BR" sz="1800" b="1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569" marB="455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latin typeface="Arial Narrow"/>
                          <a:cs typeface="Arial Narrow"/>
                        </a:rPr>
                        <a:t>0</a:t>
                      </a:r>
                      <a:endParaRPr lang="pt-BR" sz="1800" b="1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569" marB="455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latin typeface="Arial Narrow"/>
                          <a:cs typeface="Arial Narrow"/>
                        </a:rPr>
                        <a:t>3.811</a:t>
                      </a:r>
                      <a:endParaRPr lang="pt-BR" sz="1800" b="1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569" marB="45569"/>
                </a:tc>
              </a:tr>
            </a:tbl>
          </a:graphicData>
        </a:graphic>
      </p:graphicFrame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2440"/>
              </p:ext>
            </p:extLst>
          </p:nvPr>
        </p:nvGraphicFramePr>
        <p:xfrm>
          <a:off x="76200" y="2132960"/>
          <a:ext cx="7309501" cy="25596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84255"/>
                <a:gridCol w="1144943"/>
                <a:gridCol w="1235531"/>
                <a:gridCol w="1144772"/>
              </a:tblGrid>
              <a:tr h="335189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Minha Casa Minha Vida</a:t>
                      </a:r>
                    </a:p>
                  </a:txBody>
                  <a:tcPr marL="91449" marR="91449" marT="45675" marB="45675"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49" marR="91449" marT="45697" marB="45697"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49" marR="91449" marT="45697" marB="45697"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49" marR="91449" marT="45697" marB="45697"/>
                </a:tc>
              </a:tr>
              <a:tr h="335189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Concluídas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1.470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480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1.950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</a:tr>
              <a:tr h="335189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Em execução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2.953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1.260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4.213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</a:tr>
              <a:tr h="335189">
                <a:tc>
                  <a:txBody>
                    <a:bodyPr/>
                    <a:lstStyle/>
                    <a:p>
                      <a:r>
                        <a:rPr lang="pt-BR" sz="1800" baseline="0" dirty="0" smtClean="0">
                          <a:latin typeface="Arial Narrow"/>
                          <a:cs typeface="Arial Narrow"/>
                        </a:rPr>
                        <a:t>A contratar </a:t>
                      </a:r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(inclui parte AEIS)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6.506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274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6.780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</a:tr>
              <a:tr h="335189">
                <a:tc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Estudo de Viabilidade (inclui parte AEIS)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5.030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5.030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</a:tr>
              <a:tr h="335189">
                <a:tc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Isidoro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9.600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2.400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12.000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</a:tr>
              <a:tr h="335189"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 smtClean="0">
                          <a:latin typeface="Arial Narrow"/>
                          <a:cs typeface="Arial Narrow"/>
                        </a:rPr>
                        <a:t>Sub Total</a:t>
                      </a:r>
                      <a:endParaRPr lang="pt-BR" sz="1800" b="1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latin typeface="Arial Narrow"/>
                          <a:cs typeface="Arial Narrow"/>
                        </a:rPr>
                        <a:t>25.559</a:t>
                      </a:r>
                      <a:endParaRPr lang="pt-BR" sz="1800" b="1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latin typeface="Arial Narrow"/>
                          <a:cs typeface="Arial Narrow"/>
                        </a:rPr>
                        <a:t>4.414</a:t>
                      </a:r>
                      <a:endParaRPr lang="pt-BR" sz="1800" b="1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latin typeface="Arial Narrow"/>
                          <a:cs typeface="Arial Narrow"/>
                        </a:rPr>
                        <a:t>29.973</a:t>
                      </a:r>
                      <a:endParaRPr lang="pt-BR" sz="1800" b="1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675" marB="45675"/>
                </a:tc>
              </a:tr>
            </a:tbl>
          </a:graphicData>
        </a:graphic>
      </p:graphicFrame>
      <p:graphicFrame>
        <p:nvGraphicFramePr>
          <p:cNvPr id="20" name="Tabe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437299"/>
              </p:ext>
            </p:extLst>
          </p:nvPr>
        </p:nvGraphicFramePr>
        <p:xfrm>
          <a:off x="76200" y="4741119"/>
          <a:ext cx="7309501" cy="21029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84255"/>
                <a:gridCol w="1144943"/>
                <a:gridCol w="1235531"/>
                <a:gridCol w="1144772"/>
              </a:tblGrid>
              <a:tr h="335277">
                <a:tc gridSpan="4"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Potencial de novas áreas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49" marR="91449" marT="45697" marB="45697"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49" marR="91449" marT="45697" marB="45697"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49" marR="91449" marT="45697" marB="45697"/>
                </a:tc>
              </a:tr>
              <a:tr h="335277">
                <a:tc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Capacidade AEIS</a:t>
                      </a:r>
                      <a:r>
                        <a:rPr lang="pt-BR" sz="1800" baseline="0" dirty="0" smtClean="0">
                          <a:latin typeface="Arial Narrow"/>
                          <a:cs typeface="Arial Narrow"/>
                        </a:rPr>
                        <a:t> Públicas (Já aprovada)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-</a:t>
                      </a:r>
                    </a:p>
                  </a:txBody>
                  <a:tcPr marL="91449" marR="9144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-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2.000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</a:tr>
              <a:tr h="335277">
                <a:tc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Capacidade AEIS Privadas (em tramitação)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-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-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30.000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</a:tr>
              <a:tr h="335277">
                <a:tc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Capacidade Outras Áreas (em estudo)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-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-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latin typeface="Arial Narrow"/>
                          <a:cs typeface="Arial Narrow"/>
                        </a:rPr>
                        <a:t>16.000</a:t>
                      </a:r>
                      <a:endParaRPr lang="pt-BR" sz="1800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</a:tr>
              <a:tr h="335277">
                <a:tc>
                  <a:txBody>
                    <a:bodyPr/>
                    <a:lstStyle/>
                    <a:p>
                      <a:pPr algn="r"/>
                      <a:r>
                        <a:rPr lang="pt-BR" sz="1800" b="1" dirty="0" smtClean="0">
                          <a:latin typeface="Arial Narrow"/>
                          <a:cs typeface="Arial Narrow"/>
                        </a:rPr>
                        <a:t>Sub Total</a:t>
                      </a:r>
                      <a:endParaRPr lang="pt-BR" sz="1800" b="1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latin typeface="Arial Narrow"/>
                          <a:cs typeface="Arial Narrow"/>
                        </a:rPr>
                        <a:t>-</a:t>
                      </a:r>
                      <a:endParaRPr lang="pt-BR" sz="1800" b="1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latin typeface="Arial Narrow"/>
                          <a:cs typeface="Arial Narrow"/>
                        </a:rPr>
                        <a:t>-</a:t>
                      </a:r>
                      <a:endParaRPr lang="pt-BR" sz="1800" b="1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latin typeface="Arial Narrow"/>
                          <a:cs typeface="Arial Narrow"/>
                        </a:rPr>
                        <a:t>48.000</a:t>
                      </a:r>
                      <a:endParaRPr lang="pt-BR" sz="1800" b="1" dirty="0">
                        <a:latin typeface="Arial Narrow"/>
                        <a:cs typeface="Arial Narrow"/>
                      </a:endParaRPr>
                    </a:p>
                  </a:txBody>
                  <a:tcPr marL="91449" marR="91449" marT="45701" marB="45701"/>
                </a:tc>
              </a:tr>
            </a:tbl>
          </a:graphicData>
        </a:graphic>
      </p:graphicFrame>
      <p:sp>
        <p:nvSpPr>
          <p:cNvPr id="2" name="Elipse 1"/>
          <p:cNvSpPr/>
          <p:nvPr/>
        </p:nvSpPr>
        <p:spPr>
          <a:xfrm>
            <a:off x="7162801" y="4157712"/>
            <a:ext cx="1981200" cy="187220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TOTAL</a:t>
            </a:r>
          </a:p>
          <a:p>
            <a:pPr algn="ctr"/>
            <a:r>
              <a:rPr lang="pt-BR" sz="2800" b="1" dirty="0" smtClean="0"/>
              <a:t>81.784</a:t>
            </a:r>
            <a:endParaRPr lang="pt-BR" sz="2800" b="1" dirty="0"/>
          </a:p>
        </p:txBody>
      </p:sp>
      <p:pic>
        <p:nvPicPr>
          <p:cNvPr id="10" name="Picture 9" descr="VilasViv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3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20736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Indicadores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06" y="1893600"/>
            <a:ext cx="7218094" cy="496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-90000" y="1327448"/>
            <a:ext cx="9124270" cy="648072"/>
          </a:xfrm>
        </p:spPr>
        <p:txBody>
          <a:bodyPr>
            <a:noAutofit/>
          </a:bodyPr>
          <a:lstStyle/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2800" b="1" dirty="0" smtClean="0">
                <a:solidFill>
                  <a:prstClr val="black"/>
                </a:solidFill>
                <a:latin typeface="Arial Narrow"/>
                <a:cs typeface="Arial Narrow"/>
              </a:rPr>
              <a:t>Redução do Déficit Habitacional (em números de moradias)</a:t>
            </a:r>
            <a:endParaRPr lang="en-US" sz="2800" b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6" name="CaixaDeTexto 8"/>
          <p:cNvSpPr txBox="1"/>
          <p:nvPr/>
        </p:nvSpPr>
        <p:spPr bwMode="auto">
          <a:xfrm>
            <a:off x="1748830" y="6133428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  <a:latin typeface="+mj-lt"/>
              </a:rPr>
              <a:t>2010</a:t>
            </a:r>
          </a:p>
        </p:txBody>
      </p:sp>
      <p:sp>
        <p:nvSpPr>
          <p:cNvPr id="17" name="CaixaDeTexto 9"/>
          <p:cNvSpPr txBox="1"/>
          <p:nvPr/>
        </p:nvSpPr>
        <p:spPr bwMode="auto">
          <a:xfrm>
            <a:off x="6668350" y="6139370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B050"/>
                </a:solidFill>
                <a:latin typeface="+mj-lt"/>
              </a:rPr>
              <a:t>2016</a:t>
            </a:r>
          </a:p>
        </p:txBody>
      </p:sp>
      <p:sp>
        <p:nvSpPr>
          <p:cNvPr id="18" name="CaixaDeTexto 10"/>
          <p:cNvSpPr txBox="1"/>
          <p:nvPr/>
        </p:nvSpPr>
        <p:spPr>
          <a:xfrm>
            <a:off x="0" y="6581001"/>
            <a:ext cx="1431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65000"/>
                  </a:schemeClr>
                </a:solidFill>
              </a:rPr>
              <a:t>Fonte: </a:t>
            </a:r>
            <a:r>
              <a:rPr lang="pt-BR" sz="1200" dirty="0" smtClean="0">
                <a:solidFill>
                  <a:schemeClr val="bg1">
                    <a:lumMod val="65000"/>
                  </a:schemeClr>
                </a:solidFill>
              </a:rPr>
              <a:t>PLIHS/URBEL</a:t>
            </a:r>
            <a:endParaRPr lang="pt-B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 descr="VilasViv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682810" y="1976810"/>
            <a:ext cx="1080120" cy="4476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3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635662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440000"/>
            <a:ext cx="9144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13 novos Planos Globais Específicos (PGE) elaborados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950 situações de risco geológico alto e muito alto eliminados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>
                <a:latin typeface="Arial Narrow"/>
                <a:cs typeface="Arial Narrow"/>
              </a:rPr>
              <a:t>Conclusão dos Vilas Vivas: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latin typeface="Arial Narrow"/>
                <a:cs typeface="Arial Narrow"/>
              </a:rPr>
              <a:t>Em 2014: Vila Cemig/Alto das Antenas e Vila São José (2ª captação)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latin typeface="Arial Narrow"/>
                <a:cs typeface="Arial Narrow"/>
              </a:rPr>
              <a:t>Em 2015: Vila P. Prado Lopes, </a:t>
            </a:r>
            <a:r>
              <a:rPr lang="pt-BR" sz="2800" dirty="0" err="1">
                <a:latin typeface="Arial Narrow"/>
                <a:cs typeface="Arial Narrow"/>
              </a:rPr>
              <a:t>Aglom</a:t>
            </a:r>
            <a:r>
              <a:rPr lang="pt-BR" sz="2800" dirty="0">
                <a:latin typeface="Arial Narrow"/>
                <a:cs typeface="Arial Narrow"/>
              </a:rPr>
              <a:t>. São Tomás/Aeroporto,</a:t>
            </a:r>
          </a:p>
          <a:p>
            <a:pPr lvl="1">
              <a:spcAft>
                <a:spcPts val="600"/>
              </a:spcAft>
            </a:pPr>
            <a:r>
              <a:rPr lang="pt-BR" sz="2800" dirty="0">
                <a:latin typeface="Arial Narrow"/>
                <a:cs typeface="Arial Narrow"/>
              </a:rPr>
              <a:t>Várzea da Palma e Sta. Terezinha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latin typeface="Arial Narrow"/>
                <a:cs typeface="Arial Narrow"/>
              </a:rPr>
              <a:t>Em 2016: </a:t>
            </a:r>
            <a:r>
              <a:rPr lang="pt-BR" sz="2800" dirty="0" err="1">
                <a:latin typeface="Arial Narrow"/>
                <a:cs typeface="Arial Narrow"/>
              </a:rPr>
              <a:t>Aglom</a:t>
            </a:r>
            <a:r>
              <a:rPr lang="pt-BR" sz="2800" dirty="0">
                <a:latin typeface="Arial Narrow"/>
                <a:cs typeface="Arial Narrow"/>
              </a:rPr>
              <a:t>. Morro das Pedras, Taquaril e </a:t>
            </a:r>
            <a:r>
              <a:rPr lang="pt-BR" sz="2800" dirty="0" err="1">
                <a:latin typeface="Arial Narrow"/>
                <a:cs typeface="Arial Narrow"/>
              </a:rPr>
              <a:t>Aglom</a:t>
            </a:r>
            <a:r>
              <a:rPr lang="pt-BR" sz="2800" dirty="0">
                <a:latin typeface="Arial Narrow"/>
                <a:cs typeface="Arial Narrow"/>
              </a:rPr>
              <a:t>. da Serra (2ª e 3ª captações)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latin typeface="Arial Narrow"/>
                <a:cs typeface="Arial Narrow"/>
              </a:rPr>
              <a:t>Em 2017: </a:t>
            </a:r>
            <a:r>
              <a:rPr lang="pt-BR" sz="2800" dirty="0" err="1">
                <a:latin typeface="Arial Narrow"/>
                <a:cs typeface="Arial Narrow"/>
              </a:rPr>
              <a:t>Aglom</a:t>
            </a:r>
            <a:r>
              <a:rPr lang="pt-BR" sz="2800" dirty="0">
                <a:latin typeface="Arial Narrow"/>
                <a:cs typeface="Arial Narrow"/>
              </a:rPr>
              <a:t>. Santa </a:t>
            </a:r>
            <a:r>
              <a:rPr lang="pt-BR" sz="2800" dirty="0" smtClean="0">
                <a:latin typeface="Arial Narrow"/>
                <a:cs typeface="Arial Narrow"/>
              </a:rPr>
              <a:t>Lúcia</a:t>
            </a:r>
            <a:endParaRPr lang="pt-BR" sz="2800" dirty="0">
              <a:latin typeface="Arial Narrow"/>
              <a:cs typeface="Arial Narrow"/>
            </a:endParaRPr>
          </a:p>
        </p:txBody>
      </p:sp>
      <p:pic>
        <p:nvPicPr>
          <p:cNvPr id="6" name="Picture 5" descr="VilasViv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5" y="2384505"/>
            <a:ext cx="5389265" cy="37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665077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Valores Previstos (R$) PPAG 2014 - 2017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01" y="1789112"/>
            <a:ext cx="6331919" cy="496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ixaDeTexto 10"/>
          <p:cNvSpPr txBox="1"/>
          <p:nvPr/>
        </p:nvSpPr>
        <p:spPr bwMode="auto">
          <a:xfrm>
            <a:off x="1227433" y="3926053"/>
            <a:ext cx="13633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0000"/>
                </a:solidFill>
                <a:latin typeface="+mj-lt"/>
              </a:rPr>
              <a:t>1,1 Bi</a:t>
            </a:r>
          </a:p>
        </p:txBody>
      </p:sp>
      <p:sp>
        <p:nvSpPr>
          <p:cNvPr id="15" name="Elipse 12"/>
          <p:cNvSpPr/>
          <p:nvPr/>
        </p:nvSpPr>
        <p:spPr>
          <a:xfrm>
            <a:off x="1488925" y="2677556"/>
            <a:ext cx="2088232" cy="862186"/>
          </a:xfrm>
          <a:prstGeom prst="ellipse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40%</a:t>
            </a:r>
            <a:endParaRPr lang="en-US" sz="3200" b="1" dirty="0"/>
          </a:p>
        </p:txBody>
      </p:sp>
      <p:sp>
        <p:nvSpPr>
          <p:cNvPr id="16" name="CaixaDeTexto 16"/>
          <p:cNvSpPr txBox="1"/>
          <p:nvPr/>
        </p:nvSpPr>
        <p:spPr bwMode="auto">
          <a:xfrm>
            <a:off x="3707905" y="2092781"/>
            <a:ext cx="17281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B050"/>
                </a:solidFill>
                <a:latin typeface="+mj-lt"/>
              </a:rPr>
              <a:t>1,6 Bi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1323942" y="6248400"/>
            <a:ext cx="4572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  2010 - 2013                 2014 - 2017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5562600" y="6172200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pt-BR" b="1" dirty="0" err="1" smtClean="0">
                <a:solidFill>
                  <a:srgbClr val="17375E"/>
                </a:solidFill>
                <a:latin typeface="Arial Narrow" pitchFamily="-110" charset="0"/>
              </a:rPr>
              <a:t>Obs</a:t>
            </a:r>
            <a:r>
              <a:rPr lang="pt-BR" b="1" dirty="0" smtClean="0">
                <a:solidFill>
                  <a:srgbClr val="17375E"/>
                </a:solidFill>
                <a:latin typeface="Arial Narrow" pitchFamily="-110" charset="0"/>
              </a:rPr>
              <a:t>: investimentos da Caixa para o MCMV, de R$1,5Bi, não contabilizados</a:t>
            </a:r>
          </a:p>
        </p:txBody>
      </p:sp>
      <p:pic>
        <p:nvPicPr>
          <p:cNvPr id="19" name="Picture 18" descr="VilasViva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 bwMode="auto">
          <a:xfrm>
            <a:off x="6353175" y="5355332"/>
            <a:ext cx="3048000" cy="723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t-BR" b="1" dirty="0" smtClean="0">
                <a:solidFill>
                  <a:srgbClr val="17375E"/>
                </a:solidFill>
                <a:latin typeface="Arial Narrow" pitchFamily="-110" charset="0"/>
              </a:rPr>
              <a:t>Recursos Próprios PBH</a:t>
            </a:r>
          </a:p>
          <a:p>
            <a:pPr>
              <a:spcAft>
                <a:spcPts val="600"/>
              </a:spcAft>
            </a:pPr>
            <a:r>
              <a:rPr lang="pt-BR" b="1" dirty="0" smtClean="0">
                <a:solidFill>
                  <a:srgbClr val="17375E"/>
                </a:solidFill>
                <a:latin typeface="Arial Narrow" pitchFamily="-110" charset="0"/>
              </a:rPr>
              <a:t>Repasses e Empréstimos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200" y="1752600"/>
            <a:ext cx="9906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665077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Valores Previstos (R$) PPAG 2014 - 2017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19" name="Picture 18" descr="VilasViv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430011"/>
              </p:ext>
            </p:extLst>
          </p:nvPr>
        </p:nvGraphicFramePr>
        <p:xfrm>
          <a:off x="273340" y="2060848"/>
          <a:ext cx="8229601" cy="2808311"/>
        </p:xfrm>
        <a:graphic>
          <a:graphicData uri="http://schemas.openxmlformats.org/drawingml/2006/table">
            <a:tbl>
              <a:tblPr/>
              <a:tblGrid>
                <a:gridCol w="2104641"/>
                <a:gridCol w="1224992"/>
                <a:gridCol w="1224992"/>
                <a:gridCol w="1224992"/>
                <a:gridCol w="1224992"/>
                <a:gridCol w="1224992"/>
              </a:tblGrid>
              <a:tr h="51900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PROGRAMAS</a:t>
                      </a: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136394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Geração e Qualificação Habitacional em Áreas de Interesse Social</a:t>
                      </a: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47.622.445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58.959.895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67.425.772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92.030.920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266.039.032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267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Vila Viva</a:t>
                      </a: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383.227.128 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323.238.045 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247.880.233 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199.192.091 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1.153.537.497 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267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Habitação </a:t>
                      </a: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13.704.175 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59.756.700 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69.436.149 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57.919.729 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200.816.753 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6518" marR="6518" marT="65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5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665077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Valores Previstos (R$) PPAG 2014 - 2017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19" name="Picture 18" descr="VilasViv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320" y="1583285"/>
            <a:ext cx="6526410" cy="378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689315"/>
              </p:ext>
            </p:extLst>
          </p:nvPr>
        </p:nvGraphicFramePr>
        <p:xfrm>
          <a:off x="683568" y="4879975"/>
          <a:ext cx="7416825" cy="1616200"/>
        </p:xfrm>
        <a:graphic>
          <a:graphicData uri="http://schemas.openxmlformats.org/drawingml/2006/table">
            <a:tbl>
              <a:tblPr/>
              <a:tblGrid>
                <a:gridCol w="1988607"/>
                <a:gridCol w="1231788"/>
                <a:gridCol w="1398810"/>
                <a:gridCol w="1398810"/>
                <a:gridCol w="1398810"/>
              </a:tblGrid>
              <a:tr h="327638"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64428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CUSTEIO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32.955.422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47.813.882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57.044.945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86.588.542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4428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INVESTIMENTO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411.598.326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394.140.758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327.697.209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262.554.198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1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cidavilasvivas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48800"/>
            <a:ext cx="1259999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ector reto 3"/>
          <p:cNvCxnSpPr/>
          <p:nvPr/>
        </p:nvCxnSpPr>
        <p:spPr>
          <a:xfrm rot="5400000">
            <a:off x="145449" y="3348640"/>
            <a:ext cx="227768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1143000" y="2743200"/>
            <a:ext cx="12143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Vila Viva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1143000" y="3344863"/>
            <a:ext cx="1390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Habitação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7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1144800" y="548680"/>
            <a:ext cx="611317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3 Programas, sendo 2 Sustentadores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8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1" t="71005" r="1859" b="5562"/>
          <a:stretch>
            <a:fillRect/>
          </a:stretch>
        </p:blipFill>
        <p:spPr bwMode="auto">
          <a:xfrm>
            <a:off x="444500" y="2733382"/>
            <a:ext cx="4452938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rredondar Retângulo em um Canto Diagonal 18"/>
          <p:cNvSpPr/>
          <p:nvPr/>
        </p:nvSpPr>
        <p:spPr bwMode="auto">
          <a:xfrm>
            <a:off x="5389562" y="5130507"/>
            <a:ext cx="3059113" cy="654050"/>
          </a:xfrm>
          <a:prstGeom prst="round2DiagRect">
            <a:avLst/>
          </a:prstGeom>
          <a:solidFill>
            <a:srgbClr val="FFCB25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2" name="Seta para baixo 19"/>
          <p:cNvSpPr/>
          <p:nvPr/>
        </p:nvSpPr>
        <p:spPr>
          <a:xfrm>
            <a:off x="6727825" y="4106569"/>
            <a:ext cx="358775" cy="719138"/>
          </a:xfrm>
          <a:prstGeom prst="downArrow">
            <a:avLst/>
          </a:prstGeom>
          <a:solidFill>
            <a:srgbClr val="009242"/>
          </a:solidFill>
          <a:ln>
            <a:solidFill>
              <a:srgbClr val="779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" name="CaixaDeTexto 1"/>
          <p:cNvSpPr txBox="1">
            <a:spLocks noChangeArrowheads="1"/>
          </p:cNvSpPr>
          <p:nvPr/>
        </p:nvSpPr>
        <p:spPr bwMode="auto">
          <a:xfrm>
            <a:off x="5038725" y="5247982"/>
            <a:ext cx="3816350" cy="42105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500"/>
              </a:lnSpc>
              <a:buClr>
                <a:srgbClr val="FF0000"/>
              </a:buClr>
              <a:buSzPct val="100000"/>
              <a:defRPr/>
            </a:pPr>
            <a:r>
              <a:rPr lang="pt-BR" sz="2400" b="1" dirty="0" smtClean="0">
                <a:latin typeface="Arial Narrow"/>
                <a:ea typeface="Ebrima" pitchFamily="2" charset="0"/>
                <a:cs typeface="Arial Narrow"/>
              </a:rPr>
              <a:t>62.500 U.H</a:t>
            </a:r>
            <a:endParaRPr lang="pt-BR" sz="2400" dirty="0" smtClean="0">
              <a:latin typeface="Arial Narrow"/>
              <a:ea typeface="Ebrima" pitchFamily="2" charset="0"/>
              <a:cs typeface="Arial Narrow"/>
            </a:endParaRPr>
          </a:p>
        </p:txBody>
      </p:sp>
      <p:sp>
        <p:nvSpPr>
          <p:cNvPr id="24" name="Arredondar Retângulo em um Canto Diagonal 21"/>
          <p:cNvSpPr/>
          <p:nvPr/>
        </p:nvSpPr>
        <p:spPr bwMode="auto">
          <a:xfrm>
            <a:off x="5248275" y="2908006"/>
            <a:ext cx="3362325" cy="749593"/>
          </a:xfrm>
          <a:prstGeom prst="round2DiagRect">
            <a:avLst/>
          </a:prstGeom>
          <a:solidFill>
            <a:schemeClr val="bg1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25" name="Grupo 21"/>
          <p:cNvGrpSpPr>
            <a:grpSpLocks/>
          </p:cNvGrpSpPr>
          <p:nvPr/>
        </p:nvGrpSpPr>
        <p:grpSpPr bwMode="auto">
          <a:xfrm rot="-201277">
            <a:off x="400739" y="1529100"/>
            <a:ext cx="3407212" cy="1574534"/>
            <a:chOff x="280983" y="518085"/>
            <a:chExt cx="2245197" cy="1574769"/>
          </a:xfrm>
        </p:grpSpPr>
        <p:sp>
          <p:nvSpPr>
            <p:cNvPr id="26" name="Arredondar Retângulo em um Canto Diagonal 23"/>
            <p:cNvSpPr/>
            <p:nvPr/>
          </p:nvSpPr>
          <p:spPr bwMode="auto">
            <a:xfrm>
              <a:off x="280983" y="518085"/>
              <a:ext cx="2245197" cy="1248474"/>
            </a:xfrm>
            <a:prstGeom prst="round2DiagRect">
              <a:avLst/>
            </a:prstGeom>
            <a:solidFill>
              <a:srgbClr val="FFCB25"/>
            </a:solidFill>
            <a:ln cmpd="sng">
              <a:solidFill>
                <a:srgbClr val="FBA01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7" name="CaixaDeTexto 1"/>
            <p:cNvSpPr txBox="1">
              <a:spLocks noChangeArrowheads="1"/>
            </p:cNvSpPr>
            <p:nvPr/>
          </p:nvSpPr>
          <p:spPr bwMode="auto">
            <a:xfrm>
              <a:off x="381522" y="709791"/>
              <a:ext cx="1881584" cy="138306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ts val="2500"/>
                </a:lnSpc>
                <a:buClr>
                  <a:srgbClr val="FF0000"/>
                </a:buClr>
                <a:buSzPct val="100000"/>
                <a:defRPr/>
              </a:pPr>
              <a:r>
                <a:rPr lang="pt-BR" sz="2400" b="1" dirty="0" smtClean="0">
                  <a:latin typeface="Arial Narrow"/>
                  <a:ea typeface="Ebrima" pitchFamily="2" charset="0"/>
                  <a:cs typeface="Arial Narrow"/>
                </a:rPr>
                <a:t>QUANTITATIVO</a:t>
              </a:r>
            </a:p>
            <a:p>
              <a:pPr algn="ctr" eaLnBrk="1" hangingPunct="1">
                <a:lnSpc>
                  <a:spcPts val="2500"/>
                </a:lnSpc>
                <a:buClr>
                  <a:srgbClr val="FF0000"/>
                </a:buClr>
                <a:buSzPct val="100000"/>
                <a:defRPr/>
              </a:pPr>
              <a:r>
                <a:rPr lang="pt-BR" sz="2400" dirty="0" smtClean="0">
                  <a:latin typeface="Arial Narrow"/>
                  <a:ea typeface="Ebrima" pitchFamily="2" charset="0"/>
                  <a:cs typeface="Arial Narrow"/>
                </a:rPr>
                <a:t>Novos assentamentos</a:t>
              </a:r>
            </a:p>
          </p:txBody>
        </p:sp>
      </p:grpSp>
      <p:sp>
        <p:nvSpPr>
          <p:cNvPr id="28" name="CaixaDeTexto 1"/>
          <p:cNvSpPr txBox="1">
            <a:spLocks noChangeArrowheads="1"/>
          </p:cNvSpPr>
          <p:nvPr/>
        </p:nvSpPr>
        <p:spPr bwMode="auto">
          <a:xfrm>
            <a:off x="5213350" y="2905685"/>
            <a:ext cx="3403600" cy="75191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500"/>
              </a:lnSpc>
              <a:buClr>
                <a:srgbClr val="FF0000"/>
              </a:buClr>
              <a:buSzPct val="100000"/>
              <a:defRPr/>
            </a:pPr>
            <a:r>
              <a:rPr lang="pt-BR" sz="2800" dirty="0" smtClean="0">
                <a:latin typeface="Arial Narrow"/>
                <a:ea typeface="Ebrima" pitchFamily="2" charset="0"/>
                <a:cs typeface="Arial Narrow"/>
              </a:rPr>
              <a:t>Necessidade atual de acesso a uma moradia</a:t>
            </a:r>
          </a:p>
        </p:txBody>
      </p:sp>
      <p:sp>
        <p:nvSpPr>
          <p:cNvPr id="29" name="Arredondar Retângulo em um Canto Diagonal 26"/>
          <p:cNvSpPr/>
          <p:nvPr/>
        </p:nvSpPr>
        <p:spPr bwMode="auto">
          <a:xfrm>
            <a:off x="5038725" y="6033794"/>
            <a:ext cx="1728787" cy="654050"/>
          </a:xfrm>
          <a:prstGeom prst="round2DiagRect">
            <a:avLst/>
          </a:prstGeom>
          <a:solidFill>
            <a:srgbClr val="FFCB25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" name="CaixaDeTexto 1"/>
          <p:cNvSpPr txBox="1">
            <a:spLocks noChangeArrowheads="1"/>
          </p:cNvSpPr>
          <p:nvPr/>
        </p:nvSpPr>
        <p:spPr bwMode="auto">
          <a:xfrm>
            <a:off x="5038725" y="6040144"/>
            <a:ext cx="1728787" cy="74165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500"/>
              </a:lnSpc>
              <a:buClr>
                <a:srgbClr val="FF0000"/>
              </a:buClr>
              <a:buSzPct val="100000"/>
              <a:defRPr/>
            </a:pPr>
            <a:r>
              <a:rPr lang="pt-BR" sz="2400" b="1" dirty="0" smtClean="0">
                <a:latin typeface="Arial Narrow"/>
                <a:ea typeface="Ebrima" pitchFamily="2" charset="0"/>
                <a:cs typeface="Arial Narrow"/>
              </a:rPr>
              <a:t>43.750 U.H</a:t>
            </a:r>
          </a:p>
          <a:p>
            <a:pPr algn="ctr" eaLnBrk="1" hangingPunct="1">
              <a:lnSpc>
                <a:spcPts val="2500"/>
              </a:lnSpc>
              <a:buClr>
                <a:srgbClr val="FF0000"/>
              </a:buClr>
              <a:buSzPct val="100000"/>
              <a:defRPr/>
            </a:pPr>
            <a:r>
              <a:rPr lang="pt-BR" sz="2400" b="1" dirty="0" smtClean="0">
                <a:latin typeface="Arial Narrow"/>
                <a:ea typeface="Ebrima" pitchFamily="2" charset="0"/>
                <a:cs typeface="Arial Narrow"/>
              </a:rPr>
              <a:t>Faixa 1</a:t>
            </a:r>
            <a:endParaRPr lang="pt-BR" sz="2400" dirty="0" smtClean="0">
              <a:latin typeface="Arial Narrow"/>
              <a:ea typeface="Ebrima" pitchFamily="2" charset="0"/>
              <a:cs typeface="Arial Narrow"/>
            </a:endParaRPr>
          </a:p>
        </p:txBody>
      </p:sp>
      <p:sp>
        <p:nvSpPr>
          <p:cNvPr id="31" name="Arredondar Retângulo em um Canto Diagonal 28"/>
          <p:cNvSpPr/>
          <p:nvPr/>
        </p:nvSpPr>
        <p:spPr bwMode="auto">
          <a:xfrm>
            <a:off x="7277100" y="6017919"/>
            <a:ext cx="1727200" cy="654050"/>
          </a:xfrm>
          <a:prstGeom prst="round2DiagRect">
            <a:avLst/>
          </a:prstGeom>
          <a:solidFill>
            <a:srgbClr val="FFCB25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2" name="CaixaDeTexto 1"/>
          <p:cNvSpPr txBox="1">
            <a:spLocks noChangeArrowheads="1"/>
          </p:cNvSpPr>
          <p:nvPr/>
        </p:nvSpPr>
        <p:spPr bwMode="auto">
          <a:xfrm>
            <a:off x="7258050" y="6000457"/>
            <a:ext cx="1728787" cy="74165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500"/>
              </a:lnSpc>
              <a:buClr>
                <a:srgbClr val="FF0000"/>
              </a:buClr>
              <a:buSzPct val="100000"/>
              <a:defRPr/>
            </a:pPr>
            <a:r>
              <a:rPr lang="pt-BR" sz="2400" b="1" dirty="0" smtClean="0">
                <a:latin typeface="Arial Narrow"/>
                <a:ea typeface="Ebrima" pitchFamily="2" charset="0"/>
                <a:cs typeface="Arial Narrow"/>
              </a:rPr>
              <a:t>18.750 U.H</a:t>
            </a:r>
          </a:p>
          <a:p>
            <a:pPr algn="ctr" eaLnBrk="1" hangingPunct="1">
              <a:lnSpc>
                <a:spcPts val="2500"/>
              </a:lnSpc>
              <a:buClr>
                <a:srgbClr val="FF0000"/>
              </a:buClr>
              <a:buSzPct val="100000"/>
              <a:defRPr/>
            </a:pPr>
            <a:r>
              <a:rPr lang="pt-BR" sz="2400" b="1" dirty="0" smtClean="0">
                <a:latin typeface="Arial Narrow"/>
                <a:ea typeface="Ebrima" pitchFamily="2" charset="0"/>
                <a:cs typeface="Arial Narrow"/>
              </a:rPr>
              <a:t>Faixa 2</a:t>
            </a:r>
            <a:endParaRPr lang="pt-BR" sz="2400" dirty="0" smtClean="0">
              <a:latin typeface="Arial Narrow"/>
              <a:ea typeface="Ebrima" pitchFamily="2" charset="0"/>
              <a:cs typeface="Arial Narrow"/>
            </a:endParaRPr>
          </a:p>
        </p:txBody>
      </p:sp>
      <p:pic>
        <p:nvPicPr>
          <p:cNvPr id="18" name="Picture 17" descr="VilasViv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3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9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635662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21" name="Picture 4" descr="bh_morar_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481" y="5956895"/>
            <a:ext cx="161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/>
          <a:srcRect l="12518" t="19218" r="12828" b="7921"/>
          <a:stretch>
            <a:fillRect/>
          </a:stretch>
        </p:blipFill>
        <p:spPr bwMode="auto">
          <a:xfrm>
            <a:off x="219075" y="2043088"/>
            <a:ext cx="8658225" cy="475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3" name="CaixaDeTexto 1"/>
          <p:cNvSpPr txBox="1">
            <a:spLocks noChangeArrowheads="1"/>
          </p:cNvSpPr>
          <p:nvPr/>
        </p:nvSpPr>
        <p:spPr bwMode="auto">
          <a:xfrm>
            <a:off x="228600" y="1229578"/>
            <a:ext cx="8621713" cy="86177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buClr>
                <a:srgbClr val="FF0000"/>
              </a:buClr>
              <a:buSzPct val="100000"/>
              <a:defRPr/>
            </a:pPr>
            <a:r>
              <a:rPr lang="pt-BR" sz="2500" dirty="0" smtClean="0">
                <a:latin typeface="Arial Narrow"/>
                <a:ea typeface="Ebrima" pitchFamily="2" charset="0"/>
                <a:cs typeface="Arial Narrow"/>
              </a:rPr>
              <a:t>MCMV: Promover o programa com a implementação de mais habitações para famílias das faixas 1 e 2, </a:t>
            </a:r>
            <a:r>
              <a:rPr lang="pt-BR" sz="2500" b="1" dirty="0" smtClean="0">
                <a:latin typeface="Arial Narrow"/>
                <a:ea typeface="Ebrima" pitchFamily="2" charset="0"/>
                <a:cs typeface="Arial Narrow"/>
              </a:rPr>
              <a:t>prioritariamente da faixa 1</a:t>
            </a:r>
            <a:r>
              <a:rPr lang="pt-BR" sz="2500" dirty="0" smtClean="0">
                <a:latin typeface="Arial Narrow"/>
                <a:ea typeface="Ebrima" pitchFamily="2" charset="0"/>
                <a:cs typeface="Arial Narrow"/>
              </a:rPr>
              <a:t>.</a:t>
            </a:r>
          </a:p>
        </p:txBody>
      </p:sp>
      <p:sp>
        <p:nvSpPr>
          <p:cNvPr id="24" name="Folded Corner 9"/>
          <p:cNvSpPr/>
          <p:nvPr/>
        </p:nvSpPr>
        <p:spPr>
          <a:xfrm rot="16200000">
            <a:off x="1359198" y="5071651"/>
            <a:ext cx="978123" cy="88627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25" name="Folded Corner 9"/>
          <p:cNvSpPr/>
          <p:nvPr/>
        </p:nvSpPr>
        <p:spPr>
          <a:xfrm>
            <a:off x="1355381" y="4148509"/>
            <a:ext cx="1008112" cy="528513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26" name="CaixaDeTexto 4"/>
          <p:cNvSpPr txBox="1">
            <a:spLocks noChangeArrowheads="1"/>
          </p:cNvSpPr>
          <p:nvPr/>
        </p:nvSpPr>
        <p:spPr bwMode="auto">
          <a:xfrm>
            <a:off x="1282700" y="4141763"/>
            <a:ext cx="1152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1000">
                <a:latin typeface="Arial" charset="0"/>
                <a:cs typeface="Arial" charset="0"/>
              </a:rPr>
              <a:t>Residencial </a:t>
            </a:r>
          </a:p>
          <a:p>
            <a:pPr algn="ctr" eaLnBrk="1" hangingPunct="1"/>
            <a:r>
              <a:rPr lang="pt-BR" altLang="pt-BR" sz="1000" b="1">
                <a:latin typeface="Arial" charset="0"/>
                <a:cs typeface="Arial" charset="0"/>
              </a:rPr>
              <a:t>Figueira</a:t>
            </a:r>
          </a:p>
          <a:p>
            <a:pPr algn="ctr" eaLnBrk="1" hangingPunct="1"/>
            <a:r>
              <a:rPr lang="pt-BR" altLang="pt-BR" sz="1000">
                <a:latin typeface="Arial" charset="0"/>
                <a:cs typeface="Arial" charset="0"/>
              </a:rPr>
              <a:t>(</a:t>
            </a:r>
            <a:r>
              <a:rPr lang="pt-BR" altLang="pt-BR" sz="1000" b="1">
                <a:latin typeface="Arial" charset="0"/>
                <a:cs typeface="Arial" charset="0"/>
              </a:rPr>
              <a:t>350</a:t>
            </a:r>
            <a:r>
              <a:rPr lang="pt-BR" altLang="pt-BR" sz="1000">
                <a:latin typeface="Arial" charset="0"/>
                <a:cs typeface="Arial" charset="0"/>
              </a:rPr>
              <a:t> unidades) </a:t>
            </a:r>
          </a:p>
        </p:txBody>
      </p:sp>
      <p:sp>
        <p:nvSpPr>
          <p:cNvPr id="27" name="Folded Corner 9"/>
          <p:cNvSpPr/>
          <p:nvPr/>
        </p:nvSpPr>
        <p:spPr>
          <a:xfrm rot="16200000">
            <a:off x="2998812" y="4664571"/>
            <a:ext cx="978123" cy="88627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28" name="Folded Corner 9"/>
          <p:cNvSpPr/>
          <p:nvPr/>
        </p:nvSpPr>
        <p:spPr>
          <a:xfrm>
            <a:off x="2994995" y="3741429"/>
            <a:ext cx="1008112" cy="528513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29" name="CaixaDeTexto 4"/>
          <p:cNvSpPr txBox="1">
            <a:spLocks noChangeArrowheads="1"/>
          </p:cNvSpPr>
          <p:nvPr/>
        </p:nvSpPr>
        <p:spPr bwMode="auto">
          <a:xfrm>
            <a:off x="2922588" y="3735363"/>
            <a:ext cx="1152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1000" dirty="0">
                <a:latin typeface="Arial" charset="0"/>
                <a:cs typeface="Arial" charset="0"/>
              </a:rPr>
              <a:t>Residencial </a:t>
            </a:r>
            <a:r>
              <a:rPr lang="pt-BR" altLang="pt-BR" sz="1000" b="1" dirty="0">
                <a:latin typeface="Arial" charset="0"/>
                <a:cs typeface="Arial" charset="0"/>
              </a:rPr>
              <a:t>Hibisco</a:t>
            </a:r>
            <a:r>
              <a:rPr lang="pt-BR" altLang="pt-BR" sz="1000" dirty="0">
                <a:latin typeface="Arial" charset="0"/>
                <a:cs typeface="Arial" charset="0"/>
              </a:rPr>
              <a:t> </a:t>
            </a:r>
          </a:p>
          <a:p>
            <a:pPr algn="ctr" eaLnBrk="1" hangingPunct="1"/>
            <a:r>
              <a:rPr lang="pt-BR" altLang="pt-BR" sz="1000" dirty="0">
                <a:latin typeface="Arial" charset="0"/>
                <a:cs typeface="Arial" charset="0"/>
              </a:rPr>
              <a:t>(</a:t>
            </a:r>
            <a:r>
              <a:rPr lang="pt-BR" altLang="pt-BR" sz="1000" b="1" dirty="0">
                <a:latin typeface="Arial" charset="0"/>
                <a:cs typeface="Arial" charset="0"/>
              </a:rPr>
              <a:t>390</a:t>
            </a:r>
            <a:r>
              <a:rPr lang="pt-BR" altLang="pt-BR" sz="1000" dirty="0">
                <a:latin typeface="Arial" charset="0"/>
                <a:cs typeface="Arial" charset="0"/>
              </a:rPr>
              <a:t> unidades)</a:t>
            </a:r>
          </a:p>
        </p:txBody>
      </p:sp>
      <p:sp>
        <p:nvSpPr>
          <p:cNvPr id="30" name="Folded Corner 9"/>
          <p:cNvSpPr/>
          <p:nvPr/>
        </p:nvSpPr>
        <p:spPr>
          <a:xfrm rot="16200000">
            <a:off x="4322920" y="4457186"/>
            <a:ext cx="978123" cy="88627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1" name="Folded Corner 9"/>
          <p:cNvSpPr/>
          <p:nvPr/>
        </p:nvSpPr>
        <p:spPr>
          <a:xfrm>
            <a:off x="4319103" y="3534044"/>
            <a:ext cx="1008112" cy="665141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2" name="CaixaDeTexto 4"/>
          <p:cNvSpPr txBox="1">
            <a:spLocks noChangeArrowheads="1"/>
          </p:cNvSpPr>
          <p:nvPr/>
        </p:nvSpPr>
        <p:spPr bwMode="auto">
          <a:xfrm>
            <a:off x="4232275" y="3527401"/>
            <a:ext cx="1152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1000">
                <a:latin typeface="Arial" charset="0"/>
                <a:cs typeface="Arial" charset="0"/>
              </a:rPr>
              <a:t>Residencial </a:t>
            </a:r>
            <a:r>
              <a:rPr lang="pt-BR" altLang="pt-BR" sz="1000" b="1">
                <a:latin typeface="Arial" charset="0"/>
                <a:cs typeface="Arial" charset="0"/>
              </a:rPr>
              <a:t>Oliveira </a:t>
            </a:r>
          </a:p>
          <a:p>
            <a:pPr algn="ctr" eaLnBrk="1" hangingPunct="1"/>
            <a:r>
              <a:rPr lang="pt-BR" altLang="pt-BR" sz="1000">
                <a:latin typeface="Arial" charset="0"/>
                <a:cs typeface="Arial" charset="0"/>
              </a:rPr>
              <a:t>(</a:t>
            </a:r>
            <a:r>
              <a:rPr lang="pt-BR" altLang="pt-BR" sz="1000" b="1">
                <a:latin typeface="Arial" charset="0"/>
                <a:cs typeface="Arial" charset="0"/>
              </a:rPr>
              <a:t>480</a:t>
            </a:r>
            <a:r>
              <a:rPr lang="pt-BR" altLang="pt-BR" sz="1000">
                <a:latin typeface="Arial" charset="0"/>
                <a:cs typeface="Arial" charset="0"/>
              </a:rPr>
              <a:t> unidades FAIXA 2)</a:t>
            </a:r>
          </a:p>
        </p:txBody>
      </p:sp>
      <p:sp>
        <p:nvSpPr>
          <p:cNvPr id="33" name="Folded Corner 9"/>
          <p:cNvSpPr/>
          <p:nvPr/>
        </p:nvSpPr>
        <p:spPr>
          <a:xfrm rot="16200000">
            <a:off x="5961173" y="4104195"/>
            <a:ext cx="978123" cy="88627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4" name="Folded Corner 9"/>
          <p:cNvSpPr/>
          <p:nvPr/>
        </p:nvSpPr>
        <p:spPr>
          <a:xfrm>
            <a:off x="5957356" y="3181053"/>
            <a:ext cx="1008112" cy="528513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5" name="CaixaDeTexto 4"/>
          <p:cNvSpPr txBox="1">
            <a:spLocks noChangeArrowheads="1"/>
          </p:cNvSpPr>
          <p:nvPr/>
        </p:nvSpPr>
        <p:spPr bwMode="auto">
          <a:xfrm>
            <a:off x="5884863" y="3174976"/>
            <a:ext cx="11525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1000">
                <a:latin typeface="Arial" charset="0"/>
                <a:cs typeface="Arial" charset="0"/>
              </a:rPr>
              <a:t>Residencial </a:t>
            </a:r>
            <a:r>
              <a:rPr lang="pt-BR" altLang="pt-BR" sz="1000" b="1">
                <a:latin typeface="Arial" charset="0"/>
                <a:cs typeface="Arial" charset="0"/>
              </a:rPr>
              <a:t>Beija Flor</a:t>
            </a:r>
          </a:p>
          <a:p>
            <a:pPr algn="ctr" eaLnBrk="1" hangingPunct="1"/>
            <a:r>
              <a:rPr lang="pt-BR" altLang="pt-BR" sz="1000">
                <a:latin typeface="Arial" charset="0"/>
                <a:cs typeface="Arial" charset="0"/>
              </a:rPr>
              <a:t>(</a:t>
            </a:r>
            <a:r>
              <a:rPr lang="pt-BR" altLang="pt-BR" sz="1000" b="1">
                <a:latin typeface="Arial" charset="0"/>
                <a:cs typeface="Arial" charset="0"/>
              </a:rPr>
              <a:t>140</a:t>
            </a:r>
            <a:r>
              <a:rPr lang="pt-BR" altLang="pt-BR" sz="1000">
                <a:latin typeface="Arial" charset="0"/>
                <a:cs typeface="Arial" charset="0"/>
              </a:rPr>
              <a:t> unidades)</a:t>
            </a:r>
          </a:p>
        </p:txBody>
      </p:sp>
      <p:sp>
        <p:nvSpPr>
          <p:cNvPr id="36" name="Folded Corner 9"/>
          <p:cNvSpPr/>
          <p:nvPr/>
        </p:nvSpPr>
        <p:spPr>
          <a:xfrm rot="16200000">
            <a:off x="7750994" y="4326280"/>
            <a:ext cx="978123" cy="88627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7" name="Folded Corner 9"/>
          <p:cNvSpPr/>
          <p:nvPr/>
        </p:nvSpPr>
        <p:spPr>
          <a:xfrm>
            <a:off x="7747177" y="3403138"/>
            <a:ext cx="1008112" cy="528513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38" name="CaixaDeTexto 4"/>
          <p:cNvSpPr txBox="1">
            <a:spLocks noChangeArrowheads="1"/>
          </p:cNvSpPr>
          <p:nvPr/>
        </p:nvSpPr>
        <p:spPr bwMode="auto">
          <a:xfrm>
            <a:off x="7675563" y="3397226"/>
            <a:ext cx="11525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1000">
                <a:latin typeface="Arial" charset="0"/>
                <a:cs typeface="Arial" charset="0"/>
              </a:rPr>
              <a:t>Residencial </a:t>
            </a:r>
            <a:r>
              <a:rPr lang="pt-BR" altLang="pt-BR" sz="1000" b="1">
                <a:latin typeface="Arial" charset="0"/>
                <a:cs typeface="Arial" charset="0"/>
              </a:rPr>
              <a:t>Esplêndido</a:t>
            </a:r>
          </a:p>
          <a:p>
            <a:pPr algn="ctr" eaLnBrk="1" hangingPunct="1"/>
            <a:r>
              <a:rPr lang="pt-BR" altLang="pt-BR" sz="1000">
                <a:latin typeface="Arial" charset="0"/>
                <a:cs typeface="Arial" charset="0"/>
              </a:rPr>
              <a:t>(</a:t>
            </a:r>
            <a:r>
              <a:rPr lang="pt-BR" altLang="pt-BR" sz="1000" b="1">
                <a:latin typeface="Arial" charset="0"/>
                <a:cs typeface="Arial" charset="0"/>
              </a:rPr>
              <a:t>300</a:t>
            </a:r>
            <a:r>
              <a:rPr lang="pt-BR" altLang="pt-BR" sz="1000">
                <a:latin typeface="Arial" charset="0"/>
                <a:cs typeface="Arial" charset="0"/>
              </a:rPr>
              <a:t> unidades)</a:t>
            </a:r>
          </a:p>
        </p:txBody>
      </p:sp>
      <p:sp>
        <p:nvSpPr>
          <p:cNvPr id="39" name="Folded Corner 9"/>
          <p:cNvSpPr/>
          <p:nvPr/>
        </p:nvSpPr>
        <p:spPr>
          <a:xfrm rot="16200000">
            <a:off x="5582991" y="5205185"/>
            <a:ext cx="978123" cy="88627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40" name="Folded Corner 9"/>
          <p:cNvSpPr/>
          <p:nvPr/>
        </p:nvSpPr>
        <p:spPr>
          <a:xfrm>
            <a:off x="5579174" y="4282043"/>
            <a:ext cx="1008112" cy="528513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41" name="CaixaDeTexto 4"/>
          <p:cNvSpPr txBox="1">
            <a:spLocks noChangeArrowheads="1"/>
          </p:cNvSpPr>
          <p:nvPr/>
        </p:nvSpPr>
        <p:spPr bwMode="auto">
          <a:xfrm>
            <a:off x="5507038" y="4275113"/>
            <a:ext cx="1152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1000">
                <a:latin typeface="Arial" charset="0"/>
                <a:cs typeface="Arial" charset="0"/>
              </a:rPr>
              <a:t>Residencial </a:t>
            </a:r>
            <a:r>
              <a:rPr lang="pt-BR" altLang="pt-BR" sz="1000" b="1">
                <a:latin typeface="Arial" charset="0"/>
                <a:cs typeface="Arial" charset="0"/>
              </a:rPr>
              <a:t>Canários</a:t>
            </a:r>
          </a:p>
          <a:p>
            <a:pPr algn="ctr" eaLnBrk="1" hangingPunct="1"/>
            <a:r>
              <a:rPr lang="pt-BR" altLang="pt-BR" sz="1000">
                <a:latin typeface="Arial" charset="0"/>
                <a:cs typeface="Arial" charset="0"/>
              </a:rPr>
              <a:t>(</a:t>
            </a:r>
            <a:r>
              <a:rPr lang="pt-BR" altLang="pt-BR" sz="1000" b="1">
                <a:latin typeface="Arial" charset="0"/>
                <a:cs typeface="Arial" charset="0"/>
              </a:rPr>
              <a:t>290</a:t>
            </a:r>
            <a:r>
              <a:rPr lang="pt-BR" altLang="pt-BR" sz="1000">
                <a:latin typeface="Arial" charset="0"/>
                <a:cs typeface="Arial" charset="0"/>
              </a:rPr>
              <a:t> unidades)</a:t>
            </a:r>
          </a:p>
        </p:txBody>
      </p:sp>
      <p:grpSp>
        <p:nvGrpSpPr>
          <p:cNvPr id="42" name="Grupo 5"/>
          <p:cNvGrpSpPr>
            <a:grpSpLocks/>
          </p:cNvGrpSpPr>
          <p:nvPr/>
        </p:nvGrpSpPr>
        <p:grpSpPr bwMode="auto">
          <a:xfrm rot="-201277">
            <a:off x="530225" y="2105001"/>
            <a:ext cx="2290763" cy="1520825"/>
            <a:chOff x="-5967457" y="-364492"/>
            <a:chExt cx="2290551" cy="989696"/>
          </a:xfrm>
        </p:grpSpPr>
        <p:sp>
          <p:nvSpPr>
            <p:cNvPr id="43" name="Arredondar Retângulo em um Canto Diagonal 52"/>
            <p:cNvSpPr/>
            <p:nvPr/>
          </p:nvSpPr>
          <p:spPr bwMode="auto">
            <a:xfrm>
              <a:off x="-5977987" y="-296505"/>
              <a:ext cx="2244517" cy="910149"/>
            </a:xfrm>
            <a:prstGeom prst="round2DiagRect">
              <a:avLst/>
            </a:prstGeom>
            <a:solidFill>
              <a:srgbClr val="FFCB25"/>
            </a:solidFill>
            <a:ln cmpd="sng">
              <a:solidFill>
                <a:srgbClr val="FBA01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44" name="CaixaDeTexto 1"/>
            <p:cNvSpPr txBox="1">
              <a:spLocks noChangeArrowheads="1"/>
            </p:cNvSpPr>
            <p:nvPr/>
          </p:nvSpPr>
          <p:spPr bwMode="auto">
            <a:xfrm>
              <a:off x="-5835159" y="-369414"/>
              <a:ext cx="2147688" cy="9896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ts val="2500"/>
                </a:lnSpc>
                <a:buClr>
                  <a:srgbClr val="FF0000"/>
                </a:buClr>
                <a:buSzPct val="100000"/>
                <a:defRPr/>
              </a:pPr>
              <a:r>
                <a:rPr lang="pt-BR" sz="1200" b="1" dirty="0" smtClean="0">
                  <a:latin typeface="+mn-lt"/>
                  <a:ea typeface="Ebrima" pitchFamily="2" charset="0"/>
                  <a:cs typeface="Ebrima" pitchFamily="2" charset="0"/>
                </a:rPr>
                <a:t>Empreendimento Concluído</a:t>
              </a:r>
            </a:p>
            <a:p>
              <a:pPr eaLnBrk="1" hangingPunct="1">
                <a:buClr>
                  <a:srgbClr val="FF0000"/>
                </a:buClr>
                <a:buSzPct val="100000"/>
                <a:defRPr/>
              </a:pPr>
              <a:r>
                <a:rPr lang="pt-BR" dirty="0">
                  <a:ea typeface="Ebrima" pitchFamily="2" charset="0"/>
                  <a:cs typeface="Ebrima" pitchFamily="2" charset="0"/>
                </a:rPr>
                <a:t>Faixa 1: </a:t>
              </a:r>
              <a:r>
                <a:rPr lang="pt-BR" sz="2400" dirty="0">
                  <a:ea typeface="Ebrima" pitchFamily="2" charset="0"/>
                  <a:cs typeface="Ebrima" pitchFamily="2" charset="0"/>
                </a:rPr>
                <a:t>1.470</a:t>
              </a:r>
              <a:r>
                <a:rPr lang="pt-BR" dirty="0">
                  <a:ea typeface="Ebrima" pitchFamily="2" charset="0"/>
                  <a:cs typeface="Ebrima" pitchFamily="2" charset="0"/>
                </a:rPr>
                <a:t> </a:t>
              </a:r>
              <a:endParaRPr lang="pt-BR" dirty="0" smtClean="0">
                <a:ea typeface="Ebrima" pitchFamily="2" charset="0"/>
                <a:cs typeface="Ebrima" pitchFamily="2" charset="0"/>
              </a:endParaRPr>
            </a:p>
            <a:p>
              <a:pPr eaLnBrk="1" hangingPunct="1">
                <a:buClr>
                  <a:srgbClr val="FF0000"/>
                </a:buClr>
                <a:buSzPct val="100000"/>
                <a:defRPr/>
              </a:pPr>
              <a:r>
                <a:rPr lang="pt-BR" dirty="0" smtClean="0">
                  <a:ea typeface="Ebrima" pitchFamily="2" charset="0"/>
                  <a:cs typeface="Ebrima" pitchFamily="2" charset="0"/>
                </a:rPr>
                <a:t>Faixa </a:t>
              </a:r>
              <a:r>
                <a:rPr lang="pt-BR" dirty="0">
                  <a:ea typeface="Ebrima" pitchFamily="2" charset="0"/>
                  <a:cs typeface="Ebrima" pitchFamily="2" charset="0"/>
                </a:rPr>
                <a:t>2: </a:t>
              </a:r>
              <a:r>
                <a:rPr lang="pt-BR" sz="2400" dirty="0">
                  <a:ea typeface="Ebrima" pitchFamily="2" charset="0"/>
                  <a:cs typeface="Ebrima" pitchFamily="2" charset="0"/>
                </a:rPr>
                <a:t>480</a:t>
              </a:r>
              <a:r>
                <a:rPr lang="pt-BR" dirty="0">
                  <a:ea typeface="Ebrima" pitchFamily="2" charset="0"/>
                  <a:cs typeface="Ebrima" pitchFamily="2" charset="0"/>
                </a:rPr>
                <a:t> </a:t>
              </a:r>
              <a:endParaRPr lang="pt-BR" dirty="0" smtClean="0">
                <a:ea typeface="Ebrima" pitchFamily="2" charset="0"/>
                <a:cs typeface="Ebrima" pitchFamily="2" charset="0"/>
              </a:endParaRPr>
            </a:p>
            <a:p>
              <a:pPr algn="r" eaLnBrk="1" hangingPunct="1">
                <a:buClr>
                  <a:srgbClr val="FF0000"/>
                </a:buClr>
                <a:buSzPct val="100000"/>
                <a:defRPr/>
              </a:pPr>
              <a:r>
                <a:rPr lang="pt-BR" dirty="0" smtClean="0">
                  <a:ea typeface="Ebrima" pitchFamily="2" charset="0"/>
                  <a:cs typeface="Ebrima" pitchFamily="2" charset="0"/>
                </a:rPr>
                <a:t>Total: </a:t>
              </a:r>
              <a:r>
                <a:rPr lang="pt-BR" sz="2400" dirty="0" smtClean="0">
                  <a:ea typeface="Ebrima" pitchFamily="2" charset="0"/>
                  <a:cs typeface="Ebrima" pitchFamily="2" charset="0"/>
                </a:rPr>
                <a:t>1.950</a:t>
              </a:r>
              <a:endParaRPr lang="pt-BR" sz="2400" dirty="0">
                <a:ea typeface="Ebrima" pitchFamily="2" charset="0"/>
                <a:cs typeface="Ebrima" pitchFamily="2" charset="0"/>
              </a:endParaRPr>
            </a:p>
          </p:txBody>
        </p:sp>
      </p:grpSp>
      <p:pic>
        <p:nvPicPr>
          <p:cNvPr id="45" name="Imagem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945">
            <a:off x="2643188" y="1628775"/>
            <a:ext cx="192405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bh_morar_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445" y="6178550"/>
            <a:ext cx="161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VilasViva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3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3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3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30"/>
                            </p:stCondLst>
                            <p:childTnLst>
                              <p:par>
                                <p:cTn id="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2" grpId="0"/>
      <p:bldP spid="35" grpId="0"/>
      <p:bldP spid="38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420820"/>
              </p:ext>
            </p:extLst>
          </p:nvPr>
        </p:nvGraphicFramePr>
        <p:xfrm>
          <a:off x="496887" y="1761530"/>
          <a:ext cx="3786188" cy="2214563"/>
        </p:xfrm>
        <a:graphic>
          <a:graphicData uri="http://schemas.openxmlformats.org/drawingml/2006/table">
            <a:tbl>
              <a:tblPr/>
              <a:tblGrid>
                <a:gridCol w="2779733"/>
                <a:gridCol w="1006455"/>
              </a:tblGrid>
              <a:tr h="43912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 Narrow"/>
                          <a:cs typeface="Arial Narrow"/>
                        </a:rPr>
                        <a:t>Vila Viva</a:t>
                      </a:r>
                    </a:p>
                  </a:txBody>
                  <a:tcPr marL="89999" marR="89999" marT="62676" marB="468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 Narrow"/>
                          <a:cs typeface="Arial Narrow"/>
                        </a:rPr>
                        <a:t>4.251</a:t>
                      </a:r>
                    </a:p>
                  </a:txBody>
                  <a:tcPr marL="89999" marR="89999" marT="62676" marB="468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9FA"/>
                    </a:solidFill>
                  </a:tcPr>
                </a:tc>
              </a:tr>
              <a:tr h="45805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 Narrow"/>
                          <a:cs typeface="Arial Narrow"/>
                        </a:rPr>
                        <a:t>Risco / OP</a:t>
                      </a:r>
                    </a:p>
                  </a:txBody>
                  <a:tcPr marL="89999" marR="89999" marT="62676" marB="468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 Narrow"/>
                          <a:cs typeface="Arial Narrow"/>
                        </a:rPr>
                        <a:t>3.205</a:t>
                      </a:r>
                    </a:p>
                  </a:txBody>
                  <a:tcPr marL="89999" marR="89999" marT="62676" marB="468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9FA"/>
                    </a:solidFill>
                  </a:tcPr>
                </a:tc>
              </a:tr>
              <a:tr h="43912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 Narrow"/>
                          <a:cs typeface="Arial Narrow"/>
                        </a:rPr>
                        <a:t>OPH</a:t>
                      </a:r>
                    </a:p>
                  </a:txBody>
                  <a:tcPr marL="89999" marR="89999" marT="62676" marB="468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 Narrow"/>
                          <a:cs typeface="Arial Narrow"/>
                        </a:rPr>
                        <a:t>4.645</a:t>
                      </a:r>
                    </a:p>
                  </a:txBody>
                  <a:tcPr marL="89999" marR="89999" marT="62676" marB="468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9FA"/>
                    </a:solidFill>
                  </a:tcPr>
                </a:tc>
              </a:tr>
              <a:tr h="43912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 Narrow"/>
                          <a:cs typeface="Arial Narrow"/>
                        </a:rPr>
                        <a:t>MCMV (Faixas 1 e 2)</a:t>
                      </a:r>
                    </a:p>
                  </a:txBody>
                  <a:tcPr marL="89999" marR="89999" marT="62676" marB="468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 Narrow"/>
                          <a:cs typeface="Arial Narrow"/>
                        </a:rPr>
                        <a:t>1.950</a:t>
                      </a:r>
                    </a:p>
                  </a:txBody>
                  <a:tcPr marL="89999" marR="89999" marT="62676" marB="468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3912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 Narrow"/>
                          <a:cs typeface="Arial Narrow"/>
                        </a:rPr>
                        <a:t>TOTAL</a:t>
                      </a:r>
                    </a:p>
                  </a:txBody>
                  <a:tcPr marL="89999" marR="89999" marT="62676" marB="468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 Narrow"/>
                          <a:cs typeface="Arial Narrow"/>
                        </a:rPr>
                        <a:t>14.051</a:t>
                      </a:r>
                    </a:p>
                  </a:txBody>
                  <a:tcPr marL="89999" marR="89999" marT="62676" marB="468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</a:tbl>
          </a:graphicData>
        </a:graphic>
      </p:graphicFrame>
      <p:sp>
        <p:nvSpPr>
          <p:cNvPr id="32" name="Freeform 6"/>
          <p:cNvSpPr>
            <a:spLocks noChangeArrowheads="1"/>
          </p:cNvSpPr>
          <p:nvPr/>
        </p:nvSpPr>
        <p:spPr bwMode="auto">
          <a:xfrm>
            <a:off x="5648325" y="2582267"/>
            <a:ext cx="3071812" cy="1204913"/>
          </a:xfrm>
          <a:custGeom>
            <a:avLst/>
            <a:gdLst>
              <a:gd name="T0" fmla="*/ 0 w 7848872"/>
              <a:gd name="T1" fmla="*/ 35040292 h 1152128"/>
              <a:gd name="T2" fmla="*/ 0 w 7848872"/>
              <a:gd name="T3" fmla="*/ 70080583 h 1152128"/>
              <a:gd name="T4" fmla="*/ 0 w 7848872"/>
              <a:gd name="T5" fmla="*/ 35040292 h 1152128"/>
              <a:gd name="T6" fmla="*/ 0 w 7848872"/>
              <a:gd name="T7" fmla="*/ 0 h 1152128"/>
              <a:gd name="T8" fmla="*/ 0 60000 65536"/>
              <a:gd name="T9" fmla="*/ 0 60000 65536"/>
              <a:gd name="T10" fmla="*/ 0 60000 65536"/>
              <a:gd name="T11" fmla="*/ 0 60000 65536"/>
              <a:gd name="T12" fmla="*/ 56241 w 7848872"/>
              <a:gd name="T13" fmla="*/ 56242 h 1152128"/>
              <a:gd name="T14" fmla="*/ 7792629 w 7848872"/>
              <a:gd name="T15" fmla="*/ 1095886 h 1152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8872" h="1152128">
                <a:moveTo>
                  <a:pt x="192025" y="0"/>
                </a:moveTo>
                <a:lnTo>
                  <a:pt x="7848872" y="0"/>
                </a:lnTo>
                <a:lnTo>
                  <a:pt x="7848872" y="960103"/>
                </a:lnTo>
                <a:cubicBezTo>
                  <a:pt x="7848872" y="1066155"/>
                  <a:pt x="7762899" y="1152127"/>
                  <a:pt x="7656847" y="1152128"/>
                </a:cubicBezTo>
                <a:lnTo>
                  <a:pt x="0" y="1152128"/>
                </a:lnTo>
                <a:lnTo>
                  <a:pt x="0" y="192025"/>
                </a:lnTo>
                <a:cubicBezTo>
                  <a:pt x="0" y="85972"/>
                  <a:pt x="85972" y="0"/>
                  <a:pt x="192024" y="0"/>
                </a:cubicBezTo>
                <a:lnTo>
                  <a:pt x="192025" y="0"/>
                </a:lnTo>
                <a:close/>
              </a:path>
            </a:pathLst>
          </a:custGeom>
          <a:solidFill>
            <a:srgbClr val="FFC000"/>
          </a:solidFill>
          <a:ln w="25560">
            <a:solidFill>
              <a:srgbClr val="009644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400">
              <a:latin typeface="Arial Narrow"/>
              <a:cs typeface="Arial Narrow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5648325" y="2617192"/>
            <a:ext cx="307181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</a:pPr>
            <a:r>
              <a:rPr lang="pt-BR" altLang="pt-BR" sz="2400" b="1" dirty="0">
                <a:latin typeface="Arial Narrow"/>
                <a:cs typeface="Arial Narrow"/>
              </a:rPr>
              <a:t>6.291</a:t>
            </a:r>
            <a:r>
              <a:rPr lang="pt-BR" altLang="pt-BR" sz="2400" b="1" dirty="0">
                <a:solidFill>
                  <a:srgbClr val="FFFFFF"/>
                </a:solidFill>
                <a:latin typeface="Arial Narrow"/>
                <a:cs typeface="Arial Narrow"/>
              </a:rPr>
              <a:t> concluídas de 1994 a 2008</a:t>
            </a:r>
          </a:p>
        </p:txBody>
      </p:sp>
      <p:sp>
        <p:nvSpPr>
          <p:cNvPr id="35" name="Seta para a direita 34"/>
          <p:cNvSpPr/>
          <p:nvPr/>
        </p:nvSpPr>
        <p:spPr>
          <a:xfrm>
            <a:off x="4203700" y="3682405"/>
            <a:ext cx="1223962" cy="168275"/>
          </a:xfrm>
          <a:prstGeom prst="rightArrow">
            <a:avLst/>
          </a:prstGeom>
          <a:solidFill>
            <a:srgbClr val="00A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6" name="CaixaDeTexto 9"/>
          <p:cNvSpPr txBox="1">
            <a:spLocks noChangeArrowheads="1"/>
          </p:cNvSpPr>
          <p:nvPr/>
        </p:nvSpPr>
        <p:spPr bwMode="auto">
          <a:xfrm>
            <a:off x="4618037" y="1219200"/>
            <a:ext cx="372409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pt-BR" altLang="pt-BR" sz="2400" dirty="0">
                <a:solidFill>
                  <a:srgbClr val="0D0D0D"/>
                </a:solidFill>
                <a:latin typeface="Arial Narrow"/>
                <a:cs typeface="Arial Narrow"/>
              </a:rPr>
              <a:t>Vila Viva: </a:t>
            </a:r>
            <a:r>
              <a:rPr lang="pt-BR" altLang="pt-BR" sz="2400" b="1" dirty="0">
                <a:solidFill>
                  <a:srgbClr val="0D0D0D"/>
                </a:solidFill>
                <a:latin typeface="Arial Narrow"/>
                <a:cs typeface="Arial Narrow"/>
              </a:rPr>
              <a:t>3.667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pt-BR" altLang="pt-BR" sz="2400" dirty="0">
                <a:solidFill>
                  <a:srgbClr val="0D0D0D"/>
                </a:solidFill>
                <a:latin typeface="Arial Narrow"/>
                <a:cs typeface="Arial Narrow"/>
              </a:rPr>
              <a:t>Obras contra enchentes: </a:t>
            </a:r>
            <a:r>
              <a:rPr lang="pt-BR" altLang="pt-BR" sz="2400" b="1" dirty="0">
                <a:solidFill>
                  <a:srgbClr val="0D0D0D"/>
                </a:solidFill>
                <a:latin typeface="Arial Narrow"/>
                <a:cs typeface="Arial Narrow"/>
              </a:rPr>
              <a:t>584</a:t>
            </a:r>
          </a:p>
        </p:txBody>
      </p:sp>
      <p:cxnSp>
        <p:nvCxnSpPr>
          <p:cNvPr id="37" name="Conector reto 36"/>
          <p:cNvCxnSpPr/>
          <p:nvPr/>
        </p:nvCxnSpPr>
        <p:spPr>
          <a:xfrm>
            <a:off x="3987800" y="1977430"/>
            <a:ext cx="576262" cy="0"/>
          </a:xfrm>
          <a:prstGeom prst="line">
            <a:avLst/>
          </a:prstGeom>
          <a:ln>
            <a:solidFill>
              <a:srgbClr val="009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4564062" y="1650405"/>
            <a:ext cx="0" cy="1119187"/>
          </a:xfrm>
          <a:prstGeom prst="line">
            <a:avLst/>
          </a:prstGeom>
          <a:ln>
            <a:solidFill>
              <a:srgbClr val="009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2"/>
          <a:stretch>
            <a:fillRect/>
          </a:stretch>
        </p:blipFill>
        <p:spPr bwMode="auto">
          <a:xfrm>
            <a:off x="973286" y="4166634"/>
            <a:ext cx="4318794" cy="262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tângulo 17"/>
          <p:cNvSpPr>
            <a:spLocks noChangeArrowheads="1"/>
          </p:cNvSpPr>
          <p:nvPr/>
        </p:nvSpPr>
        <p:spPr bwMode="auto">
          <a:xfrm>
            <a:off x="3554412" y="6524451"/>
            <a:ext cx="16700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1200"/>
              <a:t>Vila São José</a:t>
            </a:r>
          </a:p>
        </p:txBody>
      </p:sp>
      <p:sp>
        <p:nvSpPr>
          <p:cNvPr id="42" name="Freeform 6"/>
          <p:cNvSpPr>
            <a:spLocks noChangeArrowheads="1"/>
          </p:cNvSpPr>
          <p:nvPr/>
        </p:nvSpPr>
        <p:spPr bwMode="auto">
          <a:xfrm>
            <a:off x="5641975" y="3952280"/>
            <a:ext cx="3071812" cy="1204912"/>
          </a:xfrm>
          <a:custGeom>
            <a:avLst/>
            <a:gdLst>
              <a:gd name="T0" fmla="*/ 0 w 7848872"/>
              <a:gd name="T1" fmla="*/ 35040112 h 1152128"/>
              <a:gd name="T2" fmla="*/ 0 w 7848872"/>
              <a:gd name="T3" fmla="*/ 70080224 h 1152128"/>
              <a:gd name="T4" fmla="*/ 0 w 7848872"/>
              <a:gd name="T5" fmla="*/ 35040112 h 1152128"/>
              <a:gd name="T6" fmla="*/ 0 w 7848872"/>
              <a:gd name="T7" fmla="*/ 0 h 1152128"/>
              <a:gd name="T8" fmla="*/ 0 60000 65536"/>
              <a:gd name="T9" fmla="*/ 0 60000 65536"/>
              <a:gd name="T10" fmla="*/ 0 60000 65536"/>
              <a:gd name="T11" fmla="*/ 0 60000 65536"/>
              <a:gd name="T12" fmla="*/ 56241 w 7848872"/>
              <a:gd name="T13" fmla="*/ 56242 h 1152128"/>
              <a:gd name="T14" fmla="*/ 7792629 w 7848872"/>
              <a:gd name="T15" fmla="*/ 1095886 h 1152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8872" h="1152128">
                <a:moveTo>
                  <a:pt x="192025" y="0"/>
                </a:moveTo>
                <a:lnTo>
                  <a:pt x="7848872" y="0"/>
                </a:lnTo>
                <a:lnTo>
                  <a:pt x="7848872" y="960103"/>
                </a:lnTo>
                <a:cubicBezTo>
                  <a:pt x="7848872" y="1066155"/>
                  <a:pt x="7762899" y="1152127"/>
                  <a:pt x="7656847" y="1152128"/>
                </a:cubicBezTo>
                <a:lnTo>
                  <a:pt x="0" y="1152128"/>
                </a:lnTo>
                <a:lnTo>
                  <a:pt x="0" y="192025"/>
                </a:lnTo>
                <a:cubicBezTo>
                  <a:pt x="0" y="85972"/>
                  <a:pt x="85972" y="0"/>
                  <a:pt x="192024" y="0"/>
                </a:cubicBezTo>
                <a:lnTo>
                  <a:pt x="192025" y="0"/>
                </a:lnTo>
                <a:close/>
              </a:path>
            </a:pathLst>
          </a:custGeom>
          <a:solidFill>
            <a:srgbClr val="FFC000"/>
          </a:solidFill>
          <a:ln w="25560">
            <a:solidFill>
              <a:srgbClr val="009644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400">
              <a:latin typeface="Arial Narrow"/>
              <a:cs typeface="Arial Narrow"/>
            </a:endParaRP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5641975" y="3987205"/>
            <a:ext cx="3071812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</a:pPr>
            <a:r>
              <a:rPr lang="pt-BR" altLang="pt-BR" sz="2200" b="1" dirty="0">
                <a:latin typeface="Verdana" pitchFamily="34" charset="0"/>
              </a:rPr>
              <a:t>7.760</a:t>
            </a:r>
            <a:r>
              <a:rPr lang="pt-BR" altLang="pt-BR" b="1" dirty="0">
                <a:solidFill>
                  <a:srgbClr val="FFFFFF"/>
                </a:solidFill>
                <a:latin typeface="Verdana" pitchFamily="34" charset="0"/>
              </a:rPr>
              <a:t> concluídas de 2009 a ago/2013</a:t>
            </a:r>
          </a:p>
        </p:txBody>
      </p:sp>
      <p:pic>
        <p:nvPicPr>
          <p:cNvPr id="44" name="Picture 4" descr="bh_morar_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231" y="5831507"/>
            <a:ext cx="161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9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pt-BR" sz="3200" b="1" dirty="0" err="1" smtClean="0">
                <a:solidFill>
                  <a:srgbClr val="17375E"/>
                </a:solidFill>
                <a:latin typeface="Arial Narrow" pitchFamily="-110" charset="0"/>
              </a:rPr>
              <a:t>U.H.</a:t>
            </a:r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 </a:t>
            </a:r>
            <a:r>
              <a:rPr lang="en-US" sz="3200" b="1" dirty="0" smtClean="0">
                <a:solidFill>
                  <a:srgbClr val="17375E"/>
                </a:solidFill>
                <a:latin typeface="Arial Narrow" pitchFamily="-110" charset="0"/>
              </a:rPr>
              <a:t>C</a:t>
            </a:r>
            <a:r>
              <a:rPr lang="pt-BR" sz="3200" b="1" dirty="0" err="1" smtClean="0">
                <a:solidFill>
                  <a:srgbClr val="17375E"/>
                </a:solidFill>
                <a:latin typeface="Arial Narrow" pitchFamily="-110" charset="0"/>
              </a:rPr>
              <a:t>onstruídas</a:t>
            </a:r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 de 1994 até ago/2013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20" name="Picture 19" descr="VilasViva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9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graphicFrame>
        <p:nvGraphicFramePr>
          <p:cNvPr id="19" name="Tabe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43380"/>
              </p:ext>
            </p:extLst>
          </p:nvPr>
        </p:nvGraphicFramePr>
        <p:xfrm>
          <a:off x="381001" y="1600200"/>
          <a:ext cx="8333182" cy="36264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59102"/>
                <a:gridCol w="1392114"/>
                <a:gridCol w="1392114"/>
                <a:gridCol w="1289852"/>
              </a:tblGrid>
              <a:tr h="335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Minha Casa Minha Vida</a:t>
                      </a: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Arial Narrow"/>
                          <a:cs typeface="Arial Narrow"/>
                        </a:rPr>
                        <a:t>Faixa</a:t>
                      </a:r>
                      <a:r>
                        <a:rPr lang="pt-BR" sz="2400" baseline="0" dirty="0" smtClean="0">
                          <a:latin typeface="Arial Narrow"/>
                          <a:cs typeface="Arial Narrow"/>
                        </a:rPr>
                        <a:t> 1</a:t>
                      </a:r>
                      <a:endParaRPr lang="pt-BR" sz="24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Arial Narrow"/>
                          <a:cs typeface="Arial Narrow"/>
                        </a:rPr>
                        <a:t>Faixa 2</a:t>
                      </a:r>
                      <a:endParaRPr lang="pt-BR" sz="24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smtClean="0">
                          <a:latin typeface="Arial Narrow"/>
                          <a:cs typeface="Arial Narrow"/>
                        </a:rPr>
                        <a:t>Total</a:t>
                      </a:r>
                      <a:endParaRPr lang="pt-BR" sz="24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</a:tr>
              <a:tr h="335189">
                <a:tc>
                  <a:txBody>
                    <a:bodyPr/>
                    <a:lstStyle/>
                    <a:p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Concluídas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1.470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480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1.950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</a:tr>
              <a:tr h="335189">
                <a:tc>
                  <a:txBody>
                    <a:bodyPr/>
                    <a:lstStyle/>
                    <a:p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Em execução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2.953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1.260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4.213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</a:tr>
              <a:tr h="335189">
                <a:tc>
                  <a:txBody>
                    <a:bodyPr/>
                    <a:lstStyle/>
                    <a:p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A contratar</a:t>
                      </a:r>
                      <a:endParaRPr lang="pt-BR" sz="24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6.506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274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6.780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</a:tr>
              <a:tr h="335189">
                <a:tc>
                  <a:txBody>
                    <a:bodyPr/>
                    <a:lstStyle/>
                    <a:p>
                      <a:pPr algn="l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Estudo de Viabilidade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5.030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0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5.030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</a:tr>
              <a:tr h="335189">
                <a:tc>
                  <a:txBody>
                    <a:bodyPr/>
                    <a:lstStyle/>
                    <a:p>
                      <a:pPr algn="l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Isidoro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9.600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2.400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Arial Narrow"/>
                          <a:cs typeface="Arial Narrow"/>
                        </a:rPr>
                        <a:t>12.000</a:t>
                      </a:r>
                      <a:endParaRPr lang="pt-BR" sz="2800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</a:tr>
              <a:tr h="335189">
                <a:tc>
                  <a:txBody>
                    <a:bodyPr/>
                    <a:lstStyle/>
                    <a:p>
                      <a:pPr algn="r"/>
                      <a:r>
                        <a:rPr lang="pt-BR" sz="2800" b="1" dirty="0" smtClean="0">
                          <a:latin typeface="Arial Narrow"/>
                          <a:cs typeface="Arial Narrow"/>
                        </a:rPr>
                        <a:t>Sub Total</a:t>
                      </a:r>
                      <a:endParaRPr lang="pt-BR" sz="2800" b="1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latin typeface="Arial Narrow"/>
                          <a:cs typeface="Arial Narrow"/>
                        </a:rPr>
                        <a:t>25.559</a:t>
                      </a:r>
                      <a:endParaRPr lang="pt-BR" sz="2800" b="1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latin typeface="Arial Narrow"/>
                          <a:cs typeface="Arial Narrow"/>
                        </a:rPr>
                        <a:t>4.414</a:t>
                      </a:r>
                      <a:endParaRPr lang="pt-BR" sz="2800" b="1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latin typeface="Arial Narrow"/>
                          <a:cs typeface="Arial Narrow"/>
                        </a:rPr>
                        <a:t>29.973</a:t>
                      </a:r>
                      <a:endParaRPr lang="pt-BR" sz="2800" b="1" dirty="0">
                        <a:latin typeface="Arial Narrow"/>
                        <a:cs typeface="Arial Narrow"/>
                      </a:endParaRPr>
                    </a:p>
                  </a:txBody>
                  <a:tcPr marL="91454" marR="91454" marT="45675" marB="45675"/>
                </a:tc>
              </a:tr>
            </a:tbl>
          </a:graphicData>
        </a:graphic>
      </p:graphicFrame>
      <p:pic>
        <p:nvPicPr>
          <p:cNvPr id="20" name="Picture 4" descr="bh_morar_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95" y="6053162"/>
            <a:ext cx="161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0" y="687601"/>
            <a:ext cx="9144000" cy="60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  <a:ea typeface="+mn-ea"/>
                <a:cs typeface="+mn-cs"/>
              </a:rPr>
              <a:t>Déficit Quantitativo - Programa </a:t>
            </a:r>
            <a:r>
              <a:rPr lang="pt-BR" sz="3200" b="1" dirty="0">
                <a:solidFill>
                  <a:srgbClr val="17375E"/>
                </a:solidFill>
                <a:latin typeface="Arial Narrow" pitchFamily="-110" charset="0"/>
                <a:ea typeface="+mn-ea"/>
                <a:cs typeface="+mn-cs"/>
              </a:rPr>
              <a:t>Minha Casa Minha Vida</a:t>
            </a:r>
          </a:p>
        </p:txBody>
      </p:sp>
      <p:pic>
        <p:nvPicPr>
          <p:cNvPr id="7" name="Picture 6" descr="VilasViv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7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2778" r="7440" b="10091"/>
          <a:stretch/>
        </p:blipFill>
        <p:spPr bwMode="auto">
          <a:xfrm>
            <a:off x="873144" y="831600"/>
            <a:ext cx="4148471" cy="602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4" name="Texto explicativo retangular com cantos arredondados 13"/>
          <p:cNvSpPr/>
          <p:nvPr/>
        </p:nvSpPr>
        <p:spPr>
          <a:xfrm>
            <a:off x="6248400" y="1494378"/>
            <a:ext cx="2667000" cy="3763422"/>
          </a:xfrm>
          <a:prstGeom prst="wedgeRoundRectCallout">
            <a:avLst>
              <a:gd name="adj1" fmla="val -114448"/>
              <a:gd name="adj2" fmla="val 9740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dirty="0" smtClean="0">
                <a:solidFill>
                  <a:srgbClr val="FFFFFF"/>
                </a:solidFill>
                <a:latin typeface="Arial Narrow"/>
                <a:cs typeface="Arial Narrow"/>
              </a:rPr>
              <a:t>De 2013 a 2016 </a:t>
            </a:r>
            <a:r>
              <a:rPr lang="pt-BR" sz="2400" dirty="0">
                <a:solidFill>
                  <a:srgbClr val="FFFFFF"/>
                </a:solidFill>
                <a:latin typeface="Arial Narrow"/>
                <a:cs typeface="Arial Narrow"/>
              </a:rPr>
              <a:t>serão 3.811 moradias construídas através do Projeto Vila Viva e mais 22.855 moradias entregues pelo Programa</a:t>
            </a:r>
            <a:r>
              <a:rPr lang="pt-BR" sz="2400" dirty="0" smtClean="0">
                <a:solidFill>
                  <a:srgbClr val="FFFFFF"/>
                </a:solidFill>
                <a:latin typeface="Arial Narrow"/>
                <a:cs typeface="Arial Narrow"/>
              </a:rPr>
              <a:t> MCMV</a:t>
            </a:r>
            <a:endParaRPr lang="pt-BR" sz="24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pic>
        <p:nvPicPr>
          <p:cNvPr id="7" name="Picture 4" descr="bh_morar_2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95" y="6053162"/>
            <a:ext cx="161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635662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9" name="Picture 8" descr="VilasViva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pic>
        <p:nvPicPr>
          <p:cNvPr id="19" name="Picture 4" descr="bh_morar_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95" y="6053162"/>
            <a:ext cx="161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/>
          <a:srcRect l="38557" t="52038" r="46743" b="26578"/>
          <a:stretch/>
        </p:blipFill>
        <p:spPr bwMode="auto">
          <a:xfrm>
            <a:off x="323850" y="4221163"/>
            <a:ext cx="2884487" cy="235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Arredondar Retângulo em um Canto Diagonal 9"/>
          <p:cNvSpPr/>
          <p:nvPr/>
        </p:nvSpPr>
        <p:spPr bwMode="auto">
          <a:xfrm>
            <a:off x="6973888" y="3182663"/>
            <a:ext cx="1919287" cy="2218011"/>
          </a:xfrm>
          <a:prstGeom prst="round2DiagRect">
            <a:avLst/>
          </a:prstGeom>
          <a:solidFill>
            <a:srgbClr val="FFE48F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" name="Arredondar Retângulo em um Canto Diagonal 10"/>
          <p:cNvSpPr/>
          <p:nvPr/>
        </p:nvSpPr>
        <p:spPr bwMode="auto">
          <a:xfrm>
            <a:off x="501650" y="1760660"/>
            <a:ext cx="2749550" cy="1973139"/>
          </a:xfrm>
          <a:prstGeom prst="round2DiagRect">
            <a:avLst/>
          </a:prstGeom>
          <a:solidFill>
            <a:srgbClr val="FFE48F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" name="Arredondar Retângulo em um Canto Diagonal 12"/>
          <p:cNvSpPr/>
          <p:nvPr/>
        </p:nvSpPr>
        <p:spPr>
          <a:xfrm>
            <a:off x="323850" y="1359024"/>
            <a:ext cx="2571750" cy="50323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B25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200" b="1" dirty="0">
                <a:solidFill>
                  <a:schemeClr val="tx1"/>
                </a:solidFill>
                <a:latin typeface="Arial Narrow"/>
                <a:cs typeface="Arial Narrow"/>
              </a:rPr>
              <a:t>AEIS-1 </a:t>
            </a:r>
            <a:r>
              <a:rPr lang="pt-BR" sz="2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- PÚBLICAS</a:t>
            </a:r>
            <a:endParaRPr lang="pt-BR" sz="2200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501650" y="1949574"/>
            <a:ext cx="2749550" cy="137772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  <a:defRPr/>
            </a:pPr>
            <a:r>
              <a:rPr lang="pt-BR" sz="2200" i="1" dirty="0" smtClean="0">
                <a:latin typeface="Arial Narrow"/>
                <a:cs typeface="Arial Narrow"/>
              </a:rPr>
              <a:t>aprovadas </a:t>
            </a:r>
            <a:r>
              <a:rPr lang="pt-BR" sz="2200" i="1" dirty="0">
                <a:latin typeface="Arial Narrow"/>
                <a:cs typeface="Arial Narrow"/>
              </a:rPr>
              <a:t>pela Lei nº 10.628/2013. Estimativa de construção de 4.000 </a:t>
            </a:r>
            <a:r>
              <a:rPr lang="pt-BR" sz="2200" i="1" dirty="0" smtClean="0">
                <a:latin typeface="Arial Narrow"/>
                <a:cs typeface="Arial Narrow"/>
              </a:rPr>
              <a:t>unidades habitacionais.</a:t>
            </a:r>
            <a:endParaRPr lang="pt-BR" sz="2200" dirty="0" smtClean="0">
              <a:latin typeface="Arial Narrow"/>
              <a:ea typeface="Ebrima" pitchFamily="2" charset="0"/>
              <a:cs typeface="Arial Narrow"/>
            </a:endParaRPr>
          </a:p>
        </p:txBody>
      </p:sp>
      <p:pic>
        <p:nvPicPr>
          <p:cNvPr id="15" name="Imagem 14" descr="GGIM_Abril_Mapas_Geral_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488" y="1628775"/>
            <a:ext cx="2736850" cy="392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Elipse 15"/>
          <p:cNvSpPr/>
          <p:nvPr/>
        </p:nvSpPr>
        <p:spPr>
          <a:xfrm>
            <a:off x="4492625" y="2205038"/>
            <a:ext cx="144463" cy="144462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Arredondar Retângulo em um Canto Diagonal 17"/>
          <p:cNvSpPr/>
          <p:nvPr/>
        </p:nvSpPr>
        <p:spPr>
          <a:xfrm>
            <a:off x="6156325" y="2854052"/>
            <a:ext cx="2736850" cy="50323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B25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200" b="1" dirty="0">
                <a:solidFill>
                  <a:schemeClr val="tx1"/>
                </a:solidFill>
                <a:latin typeface="Arial Narrow"/>
                <a:cs typeface="Arial Narrow"/>
              </a:rPr>
              <a:t>Regional Venda Nova</a:t>
            </a:r>
          </a:p>
        </p:txBody>
      </p:sp>
      <p:sp>
        <p:nvSpPr>
          <p:cNvPr id="20" name="CaixaDeTexto 1"/>
          <p:cNvSpPr txBox="1">
            <a:spLocks noChangeArrowheads="1"/>
          </p:cNvSpPr>
          <p:nvPr/>
        </p:nvSpPr>
        <p:spPr bwMode="auto">
          <a:xfrm>
            <a:off x="6962775" y="3309664"/>
            <a:ext cx="2063750" cy="20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</a:pPr>
            <a:r>
              <a:rPr lang="pt-BR" altLang="pt-BR" sz="2200" dirty="0">
                <a:latin typeface="Arial Narrow"/>
                <a:cs typeface="Arial Narrow"/>
              </a:rPr>
              <a:t>Bairro: Piratininga</a:t>
            </a:r>
          </a:p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</a:pPr>
            <a:r>
              <a:rPr lang="pt-BR" altLang="pt-BR" sz="2200" dirty="0">
                <a:latin typeface="Arial Narrow"/>
                <a:cs typeface="Arial Narrow"/>
              </a:rPr>
              <a:t>Zoneamento: ZAP</a:t>
            </a:r>
          </a:p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</a:pPr>
            <a:r>
              <a:rPr lang="pt-BR" altLang="pt-BR" sz="2200" dirty="0">
                <a:latin typeface="Arial Narrow"/>
                <a:cs typeface="Arial Narrow"/>
              </a:rPr>
              <a:t>Unidades estimadas: 134</a:t>
            </a:r>
          </a:p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</a:pPr>
            <a:r>
              <a:rPr lang="pt-BR" altLang="pt-BR" sz="2200" dirty="0">
                <a:latin typeface="Arial Narrow"/>
                <a:cs typeface="Arial Narrow"/>
              </a:rPr>
              <a:t>Área total: 6.739,1m²</a:t>
            </a:r>
          </a:p>
        </p:txBody>
      </p:sp>
      <p:grpSp>
        <p:nvGrpSpPr>
          <p:cNvPr id="2" name="Grupo 31"/>
          <p:cNvGrpSpPr>
            <a:grpSpLocks/>
          </p:cNvGrpSpPr>
          <p:nvPr/>
        </p:nvGrpSpPr>
        <p:grpSpPr bwMode="auto">
          <a:xfrm>
            <a:off x="1098550" y="5003800"/>
            <a:ext cx="1081087" cy="1079500"/>
            <a:chOff x="1403648" y="4581128"/>
            <a:chExt cx="1008112" cy="1080120"/>
          </a:xfrm>
        </p:grpSpPr>
        <p:cxnSp>
          <p:nvCxnSpPr>
            <p:cNvPr id="22" name="Conector reto 21"/>
            <p:cNvCxnSpPr/>
            <p:nvPr/>
          </p:nvCxnSpPr>
          <p:spPr>
            <a:xfrm flipH="1" flipV="1">
              <a:off x="1403648" y="4941698"/>
              <a:ext cx="575852" cy="7195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flipV="1">
              <a:off x="1403648" y="4581128"/>
              <a:ext cx="432260" cy="3605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>
              <a:off x="1835908" y="4581128"/>
              <a:ext cx="575852" cy="71955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flipH="1">
              <a:off x="1979500" y="5300679"/>
              <a:ext cx="432260" cy="3605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328948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Potencial de Áreas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28" name="Picture 27" descr="VilasViva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4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26" name="Arredondar Retângulo em um Canto Diagonal 25"/>
          <p:cNvSpPr/>
          <p:nvPr/>
        </p:nvSpPr>
        <p:spPr bwMode="auto">
          <a:xfrm>
            <a:off x="501650" y="1390650"/>
            <a:ext cx="2749550" cy="5454650"/>
          </a:xfrm>
          <a:prstGeom prst="round2DiagRect">
            <a:avLst/>
          </a:prstGeom>
          <a:solidFill>
            <a:srgbClr val="FFE48F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7" name="Elipse 26"/>
          <p:cNvSpPr/>
          <p:nvPr/>
        </p:nvSpPr>
        <p:spPr>
          <a:xfrm>
            <a:off x="2130425" y="5443538"/>
            <a:ext cx="1001713" cy="928687"/>
          </a:xfrm>
          <a:prstGeom prst="ellipse">
            <a:avLst/>
          </a:prstGeom>
          <a:solidFill>
            <a:srgbClr val="FFCB25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 sz="1400">
              <a:solidFill>
                <a:schemeClr val="tx1"/>
              </a:solidFill>
            </a:endParaRPr>
          </a:p>
        </p:txBody>
      </p:sp>
      <p:sp>
        <p:nvSpPr>
          <p:cNvPr id="28" name="Arredondar Retângulo em um Canto Diagonal 27"/>
          <p:cNvSpPr/>
          <p:nvPr/>
        </p:nvSpPr>
        <p:spPr bwMode="auto">
          <a:xfrm>
            <a:off x="6400800" y="1600200"/>
            <a:ext cx="2263775" cy="2116904"/>
          </a:xfrm>
          <a:prstGeom prst="round2DiagRect">
            <a:avLst/>
          </a:prstGeom>
          <a:solidFill>
            <a:srgbClr val="FFE48F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000" dirty="0"/>
          </a:p>
        </p:txBody>
      </p:sp>
      <p:sp>
        <p:nvSpPr>
          <p:cNvPr id="29" name="Arredondar Retângulo em um Canto Diagonal 28"/>
          <p:cNvSpPr/>
          <p:nvPr/>
        </p:nvSpPr>
        <p:spPr>
          <a:xfrm>
            <a:off x="1874837" y="1249363"/>
            <a:ext cx="2849563" cy="50323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B25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200" b="1" dirty="0">
                <a:solidFill>
                  <a:schemeClr val="tx1"/>
                </a:solidFill>
                <a:latin typeface="Arial Narrow"/>
                <a:cs typeface="Arial Narrow"/>
              </a:rPr>
              <a:t>AEIS-1 - </a:t>
            </a:r>
            <a:r>
              <a:rPr lang="pt-BR" sz="2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Privadas</a:t>
            </a:r>
            <a:endParaRPr lang="pt-BR" sz="2200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30" name="CaixaDeTexto 1"/>
          <p:cNvSpPr txBox="1">
            <a:spLocks noChangeArrowheads="1"/>
          </p:cNvSpPr>
          <p:nvPr/>
        </p:nvSpPr>
        <p:spPr bwMode="auto">
          <a:xfrm>
            <a:off x="457200" y="1600200"/>
            <a:ext cx="2749550" cy="171371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  <a:defRPr/>
            </a:pPr>
            <a:r>
              <a:rPr lang="pt-BR" sz="2000" b="1" i="1" dirty="0">
                <a:latin typeface="Arial Narrow"/>
                <a:cs typeface="Arial Narrow"/>
              </a:rPr>
              <a:t>encaminhadas à Câmara Municipal por meio de Projeto de Lei específico. Estimativa de construção </a:t>
            </a:r>
            <a:r>
              <a:rPr lang="pt-BR" sz="2200" b="1" i="1" dirty="0" smtClean="0">
                <a:latin typeface="Arial Narrow"/>
                <a:cs typeface="Arial Narrow"/>
              </a:rPr>
              <a:t>de </a:t>
            </a:r>
            <a:r>
              <a:rPr lang="pt-BR" sz="2800" b="1" i="1" dirty="0" smtClean="0">
                <a:latin typeface="Arial Narrow"/>
                <a:cs typeface="Arial Narrow"/>
              </a:rPr>
              <a:t> </a:t>
            </a:r>
            <a:r>
              <a:rPr lang="pt-BR" sz="2800" b="1" i="1" dirty="0">
                <a:latin typeface="Arial Narrow"/>
                <a:cs typeface="Arial Narrow"/>
              </a:rPr>
              <a:t>30.000</a:t>
            </a:r>
            <a:r>
              <a:rPr lang="pt-BR" sz="2800" b="1" i="1" dirty="0" smtClean="0">
                <a:latin typeface="Arial Narrow"/>
                <a:cs typeface="Arial Narrow"/>
              </a:rPr>
              <a:t> </a:t>
            </a:r>
            <a:r>
              <a:rPr lang="pt-BR" sz="2800" b="1" dirty="0" smtClean="0">
                <a:latin typeface="Arial Narrow"/>
                <a:ea typeface="Ebrima" pitchFamily="2" charset="0"/>
                <a:cs typeface="Arial Narrow"/>
              </a:rPr>
              <a:t>U.H</a:t>
            </a:r>
            <a:endParaRPr lang="pt-BR" sz="2000" b="1" i="1" dirty="0" smtClean="0">
              <a:latin typeface="Arial Narrow"/>
              <a:cs typeface="Arial Narrow"/>
            </a:endParaRPr>
          </a:p>
        </p:txBody>
      </p:sp>
      <p:sp>
        <p:nvSpPr>
          <p:cNvPr id="31" name="Pizza 30"/>
          <p:cNvSpPr/>
          <p:nvPr/>
        </p:nvSpPr>
        <p:spPr>
          <a:xfrm>
            <a:off x="1041400" y="3913188"/>
            <a:ext cx="1512888" cy="1512887"/>
          </a:xfrm>
          <a:prstGeom prst="pie">
            <a:avLst/>
          </a:prstGeom>
          <a:solidFill>
            <a:srgbClr val="FFCB25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 sz="1400">
              <a:solidFill>
                <a:schemeClr val="tx1"/>
              </a:solidFill>
            </a:endParaRPr>
          </a:p>
        </p:txBody>
      </p:sp>
      <p:sp>
        <p:nvSpPr>
          <p:cNvPr id="32" name="Pizza 31"/>
          <p:cNvSpPr/>
          <p:nvPr/>
        </p:nvSpPr>
        <p:spPr>
          <a:xfrm rot="10800000">
            <a:off x="1031875" y="3913188"/>
            <a:ext cx="1512888" cy="1512887"/>
          </a:xfrm>
          <a:prstGeom prst="pie">
            <a:avLst>
              <a:gd name="adj1" fmla="val 5464490"/>
              <a:gd name="adj2" fmla="val 13129532"/>
            </a:avLst>
          </a:prstGeom>
          <a:solidFill>
            <a:srgbClr val="FFE48F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" name="Retângulo 8"/>
          <p:cNvSpPr>
            <a:spLocks noChangeArrowheads="1"/>
          </p:cNvSpPr>
          <p:nvPr/>
        </p:nvSpPr>
        <p:spPr bwMode="auto">
          <a:xfrm>
            <a:off x="2001217" y="4068763"/>
            <a:ext cx="8937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2800" dirty="0"/>
              <a:t>30% </a:t>
            </a:r>
          </a:p>
          <a:p>
            <a:pPr algn="ctr"/>
            <a:r>
              <a:rPr lang="pt-BR" altLang="pt-BR" sz="1600" dirty="0"/>
              <a:t>Faixa 2</a:t>
            </a:r>
            <a:endParaRPr lang="pt-BR" altLang="pt-BR" sz="1100" dirty="0"/>
          </a:p>
        </p:txBody>
      </p:sp>
      <p:sp>
        <p:nvSpPr>
          <p:cNvPr id="34" name="Retângulo 9"/>
          <p:cNvSpPr>
            <a:spLocks noChangeArrowheads="1"/>
          </p:cNvSpPr>
          <p:nvPr/>
        </p:nvSpPr>
        <p:spPr bwMode="auto">
          <a:xfrm>
            <a:off x="957581" y="4456459"/>
            <a:ext cx="80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2800" dirty="0"/>
              <a:t>70% </a:t>
            </a:r>
          </a:p>
          <a:p>
            <a:pPr algn="r"/>
            <a:r>
              <a:rPr lang="pt-BR" altLang="pt-BR" sz="1600" dirty="0"/>
              <a:t>Faixa 1</a:t>
            </a:r>
          </a:p>
        </p:txBody>
      </p:sp>
      <p:pic>
        <p:nvPicPr>
          <p:cNvPr id="35" name="Imagem 34" descr="GGIM_Abril_Mapas_Geral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125" y="1628775"/>
            <a:ext cx="2736850" cy="392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Elipse 35"/>
          <p:cNvSpPr/>
          <p:nvPr/>
        </p:nvSpPr>
        <p:spPr>
          <a:xfrm>
            <a:off x="4492625" y="2074863"/>
            <a:ext cx="144463" cy="142875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7" name="Arredondar Retângulo em um Canto Diagonal 36"/>
          <p:cNvSpPr/>
          <p:nvPr/>
        </p:nvSpPr>
        <p:spPr>
          <a:xfrm>
            <a:off x="6156325" y="1300163"/>
            <a:ext cx="2736850" cy="50323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B25"/>
          </a:solidFill>
          <a:ln cmpd="sng">
            <a:solidFill>
              <a:srgbClr val="FBA01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200" b="1" dirty="0">
                <a:solidFill>
                  <a:schemeClr val="tx1"/>
                </a:solidFill>
                <a:latin typeface="Arial Narrow"/>
                <a:cs typeface="Arial Narrow"/>
              </a:rPr>
              <a:t>Regional Venda Nova</a:t>
            </a:r>
          </a:p>
        </p:txBody>
      </p:sp>
      <p:sp>
        <p:nvSpPr>
          <p:cNvPr id="38" name="CaixaDeTexto 1"/>
          <p:cNvSpPr txBox="1">
            <a:spLocks noChangeArrowheads="1"/>
          </p:cNvSpPr>
          <p:nvPr/>
        </p:nvSpPr>
        <p:spPr bwMode="auto">
          <a:xfrm>
            <a:off x="6324600" y="2051272"/>
            <a:ext cx="2625725" cy="137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</a:pPr>
            <a:r>
              <a:rPr lang="pt-BR" altLang="pt-BR" sz="2200" dirty="0">
                <a:latin typeface="Arial Narrow"/>
                <a:cs typeface="Arial Narrow"/>
              </a:rPr>
              <a:t>Bairro: Mantiqueira</a:t>
            </a:r>
          </a:p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</a:pPr>
            <a:r>
              <a:rPr lang="pt-BR" altLang="pt-BR" sz="2200" dirty="0">
                <a:latin typeface="Arial Narrow"/>
                <a:cs typeface="Arial Narrow"/>
              </a:rPr>
              <a:t>Zoneamento: ZAR-2</a:t>
            </a:r>
            <a:endParaRPr lang="pt-BR" altLang="pt-BR" sz="2200" dirty="0" smtClean="0">
              <a:latin typeface="Arial Narrow"/>
              <a:cs typeface="Arial Narrow"/>
            </a:endParaRPr>
          </a:p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</a:pPr>
            <a:r>
              <a:rPr lang="pt-BR" altLang="pt-BR" sz="2200" dirty="0" err="1" smtClean="0">
                <a:latin typeface="Arial Narrow"/>
                <a:cs typeface="Arial Narrow"/>
              </a:rPr>
              <a:t>U.H.</a:t>
            </a:r>
            <a:r>
              <a:rPr lang="pt-BR" altLang="pt-BR" sz="2200" dirty="0" smtClean="0">
                <a:latin typeface="Arial Narrow"/>
                <a:cs typeface="Arial Narrow"/>
              </a:rPr>
              <a:t> </a:t>
            </a:r>
            <a:r>
              <a:rPr lang="pt-BR" altLang="pt-BR" sz="2200" dirty="0">
                <a:latin typeface="Arial Narrow"/>
                <a:cs typeface="Arial Narrow"/>
              </a:rPr>
              <a:t>estimadas: 409</a:t>
            </a:r>
          </a:p>
          <a:p>
            <a:pPr eaLnBrk="1" hangingPunct="1">
              <a:lnSpc>
                <a:spcPts val="2500"/>
              </a:lnSpc>
              <a:buClr>
                <a:srgbClr val="FF0000"/>
              </a:buClr>
              <a:buSzPct val="100000"/>
            </a:pPr>
            <a:r>
              <a:rPr lang="pt-BR" altLang="pt-BR" sz="2200" dirty="0">
                <a:latin typeface="Arial Narrow"/>
                <a:cs typeface="Arial Narrow"/>
              </a:rPr>
              <a:t>Área total: </a:t>
            </a:r>
            <a:r>
              <a:rPr lang="pt-BR" altLang="pt-BR" sz="2200" dirty="0" smtClean="0">
                <a:latin typeface="Arial Narrow"/>
                <a:cs typeface="Arial Narrow"/>
              </a:rPr>
              <a:t>20,4 mil m</a:t>
            </a:r>
            <a:r>
              <a:rPr lang="pt-BR" altLang="pt-BR" sz="2200" dirty="0">
                <a:latin typeface="Arial Narrow"/>
                <a:cs typeface="Arial Narrow"/>
              </a:rPr>
              <a:t>²</a:t>
            </a:r>
          </a:p>
        </p:txBody>
      </p:sp>
      <p:sp>
        <p:nvSpPr>
          <p:cNvPr id="39" name="Retângulo 27"/>
          <p:cNvSpPr>
            <a:spLocks noChangeArrowheads="1"/>
          </p:cNvSpPr>
          <p:nvPr/>
        </p:nvSpPr>
        <p:spPr bwMode="auto">
          <a:xfrm>
            <a:off x="439738" y="3581400"/>
            <a:ext cx="12366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2000" b="1" dirty="0">
                <a:latin typeface="Arial Narrow"/>
                <a:cs typeface="Arial Narrow"/>
              </a:rPr>
              <a:t>Edificação</a:t>
            </a:r>
          </a:p>
        </p:txBody>
      </p:sp>
      <p:sp>
        <p:nvSpPr>
          <p:cNvPr id="40" name="Retângulo 29"/>
          <p:cNvSpPr>
            <a:spLocks noChangeArrowheads="1"/>
          </p:cNvSpPr>
          <p:nvPr/>
        </p:nvSpPr>
        <p:spPr bwMode="auto">
          <a:xfrm>
            <a:off x="490538" y="6427113"/>
            <a:ext cx="2603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altLang="pt-BR" sz="2000" b="1">
                <a:latin typeface="Arial Narrow"/>
                <a:cs typeface="Arial Narrow"/>
              </a:rPr>
              <a:t>Livre Comercialização</a:t>
            </a:r>
          </a:p>
        </p:txBody>
      </p:sp>
      <p:sp>
        <p:nvSpPr>
          <p:cNvPr id="41" name="Retângulo 32"/>
          <p:cNvSpPr>
            <a:spLocks noChangeArrowheads="1"/>
          </p:cNvSpPr>
          <p:nvPr/>
        </p:nvSpPr>
        <p:spPr bwMode="auto">
          <a:xfrm>
            <a:off x="385317" y="6010990"/>
            <a:ext cx="15958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altLang="pt-BR" sz="2000" b="1" dirty="0">
                <a:latin typeface="Arial Narrow"/>
                <a:cs typeface="Arial Narrow"/>
              </a:rPr>
              <a:t>Loteamento</a:t>
            </a:r>
          </a:p>
        </p:txBody>
      </p:sp>
      <p:sp>
        <p:nvSpPr>
          <p:cNvPr id="42" name="Retângulo 22"/>
          <p:cNvSpPr>
            <a:spLocks noChangeArrowheads="1"/>
          </p:cNvSpPr>
          <p:nvPr/>
        </p:nvSpPr>
        <p:spPr bwMode="auto">
          <a:xfrm>
            <a:off x="2076450" y="5516563"/>
            <a:ext cx="11779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4000"/>
              <a:t>30% 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9" t="55470" r="48026" b="20969"/>
          <a:stretch>
            <a:fillRect/>
          </a:stretch>
        </p:blipFill>
        <p:spPr bwMode="auto">
          <a:xfrm>
            <a:off x="5834063" y="4316413"/>
            <a:ext cx="29845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21"/>
          <p:cNvGrpSpPr>
            <a:grpSpLocks/>
          </p:cNvGrpSpPr>
          <p:nvPr/>
        </p:nvGrpSpPr>
        <p:grpSpPr bwMode="auto">
          <a:xfrm>
            <a:off x="6229350" y="4837113"/>
            <a:ext cx="1724025" cy="1050925"/>
            <a:chOff x="1475656" y="4149080"/>
            <a:chExt cx="1944216" cy="1152128"/>
          </a:xfrm>
        </p:grpSpPr>
        <p:cxnSp>
          <p:nvCxnSpPr>
            <p:cNvPr id="45" name="Conector reto 44"/>
            <p:cNvCxnSpPr/>
            <p:nvPr/>
          </p:nvCxnSpPr>
          <p:spPr>
            <a:xfrm flipV="1">
              <a:off x="1475656" y="4149080"/>
              <a:ext cx="359842" cy="9363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>
              <a:off x="1835498" y="4149080"/>
              <a:ext cx="1439364" cy="36025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>
              <a:off x="3274862" y="4509337"/>
              <a:ext cx="145010" cy="5760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flipH="1">
              <a:off x="2916811" y="5085402"/>
              <a:ext cx="503061" cy="2158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flipH="1" flipV="1">
              <a:off x="2340349" y="5156756"/>
              <a:ext cx="576462" cy="1444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flipH="1" flipV="1">
              <a:off x="1475656" y="5085402"/>
              <a:ext cx="864693" cy="7135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4" descr="bh_morar_2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95" y="6053162"/>
            <a:ext cx="161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328948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Potencial de Áreas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53" name="Picture 52" descr="VilasViva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6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none">
        <a:prstTxWarp prst="textNoShape">
          <a:avLst/>
        </a:prstTxWarp>
        <a:spAutoFit/>
      </a:bodyPr>
      <a:lstStyle>
        <a:defPPr>
          <a:defRPr sz="2400" b="1" dirty="0" smtClean="0">
            <a:solidFill>
              <a:srgbClr val="17375E"/>
            </a:solidFill>
            <a:latin typeface="Arial Narrow" pitchFamily="-110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5662</TotalTime>
  <Words>701</Words>
  <Application>Microsoft Office PowerPoint</Application>
  <PresentationFormat>Apresentação na tela (4:3)</PresentationFormat>
  <Paragraphs>232</Paragraphs>
  <Slides>16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3" baseType="lpstr">
      <vt:lpstr>Arial</vt:lpstr>
      <vt:lpstr>Calibri</vt:lpstr>
      <vt:lpstr>Wingdings</vt:lpstr>
      <vt:lpstr>Verdana</vt:lpstr>
      <vt:lpstr>Ebrima</vt:lpstr>
      <vt:lpstr>Arial Narrow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Redução do Déficit Habitacional (em números de moradias)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PRODABEL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Prefeitura de Belo Horizonte</dc:creator>
  <cp:lastModifiedBy>pc</cp:lastModifiedBy>
  <cp:revision>434</cp:revision>
  <dcterms:created xsi:type="dcterms:W3CDTF">2013-09-27T13:31:10Z</dcterms:created>
  <dcterms:modified xsi:type="dcterms:W3CDTF">2013-10-07T19:48:12Z</dcterms:modified>
</cp:coreProperties>
</file>