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18" r:id="rId2"/>
    <p:sldId id="423" r:id="rId3"/>
    <p:sldId id="409" r:id="rId4"/>
    <p:sldId id="420" r:id="rId5"/>
    <p:sldId id="413" r:id="rId6"/>
    <p:sldId id="421" r:id="rId7"/>
    <p:sldId id="410" r:id="rId8"/>
    <p:sldId id="419" r:id="rId9"/>
    <p:sldId id="422" r:id="rId10"/>
    <p:sldId id="411" r:id="rId11"/>
    <p:sldId id="414" r:id="rId12"/>
    <p:sldId id="415" r:id="rId13"/>
    <p:sldId id="416" r:id="rId14"/>
    <p:sldId id="417" r:id="rId15"/>
    <p:sldId id="424" r:id="rId16"/>
    <p:sldId id="425" r:id="rId17"/>
    <p:sldId id="412" r:id="rId18"/>
  </p:sldIdLst>
  <p:sldSz cx="9144000" cy="6858000" type="screen4x3"/>
  <p:notesSz cx="6858000" cy="97234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7A7E1"/>
    <a:srgbClr val="DF4A21"/>
    <a:srgbClr val="EBA41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>
        <p:scale>
          <a:sx n="94" d="100"/>
          <a:sy n="94" d="100"/>
        </p:scale>
        <p:origin x="-88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18C31-1ED0-423C-93C6-40BC3B1CA89D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1D0FBA0-D7C1-45C7-945D-C86933913290}">
      <dgm:prSet phldrT="[Texto]"/>
      <dgm:sp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</dgm:spPr>
      <dgm:t>
        <a:bodyPr/>
        <a:lstStyle/>
        <a:p>
          <a:r>
            <a:rPr lang="pt-BR" b="1" dirty="0" smtClean="0">
              <a:solidFill>
                <a:schemeClr val="tx2"/>
              </a:solidFill>
            </a:rPr>
            <a:t>Saúde</a:t>
          </a:r>
          <a:endParaRPr lang="pt-BR" b="1" dirty="0">
            <a:solidFill>
              <a:schemeClr val="tx2"/>
            </a:solidFill>
          </a:endParaRPr>
        </a:p>
      </dgm:t>
    </dgm:pt>
    <dgm:pt modelId="{00B66999-B749-4A89-80F1-8153B974109C}" type="parTrans" cxnId="{3C014505-B4E6-446D-9AC4-B292B48C1C62}">
      <dgm:prSet/>
      <dgm:spPr/>
      <dgm:t>
        <a:bodyPr/>
        <a:lstStyle/>
        <a:p>
          <a:endParaRPr lang="pt-BR"/>
        </a:p>
      </dgm:t>
    </dgm:pt>
    <dgm:pt modelId="{44DA81CD-48A2-4129-8D0F-8839889C261F}" type="sibTrans" cxnId="{3C014505-B4E6-446D-9AC4-B292B48C1C62}">
      <dgm:prSet/>
      <dgm:spPr>
        <a:solidFill>
          <a:srgbClr val="92D050"/>
        </a:solidFill>
      </dgm:spPr>
      <dgm:t>
        <a:bodyPr/>
        <a:lstStyle/>
        <a:p>
          <a:endParaRPr lang="pt-BR"/>
        </a:p>
      </dgm:t>
    </dgm:pt>
    <dgm:pt modelId="{4BF2CBE8-EECD-4420-B935-AC0E91F43A30}">
      <dgm:prSet phldrT="[Texto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pt-BR" b="1" dirty="0" smtClean="0">
              <a:solidFill>
                <a:schemeClr val="tx2"/>
              </a:solidFill>
            </a:rPr>
            <a:t>Segurança</a:t>
          </a:r>
          <a:r>
            <a:rPr lang="pt-BR" dirty="0" smtClean="0"/>
            <a:t> </a:t>
          </a:r>
          <a:endParaRPr lang="pt-BR" dirty="0"/>
        </a:p>
      </dgm:t>
    </dgm:pt>
    <dgm:pt modelId="{44BE7645-BD3B-46AD-AA2A-AA04F5C30292}" type="parTrans" cxnId="{354F0690-5AD5-48CA-8B2F-5B014A2B2E62}">
      <dgm:prSet/>
      <dgm:spPr/>
      <dgm:t>
        <a:bodyPr/>
        <a:lstStyle/>
        <a:p>
          <a:endParaRPr lang="pt-BR"/>
        </a:p>
      </dgm:t>
    </dgm:pt>
    <dgm:pt modelId="{8ED93961-3D8B-4A8D-916A-89150E8ECBE8}" type="sibTrans" cxnId="{354F0690-5AD5-48CA-8B2F-5B014A2B2E62}">
      <dgm:prSet/>
      <dgm:spPr>
        <a:solidFill>
          <a:srgbClr val="92D050"/>
        </a:solidFill>
      </dgm:spPr>
      <dgm:t>
        <a:bodyPr/>
        <a:lstStyle/>
        <a:p>
          <a:endParaRPr lang="pt-BR"/>
        </a:p>
      </dgm:t>
    </dgm:pt>
    <dgm:pt modelId="{9D01C8F4-805E-4821-8826-B65ABD7EB65E}">
      <dgm:prSet phldrT="[Texto]"/>
      <dgm:sp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</dgm:spPr>
      <dgm:t>
        <a:bodyPr/>
        <a:lstStyle/>
        <a:p>
          <a:r>
            <a:rPr lang="pt-BR" b="1" dirty="0" smtClean="0">
              <a:solidFill>
                <a:schemeClr val="tx2"/>
              </a:solidFill>
            </a:rPr>
            <a:t>Educação</a:t>
          </a:r>
          <a:endParaRPr lang="pt-BR" b="1" dirty="0">
            <a:solidFill>
              <a:schemeClr val="tx2"/>
            </a:solidFill>
          </a:endParaRPr>
        </a:p>
      </dgm:t>
    </dgm:pt>
    <dgm:pt modelId="{1847B631-C1F5-4802-B941-F510E05AB591}" type="parTrans" cxnId="{392FB707-B5FF-4278-87DF-2E4B64F0B509}">
      <dgm:prSet/>
      <dgm:spPr/>
      <dgm:t>
        <a:bodyPr/>
        <a:lstStyle/>
        <a:p>
          <a:endParaRPr lang="pt-BR"/>
        </a:p>
      </dgm:t>
    </dgm:pt>
    <dgm:pt modelId="{C4F7FD56-CC6E-4A10-84FB-E18A2AEB5FF0}" type="sibTrans" cxnId="{392FB707-B5FF-4278-87DF-2E4B64F0B509}">
      <dgm:prSet/>
      <dgm:spPr>
        <a:solidFill>
          <a:srgbClr val="92D050"/>
        </a:solidFill>
      </dgm:spPr>
      <dgm:t>
        <a:bodyPr/>
        <a:lstStyle/>
        <a:p>
          <a:endParaRPr lang="pt-BR"/>
        </a:p>
      </dgm:t>
    </dgm:pt>
    <dgm:pt modelId="{C3B833D8-BB98-4D80-8B54-F8DFBACBB2F2}" type="pres">
      <dgm:prSet presAssocID="{27518C31-1ED0-423C-93C6-40BC3B1CA8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91F98AB-0F68-4AC9-8587-A277B5AEF0DF}" type="pres">
      <dgm:prSet presAssocID="{91D0FBA0-D7C1-45C7-945D-C869339132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EADB07-8051-4AF8-B6C2-B1387DCFE9A7}" type="pres">
      <dgm:prSet presAssocID="{44DA81CD-48A2-4129-8D0F-8839889C261F}" presName="sibTrans" presStyleLbl="sibTrans2D1" presStyleIdx="0" presStyleCnt="3" custLinFactNeighborX="31981" custLinFactNeighborY="-20663"/>
      <dgm:spPr/>
      <dgm:t>
        <a:bodyPr/>
        <a:lstStyle/>
        <a:p>
          <a:endParaRPr lang="pt-BR"/>
        </a:p>
      </dgm:t>
    </dgm:pt>
    <dgm:pt modelId="{0B6447B6-6863-44AC-B9A3-7E7CC9A95E40}" type="pres">
      <dgm:prSet presAssocID="{44DA81CD-48A2-4129-8D0F-8839889C261F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7B215FC3-22D6-4BAE-B883-1C478821AB6F}" type="pres">
      <dgm:prSet presAssocID="{4BF2CBE8-EECD-4420-B935-AC0E91F43A3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C64AE4-6C10-4458-860C-5B170B177868}" type="pres">
      <dgm:prSet presAssocID="{8ED93961-3D8B-4A8D-916A-89150E8ECBE8}" presName="sibTrans" presStyleLbl="sibTrans2D1" presStyleIdx="1" presStyleCnt="3"/>
      <dgm:spPr/>
      <dgm:t>
        <a:bodyPr/>
        <a:lstStyle/>
        <a:p>
          <a:endParaRPr lang="pt-BR"/>
        </a:p>
      </dgm:t>
    </dgm:pt>
    <dgm:pt modelId="{CB84BC81-4199-4C1D-A617-24731060D506}" type="pres">
      <dgm:prSet presAssocID="{8ED93961-3D8B-4A8D-916A-89150E8ECBE8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9D473199-B1C4-4EFB-B66D-C038BA8F55B9}" type="pres">
      <dgm:prSet presAssocID="{9D01C8F4-805E-4821-8826-B65ABD7EB65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E9B2DC3-E9ED-433E-AD36-C2BFDD6B1A0F}" type="pres">
      <dgm:prSet presAssocID="{C4F7FD56-CC6E-4A10-84FB-E18A2AEB5FF0}" presName="sibTrans" presStyleLbl="sibTrans2D1" presStyleIdx="2" presStyleCnt="3" custLinFactNeighborX="-31078" custLinFactNeighborY="-20663"/>
      <dgm:spPr/>
      <dgm:t>
        <a:bodyPr/>
        <a:lstStyle/>
        <a:p>
          <a:endParaRPr lang="pt-BR"/>
        </a:p>
      </dgm:t>
    </dgm:pt>
    <dgm:pt modelId="{80CB1669-2052-4BC4-8A86-CECE1CEC966B}" type="pres">
      <dgm:prSet presAssocID="{C4F7FD56-CC6E-4A10-84FB-E18A2AEB5FF0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38507230-244D-4699-A7CA-A079418EFCF7}" type="presOf" srcId="{C4F7FD56-CC6E-4A10-84FB-E18A2AEB5FF0}" destId="{80CB1669-2052-4BC4-8A86-CECE1CEC966B}" srcOrd="1" destOrd="0" presId="urn:microsoft.com/office/officeart/2005/8/layout/cycle7"/>
    <dgm:cxn modelId="{3C014505-B4E6-446D-9AC4-B292B48C1C62}" srcId="{27518C31-1ED0-423C-93C6-40BC3B1CA89D}" destId="{91D0FBA0-D7C1-45C7-945D-C86933913290}" srcOrd="0" destOrd="0" parTransId="{00B66999-B749-4A89-80F1-8153B974109C}" sibTransId="{44DA81CD-48A2-4129-8D0F-8839889C261F}"/>
    <dgm:cxn modelId="{354F0690-5AD5-48CA-8B2F-5B014A2B2E62}" srcId="{27518C31-1ED0-423C-93C6-40BC3B1CA89D}" destId="{4BF2CBE8-EECD-4420-B935-AC0E91F43A30}" srcOrd="1" destOrd="0" parTransId="{44BE7645-BD3B-46AD-AA2A-AA04F5C30292}" sibTransId="{8ED93961-3D8B-4A8D-916A-89150E8ECBE8}"/>
    <dgm:cxn modelId="{98D795D6-D0ED-4797-89E2-094D066542D8}" type="presOf" srcId="{4BF2CBE8-EECD-4420-B935-AC0E91F43A30}" destId="{7B215FC3-22D6-4BAE-B883-1C478821AB6F}" srcOrd="0" destOrd="0" presId="urn:microsoft.com/office/officeart/2005/8/layout/cycle7"/>
    <dgm:cxn modelId="{DCE63F5A-DD30-41C3-BA94-20124313A6F1}" type="presOf" srcId="{27518C31-1ED0-423C-93C6-40BC3B1CA89D}" destId="{C3B833D8-BB98-4D80-8B54-F8DFBACBB2F2}" srcOrd="0" destOrd="0" presId="urn:microsoft.com/office/officeart/2005/8/layout/cycle7"/>
    <dgm:cxn modelId="{4C76CF00-C956-4C32-9030-20CA8AB7804B}" type="presOf" srcId="{9D01C8F4-805E-4821-8826-B65ABD7EB65E}" destId="{9D473199-B1C4-4EFB-B66D-C038BA8F55B9}" srcOrd="0" destOrd="0" presId="urn:microsoft.com/office/officeart/2005/8/layout/cycle7"/>
    <dgm:cxn modelId="{220CF3D2-4E60-4905-BE83-3CA6391872A6}" type="presOf" srcId="{44DA81CD-48A2-4129-8D0F-8839889C261F}" destId="{0B6447B6-6863-44AC-B9A3-7E7CC9A95E40}" srcOrd="1" destOrd="0" presId="urn:microsoft.com/office/officeart/2005/8/layout/cycle7"/>
    <dgm:cxn modelId="{392FB707-B5FF-4278-87DF-2E4B64F0B509}" srcId="{27518C31-1ED0-423C-93C6-40BC3B1CA89D}" destId="{9D01C8F4-805E-4821-8826-B65ABD7EB65E}" srcOrd="2" destOrd="0" parTransId="{1847B631-C1F5-4802-B941-F510E05AB591}" sibTransId="{C4F7FD56-CC6E-4A10-84FB-E18A2AEB5FF0}"/>
    <dgm:cxn modelId="{C99AAFAC-3F8F-421E-AAA0-801C94DE7F57}" type="presOf" srcId="{91D0FBA0-D7C1-45C7-945D-C86933913290}" destId="{891F98AB-0F68-4AC9-8587-A277B5AEF0DF}" srcOrd="0" destOrd="0" presId="urn:microsoft.com/office/officeart/2005/8/layout/cycle7"/>
    <dgm:cxn modelId="{9616CA50-FC0C-42D4-82DA-C2FCC75D412C}" type="presOf" srcId="{44DA81CD-48A2-4129-8D0F-8839889C261F}" destId="{EDEADB07-8051-4AF8-B6C2-B1387DCFE9A7}" srcOrd="0" destOrd="0" presId="urn:microsoft.com/office/officeart/2005/8/layout/cycle7"/>
    <dgm:cxn modelId="{32E04CD6-C171-415A-B5A8-A37B5A05CB09}" type="presOf" srcId="{8ED93961-3D8B-4A8D-916A-89150E8ECBE8}" destId="{32C64AE4-6C10-4458-860C-5B170B177868}" srcOrd="0" destOrd="0" presId="urn:microsoft.com/office/officeart/2005/8/layout/cycle7"/>
    <dgm:cxn modelId="{2B26BD9C-856A-4CC2-9CC0-1F6DC0A16B72}" type="presOf" srcId="{C4F7FD56-CC6E-4A10-84FB-E18A2AEB5FF0}" destId="{7E9B2DC3-E9ED-433E-AD36-C2BFDD6B1A0F}" srcOrd="0" destOrd="0" presId="urn:microsoft.com/office/officeart/2005/8/layout/cycle7"/>
    <dgm:cxn modelId="{0A9BC5B5-CB83-4410-BE7E-9D601ED689C4}" type="presOf" srcId="{8ED93961-3D8B-4A8D-916A-89150E8ECBE8}" destId="{CB84BC81-4199-4C1D-A617-24731060D506}" srcOrd="1" destOrd="0" presId="urn:microsoft.com/office/officeart/2005/8/layout/cycle7"/>
    <dgm:cxn modelId="{406E6E02-DC2C-4D7E-956F-220C45AF4679}" type="presParOf" srcId="{C3B833D8-BB98-4D80-8B54-F8DFBACBB2F2}" destId="{891F98AB-0F68-4AC9-8587-A277B5AEF0DF}" srcOrd="0" destOrd="0" presId="urn:microsoft.com/office/officeart/2005/8/layout/cycle7"/>
    <dgm:cxn modelId="{CAA21F75-4151-44EF-A1B5-39839CE4DBA9}" type="presParOf" srcId="{C3B833D8-BB98-4D80-8B54-F8DFBACBB2F2}" destId="{EDEADB07-8051-4AF8-B6C2-B1387DCFE9A7}" srcOrd="1" destOrd="0" presId="urn:microsoft.com/office/officeart/2005/8/layout/cycle7"/>
    <dgm:cxn modelId="{C0166609-ADA3-4CE0-B9AE-4244D2512504}" type="presParOf" srcId="{EDEADB07-8051-4AF8-B6C2-B1387DCFE9A7}" destId="{0B6447B6-6863-44AC-B9A3-7E7CC9A95E40}" srcOrd="0" destOrd="0" presId="urn:microsoft.com/office/officeart/2005/8/layout/cycle7"/>
    <dgm:cxn modelId="{676CE0A1-7834-4082-BAA2-45902555CE20}" type="presParOf" srcId="{C3B833D8-BB98-4D80-8B54-F8DFBACBB2F2}" destId="{7B215FC3-22D6-4BAE-B883-1C478821AB6F}" srcOrd="2" destOrd="0" presId="urn:microsoft.com/office/officeart/2005/8/layout/cycle7"/>
    <dgm:cxn modelId="{6319FF14-0D40-4B69-BF02-B31F68371306}" type="presParOf" srcId="{C3B833D8-BB98-4D80-8B54-F8DFBACBB2F2}" destId="{32C64AE4-6C10-4458-860C-5B170B177868}" srcOrd="3" destOrd="0" presId="urn:microsoft.com/office/officeart/2005/8/layout/cycle7"/>
    <dgm:cxn modelId="{48DB6BCE-25B8-45B8-B8E7-72F1912FDCFE}" type="presParOf" srcId="{32C64AE4-6C10-4458-860C-5B170B177868}" destId="{CB84BC81-4199-4C1D-A617-24731060D506}" srcOrd="0" destOrd="0" presId="urn:microsoft.com/office/officeart/2005/8/layout/cycle7"/>
    <dgm:cxn modelId="{E9592C4E-E60D-4DD7-B10F-76A5B86C462C}" type="presParOf" srcId="{C3B833D8-BB98-4D80-8B54-F8DFBACBB2F2}" destId="{9D473199-B1C4-4EFB-B66D-C038BA8F55B9}" srcOrd="4" destOrd="0" presId="urn:microsoft.com/office/officeart/2005/8/layout/cycle7"/>
    <dgm:cxn modelId="{E0E6F913-BE59-4DD6-87FD-1C20EED1E502}" type="presParOf" srcId="{C3B833D8-BB98-4D80-8B54-F8DFBACBB2F2}" destId="{7E9B2DC3-E9ED-433E-AD36-C2BFDD6B1A0F}" srcOrd="5" destOrd="0" presId="urn:microsoft.com/office/officeart/2005/8/layout/cycle7"/>
    <dgm:cxn modelId="{FFB27670-E3A5-43E1-81CF-BE53F3E6C8F6}" type="presParOf" srcId="{7E9B2DC3-E9ED-433E-AD36-C2BFDD6B1A0F}" destId="{80CB1669-2052-4BC4-8A86-CECE1CEC966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0493F2-DBA5-4529-92F1-514701708214}" type="doc">
      <dgm:prSet loTypeId="urn:microsoft.com/office/officeart/2005/8/layout/cycle7" loCatId="cycle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pt-BR"/>
        </a:p>
      </dgm:t>
    </dgm:pt>
    <dgm:pt modelId="{CF040630-A1BE-4127-AD70-4322DF38EB0A}">
      <dgm:prSet phldrT="[Texto]"/>
      <dgm:spPr/>
      <dgm:t>
        <a:bodyPr/>
        <a:lstStyle/>
        <a:p>
          <a:r>
            <a:rPr lang="pt-BR" b="1" dirty="0" smtClean="0"/>
            <a:t>Centros</a:t>
          </a:r>
        </a:p>
        <a:p>
          <a:r>
            <a:rPr lang="pt-BR" b="1" dirty="0" smtClean="0"/>
            <a:t>Dia </a:t>
          </a:r>
          <a:r>
            <a:rPr lang="pt-BR" dirty="0" smtClean="0"/>
            <a:t>          </a:t>
          </a:r>
          <a:endParaRPr lang="pt-BR" dirty="0"/>
        </a:p>
      </dgm:t>
    </dgm:pt>
    <dgm:pt modelId="{7FE1FD00-74DA-450C-ACA4-9D40040779EE}" type="parTrans" cxnId="{AE501FF4-EA08-42D2-82B3-9991E99311C6}">
      <dgm:prSet/>
      <dgm:spPr/>
      <dgm:t>
        <a:bodyPr/>
        <a:lstStyle/>
        <a:p>
          <a:endParaRPr lang="pt-BR"/>
        </a:p>
      </dgm:t>
    </dgm:pt>
    <dgm:pt modelId="{B7522D0B-2B39-4C8D-B456-45A9D02E81DC}" type="sibTrans" cxnId="{AE501FF4-EA08-42D2-82B3-9991E99311C6}">
      <dgm:prSet/>
      <dgm:spPr>
        <a:solidFill>
          <a:srgbClr val="00B050"/>
        </a:solidFill>
        <a:ln>
          <a:solidFill>
            <a:srgbClr val="92D050"/>
          </a:solidFill>
        </a:ln>
      </dgm:spPr>
      <dgm:t>
        <a:bodyPr/>
        <a:lstStyle/>
        <a:p>
          <a:endParaRPr lang="pt-BR"/>
        </a:p>
      </dgm:t>
    </dgm:pt>
    <dgm:pt modelId="{6A2BF457-10F1-4357-B18E-BAFEF5872CFD}">
      <dgm:prSet phldrT="[Texto]"/>
      <dgm:spPr/>
      <dgm:t>
        <a:bodyPr/>
        <a:lstStyle/>
        <a:p>
          <a:r>
            <a:rPr lang="pt-BR" b="1" dirty="0" err="1" smtClean="0"/>
            <a:t>ILPIs</a:t>
          </a:r>
          <a:endParaRPr lang="pt-BR" b="1" dirty="0"/>
        </a:p>
      </dgm:t>
    </dgm:pt>
    <dgm:pt modelId="{A7ACCE41-8576-4291-B6CD-3BF75F1389FE}" type="parTrans" cxnId="{33DEBFA4-4EA1-4640-92CA-E88BBD77E7A9}">
      <dgm:prSet/>
      <dgm:spPr/>
      <dgm:t>
        <a:bodyPr/>
        <a:lstStyle/>
        <a:p>
          <a:endParaRPr lang="pt-BR"/>
        </a:p>
      </dgm:t>
    </dgm:pt>
    <dgm:pt modelId="{FEAA584F-EBA5-418D-B84B-5D549C186978}" type="sibTrans" cxnId="{33DEBFA4-4EA1-4640-92CA-E88BBD77E7A9}">
      <dgm:prSet/>
      <dgm:spPr>
        <a:solidFill>
          <a:srgbClr val="00B050"/>
        </a:solidFill>
        <a:ln>
          <a:solidFill>
            <a:srgbClr val="92D050"/>
          </a:solidFill>
        </a:ln>
      </dgm:spPr>
      <dgm:t>
        <a:bodyPr/>
        <a:lstStyle/>
        <a:p>
          <a:endParaRPr lang="pt-BR"/>
        </a:p>
      </dgm:t>
    </dgm:pt>
    <dgm:pt modelId="{33D63932-67D1-474D-AC64-257185BF1184}">
      <dgm:prSet phldrT="[Texto]"/>
      <dgm:spPr/>
      <dgm:t>
        <a:bodyPr/>
        <a:lstStyle/>
        <a:p>
          <a:r>
            <a:rPr lang="pt-BR" b="1" dirty="0" smtClean="0"/>
            <a:t>Grupos de</a:t>
          </a:r>
        </a:p>
        <a:p>
          <a:r>
            <a:rPr lang="pt-BR" b="1" dirty="0" smtClean="0"/>
            <a:t>Convivência        </a:t>
          </a:r>
          <a:endParaRPr lang="pt-BR" b="1" dirty="0"/>
        </a:p>
      </dgm:t>
    </dgm:pt>
    <dgm:pt modelId="{6EAF7BD0-31AB-49B3-8117-2558ABEF20BB}" type="parTrans" cxnId="{41A1B422-E55F-4F2B-8C3C-0447418214BC}">
      <dgm:prSet/>
      <dgm:spPr/>
      <dgm:t>
        <a:bodyPr/>
        <a:lstStyle/>
        <a:p>
          <a:endParaRPr lang="pt-BR"/>
        </a:p>
      </dgm:t>
    </dgm:pt>
    <dgm:pt modelId="{19223011-0758-425E-8073-58935FDCE39F}" type="sibTrans" cxnId="{41A1B422-E55F-4F2B-8C3C-0447418214BC}">
      <dgm:prSet/>
      <dgm:spPr>
        <a:solidFill>
          <a:srgbClr val="00B050"/>
        </a:solidFill>
        <a:ln>
          <a:solidFill>
            <a:srgbClr val="92D050"/>
          </a:solidFill>
        </a:ln>
      </dgm:spPr>
      <dgm:t>
        <a:bodyPr/>
        <a:lstStyle/>
        <a:p>
          <a:endParaRPr lang="pt-BR"/>
        </a:p>
      </dgm:t>
    </dgm:pt>
    <dgm:pt modelId="{9227EC93-D36B-48B0-BF7F-AD6B25561A2C}" type="pres">
      <dgm:prSet presAssocID="{5B0493F2-DBA5-4529-92F1-5147017082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B5DA5F1-3EC4-4CB0-B6F1-47B0025FDB17}" type="pres">
      <dgm:prSet presAssocID="{CF040630-A1BE-4127-AD70-4322DF38EB0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373C13-14E4-4956-8035-FCDAB3385287}" type="pres">
      <dgm:prSet presAssocID="{B7522D0B-2B39-4C8D-B456-45A9D02E81DC}" presName="sibTrans" presStyleLbl="sibTrans2D1" presStyleIdx="0" presStyleCnt="3"/>
      <dgm:spPr/>
      <dgm:t>
        <a:bodyPr/>
        <a:lstStyle/>
        <a:p>
          <a:endParaRPr lang="pt-BR"/>
        </a:p>
      </dgm:t>
    </dgm:pt>
    <dgm:pt modelId="{4F4ACAA3-8F44-4396-8D8C-4D4206774798}" type="pres">
      <dgm:prSet presAssocID="{B7522D0B-2B39-4C8D-B456-45A9D02E81DC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7470EC14-3C99-4F57-B01E-D96FF0CBED70}" type="pres">
      <dgm:prSet presAssocID="{6A2BF457-10F1-4357-B18E-BAFEF5872CF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BAA2AF-C516-46FD-901C-A22A5D44BE5B}" type="pres">
      <dgm:prSet presAssocID="{FEAA584F-EBA5-418D-B84B-5D549C186978}" presName="sibTrans" presStyleLbl="sibTrans2D1" presStyleIdx="1" presStyleCnt="3"/>
      <dgm:spPr/>
      <dgm:t>
        <a:bodyPr/>
        <a:lstStyle/>
        <a:p>
          <a:endParaRPr lang="pt-BR"/>
        </a:p>
      </dgm:t>
    </dgm:pt>
    <dgm:pt modelId="{DB1861E3-E80E-4243-8446-BBD907F5C800}" type="pres">
      <dgm:prSet presAssocID="{FEAA584F-EBA5-418D-B84B-5D549C186978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A7EEA23D-FA70-4BAD-8CC2-79C6ED850827}" type="pres">
      <dgm:prSet presAssocID="{33D63932-67D1-474D-AC64-257185BF118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C7B757-5697-4A77-95D2-EE24985D58B8}" type="pres">
      <dgm:prSet presAssocID="{19223011-0758-425E-8073-58935FDCE39F}" presName="sibTrans" presStyleLbl="sibTrans2D1" presStyleIdx="2" presStyleCnt="3"/>
      <dgm:spPr/>
      <dgm:t>
        <a:bodyPr/>
        <a:lstStyle/>
        <a:p>
          <a:endParaRPr lang="pt-BR"/>
        </a:p>
      </dgm:t>
    </dgm:pt>
    <dgm:pt modelId="{229905D6-FFEF-4208-AD3D-840082160588}" type="pres">
      <dgm:prSet presAssocID="{19223011-0758-425E-8073-58935FDCE39F}" presName="connectorText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F550F126-AB2B-4A67-B957-F7B2AD0DE54B}" type="presOf" srcId="{B7522D0B-2B39-4C8D-B456-45A9D02E81DC}" destId="{4F4ACAA3-8F44-4396-8D8C-4D4206774798}" srcOrd="1" destOrd="0" presId="urn:microsoft.com/office/officeart/2005/8/layout/cycle7"/>
    <dgm:cxn modelId="{503181BD-E937-4067-BEE7-DC99A6AD35B7}" type="presOf" srcId="{B7522D0B-2B39-4C8D-B456-45A9D02E81DC}" destId="{3F373C13-14E4-4956-8035-FCDAB3385287}" srcOrd="0" destOrd="0" presId="urn:microsoft.com/office/officeart/2005/8/layout/cycle7"/>
    <dgm:cxn modelId="{0FB17518-C017-4A49-821B-26A27DEA11BD}" type="presOf" srcId="{19223011-0758-425E-8073-58935FDCE39F}" destId="{46C7B757-5697-4A77-95D2-EE24985D58B8}" srcOrd="0" destOrd="0" presId="urn:microsoft.com/office/officeart/2005/8/layout/cycle7"/>
    <dgm:cxn modelId="{AE501FF4-EA08-42D2-82B3-9991E99311C6}" srcId="{5B0493F2-DBA5-4529-92F1-514701708214}" destId="{CF040630-A1BE-4127-AD70-4322DF38EB0A}" srcOrd="0" destOrd="0" parTransId="{7FE1FD00-74DA-450C-ACA4-9D40040779EE}" sibTransId="{B7522D0B-2B39-4C8D-B456-45A9D02E81DC}"/>
    <dgm:cxn modelId="{41A1B422-E55F-4F2B-8C3C-0447418214BC}" srcId="{5B0493F2-DBA5-4529-92F1-514701708214}" destId="{33D63932-67D1-474D-AC64-257185BF1184}" srcOrd="2" destOrd="0" parTransId="{6EAF7BD0-31AB-49B3-8117-2558ABEF20BB}" sibTransId="{19223011-0758-425E-8073-58935FDCE39F}"/>
    <dgm:cxn modelId="{77F95D4C-6AEC-4B4D-AABA-4184D29499E4}" type="presOf" srcId="{FEAA584F-EBA5-418D-B84B-5D549C186978}" destId="{4EBAA2AF-C516-46FD-901C-A22A5D44BE5B}" srcOrd="0" destOrd="0" presId="urn:microsoft.com/office/officeart/2005/8/layout/cycle7"/>
    <dgm:cxn modelId="{9042ADEB-DB67-497C-9C49-EE6CE434CA7E}" type="presOf" srcId="{CF040630-A1BE-4127-AD70-4322DF38EB0A}" destId="{5B5DA5F1-3EC4-4CB0-B6F1-47B0025FDB17}" srcOrd="0" destOrd="0" presId="urn:microsoft.com/office/officeart/2005/8/layout/cycle7"/>
    <dgm:cxn modelId="{CD535664-711A-448B-BEEF-BC9EA9073557}" type="presOf" srcId="{FEAA584F-EBA5-418D-B84B-5D549C186978}" destId="{DB1861E3-E80E-4243-8446-BBD907F5C800}" srcOrd="1" destOrd="0" presId="urn:microsoft.com/office/officeart/2005/8/layout/cycle7"/>
    <dgm:cxn modelId="{FE35F8DA-EC89-489F-8074-15D993B98FF8}" type="presOf" srcId="{6A2BF457-10F1-4357-B18E-BAFEF5872CFD}" destId="{7470EC14-3C99-4F57-B01E-D96FF0CBED70}" srcOrd="0" destOrd="0" presId="urn:microsoft.com/office/officeart/2005/8/layout/cycle7"/>
    <dgm:cxn modelId="{33DEBFA4-4EA1-4640-92CA-E88BBD77E7A9}" srcId="{5B0493F2-DBA5-4529-92F1-514701708214}" destId="{6A2BF457-10F1-4357-B18E-BAFEF5872CFD}" srcOrd="1" destOrd="0" parTransId="{A7ACCE41-8576-4291-B6CD-3BF75F1389FE}" sibTransId="{FEAA584F-EBA5-418D-B84B-5D549C186978}"/>
    <dgm:cxn modelId="{15583935-9D1F-4F83-B711-756B32BAA2CB}" type="presOf" srcId="{33D63932-67D1-474D-AC64-257185BF1184}" destId="{A7EEA23D-FA70-4BAD-8CC2-79C6ED850827}" srcOrd="0" destOrd="0" presId="urn:microsoft.com/office/officeart/2005/8/layout/cycle7"/>
    <dgm:cxn modelId="{BB902532-259F-429B-AEB4-F357F246AAB5}" type="presOf" srcId="{5B0493F2-DBA5-4529-92F1-514701708214}" destId="{9227EC93-D36B-48B0-BF7F-AD6B25561A2C}" srcOrd="0" destOrd="0" presId="urn:microsoft.com/office/officeart/2005/8/layout/cycle7"/>
    <dgm:cxn modelId="{A614B160-A365-46FD-B836-FDC847266B41}" type="presOf" srcId="{19223011-0758-425E-8073-58935FDCE39F}" destId="{229905D6-FFEF-4208-AD3D-840082160588}" srcOrd="1" destOrd="0" presId="urn:microsoft.com/office/officeart/2005/8/layout/cycle7"/>
    <dgm:cxn modelId="{FF384FB9-7606-4EE3-BDD2-1B74390302A4}" type="presParOf" srcId="{9227EC93-D36B-48B0-BF7F-AD6B25561A2C}" destId="{5B5DA5F1-3EC4-4CB0-B6F1-47B0025FDB17}" srcOrd="0" destOrd="0" presId="urn:microsoft.com/office/officeart/2005/8/layout/cycle7"/>
    <dgm:cxn modelId="{92587CF1-892F-41A2-BF2F-6E38B336337F}" type="presParOf" srcId="{9227EC93-D36B-48B0-BF7F-AD6B25561A2C}" destId="{3F373C13-14E4-4956-8035-FCDAB3385287}" srcOrd="1" destOrd="0" presId="urn:microsoft.com/office/officeart/2005/8/layout/cycle7"/>
    <dgm:cxn modelId="{E6F16C74-E8E8-4F14-8154-4A8FD72D7DEA}" type="presParOf" srcId="{3F373C13-14E4-4956-8035-FCDAB3385287}" destId="{4F4ACAA3-8F44-4396-8D8C-4D4206774798}" srcOrd="0" destOrd="0" presId="urn:microsoft.com/office/officeart/2005/8/layout/cycle7"/>
    <dgm:cxn modelId="{9E6D8342-EB39-440C-AE6D-577CB990AC46}" type="presParOf" srcId="{9227EC93-D36B-48B0-BF7F-AD6B25561A2C}" destId="{7470EC14-3C99-4F57-B01E-D96FF0CBED70}" srcOrd="2" destOrd="0" presId="urn:microsoft.com/office/officeart/2005/8/layout/cycle7"/>
    <dgm:cxn modelId="{99600BA3-6B6F-414F-8BC2-E12EA0CA74CB}" type="presParOf" srcId="{9227EC93-D36B-48B0-BF7F-AD6B25561A2C}" destId="{4EBAA2AF-C516-46FD-901C-A22A5D44BE5B}" srcOrd="3" destOrd="0" presId="urn:microsoft.com/office/officeart/2005/8/layout/cycle7"/>
    <dgm:cxn modelId="{7159509C-4474-4241-B420-2BAFF3096CC7}" type="presParOf" srcId="{4EBAA2AF-C516-46FD-901C-A22A5D44BE5B}" destId="{DB1861E3-E80E-4243-8446-BBD907F5C800}" srcOrd="0" destOrd="0" presId="urn:microsoft.com/office/officeart/2005/8/layout/cycle7"/>
    <dgm:cxn modelId="{8A6E7C8C-BA5B-4A1A-9EA7-53588781FCED}" type="presParOf" srcId="{9227EC93-D36B-48B0-BF7F-AD6B25561A2C}" destId="{A7EEA23D-FA70-4BAD-8CC2-79C6ED850827}" srcOrd="4" destOrd="0" presId="urn:microsoft.com/office/officeart/2005/8/layout/cycle7"/>
    <dgm:cxn modelId="{5B33AE44-A7CC-49A3-9A25-70378EC96D53}" type="presParOf" srcId="{9227EC93-D36B-48B0-BF7F-AD6B25561A2C}" destId="{46C7B757-5697-4A77-95D2-EE24985D58B8}" srcOrd="5" destOrd="0" presId="urn:microsoft.com/office/officeart/2005/8/layout/cycle7"/>
    <dgm:cxn modelId="{86C8B6F1-208B-48D4-9C18-40DD0574582A}" type="presParOf" srcId="{46C7B757-5697-4A77-95D2-EE24985D58B8}" destId="{229905D6-FFEF-4208-AD3D-84008216058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1F98AB-0F68-4AC9-8587-A277B5AEF0DF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2"/>
              </a:solidFill>
            </a:rPr>
            <a:t>Saúde</a:t>
          </a:r>
          <a:endParaRPr lang="pt-BR" sz="2800" b="1" kern="1200" dirty="0">
            <a:solidFill>
              <a:schemeClr val="tx2"/>
            </a:solidFill>
          </a:endParaRPr>
        </a:p>
      </dsp:txBody>
      <dsp:txXfrm>
        <a:off x="1995785" y="1179"/>
        <a:ext cx="2104429" cy="1052214"/>
      </dsp:txXfrm>
    </dsp:sp>
    <dsp:sp modelId="{EDEADB07-8051-4AF8-B6C2-B1387DCFE9A7}">
      <dsp:nvSpPr>
        <dsp:cNvPr id="0" name=""/>
        <dsp:cNvSpPr/>
      </dsp:nvSpPr>
      <dsp:spPr>
        <a:xfrm rot="3600000">
          <a:off x="3719178" y="177176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3600000">
        <a:off x="3719178" y="1771765"/>
        <a:ext cx="1096445" cy="368275"/>
      </dsp:txXfrm>
    </dsp:sp>
    <dsp:sp modelId="{7B215FC3-22D6-4BAE-B883-1C478821AB6F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2"/>
              </a:solidFill>
            </a:rPr>
            <a:t>Segurança</a:t>
          </a:r>
          <a:r>
            <a:rPr lang="pt-BR" sz="2800" kern="1200" dirty="0" smtClean="0"/>
            <a:t> </a:t>
          </a:r>
          <a:endParaRPr lang="pt-BR" sz="2800" kern="1200" dirty="0"/>
        </a:p>
      </dsp:txBody>
      <dsp:txXfrm>
        <a:off x="3733278" y="3010605"/>
        <a:ext cx="2104429" cy="1052214"/>
      </dsp:txXfrm>
    </dsp:sp>
    <dsp:sp modelId="{32C64AE4-6C10-4458-860C-5B170B177868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10800000">
        <a:off x="2499777" y="3352575"/>
        <a:ext cx="1096445" cy="368275"/>
      </dsp:txXfrm>
    </dsp:sp>
    <dsp:sp modelId="{9D473199-B1C4-4EFB-B66D-C038BA8F55B9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2"/>
              </a:solidFill>
            </a:rPr>
            <a:t>Educação</a:t>
          </a:r>
          <a:endParaRPr lang="pt-BR" sz="2800" b="1" kern="1200" dirty="0">
            <a:solidFill>
              <a:schemeClr val="tx2"/>
            </a:solidFill>
          </a:endParaRPr>
        </a:p>
      </dsp:txBody>
      <dsp:txXfrm>
        <a:off x="258291" y="3010605"/>
        <a:ext cx="2104429" cy="1052214"/>
      </dsp:txXfrm>
    </dsp:sp>
    <dsp:sp modelId="{7E9B2DC3-E9ED-433E-AD36-C2BFDD6B1A0F}">
      <dsp:nvSpPr>
        <dsp:cNvPr id="0" name=""/>
        <dsp:cNvSpPr/>
      </dsp:nvSpPr>
      <dsp:spPr>
        <a:xfrm rot="18000000">
          <a:off x="1290277" y="177176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18000000">
        <a:off x="1290277" y="1771765"/>
        <a:ext cx="1096445" cy="3682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A9EA-9D3A-4734-A17A-71C06FCC5B09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FD9FD-6551-4C39-9604-8510622B999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68885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B1613-5CC2-44CA-82A4-790A20B0896F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F8D1F-56F5-480D-8417-2C56B9E464D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561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60C9C-54F9-4CA4-87C2-CDD381A592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2E660-77B3-4580-A641-0EBE4D6745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4E9AD-D913-480A-9D2A-A3AA53DE9B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87F6-80C2-419B-94A8-E88ED6944F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757B2-B951-46A4-8E4B-DD506336EC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756BB-A97D-4C3D-BA34-B966DF0AF8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D75F-B33D-4FDB-8322-5F95EE3725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6E56A-AA33-43B2-97F2-AEDB9F536A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1F29C-79D5-48E8-AD42-EEBC838133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8A442-DC73-44BF-AC02-36208D376D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D8F88-F70F-4381-9E55-6DEC09EDF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DEFF818-89BC-4142-B88A-DF52FB2CD5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wnloads\Clip%20vida_ativa_asilo%20(1).wmv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vidaativa@pbh.gov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000240"/>
            <a:ext cx="8229600" cy="17859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</a:rPr>
              <a:t>A importância do Programa Vida Ativa</a:t>
            </a:r>
            <a:br>
              <a:rPr lang="pt-BR" b="1" dirty="0" smtClean="0">
                <a:solidFill>
                  <a:srgbClr val="FF0000"/>
                </a:solidFill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3286124"/>
            <a:ext cx="8229600" cy="2185990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endParaRPr lang="pt-BR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					</a:t>
            </a:r>
            <a:r>
              <a:rPr lang="pt-BR" dirty="0" err="1" smtClean="0"/>
              <a:t>Giselle</a:t>
            </a:r>
            <a:r>
              <a:rPr lang="pt-BR" dirty="0" smtClean="0"/>
              <a:t> Alves de Moura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/>
              <a:t>					</a:t>
            </a:r>
            <a:r>
              <a:rPr lang="pt-BR" sz="1600" dirty="0" smtClean="0"/>
              <a:t>Analista de Políticas Públicas/PBH</a:t>
            </a:r>
          </a:p>
        </p:txBody>
      </p:sp>
      <p:pic>
        <p:nvPicPr>
          <p:cNvPr id="1026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1902"/>
            <a:ext cx="1809105" cy="996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357297"/>
            <a:ext cx="8229600" cy="3429025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/>
              <a:t> 6 OUTRAS AÇÕES DO PROGRAMA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 Planejamento, organização  e coordenação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 Cursos de capacitação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 Palestras  e suporte técnico a grupos de convivência da terceira idade. </a:t>
            </a:r>
          </a:p>
        </p:txBody>
      </p:sp>
      <p:pic>
        <p:nvPicPr>
          <p:cNvPr id="1026" name="Picture 2" descr="F:\fotos eva 2010\P101054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571875"/>
            <a:ext cx="3071834" cy="22380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457200" y="350896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Programa Vida Ativa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42" name="Picture 2" descr="MUDANÇ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409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28670"/>
            <a:ext cx="9429784" cy="828667"/>
          </a:xfrm>
        </p:spPr>
        <p:txBody>
          <a:bodyPr/>
          <a:lstStyle/>
          <a:p>
            <a:pPr>
              <a:buNone/>
            </a:pPr>
            <a:r>
              <a:rPr lang="pt-BR" sz="2100" b="1" dirty="0" smtClean="0">
                <a:solidFill>
                  <a:srgbClr val="00B0F0"/>
                </a:solidFill>
              </a:rPr>
              <a:t>            </a:t>
            </a:r>
          </a:p>
          <a:p>
            <a:pPr>
              <a:buNone/>
            </a:pPr>
            <a:r>
              <a:rPr lang="pt-BR" sz="2100" b="1" dirty="0" smtClean="0">
                <a:solidFill>
                  <a:srgbClr val="00B0F0"/>
                </a:solidFill>
              </a:rPr>
              <a:t>  INTERFACES DO PROGRAMA/ POSSIBILIDADES DE INTERVENÇÃO 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2143108" y="2000240"/>
          <a:ext cx="428628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Programa Vida Ativa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1266" name="Picture 2" descr="MUDANÇ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0037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/>
              <a:t>	Objetivos do Programa em um Centro Dia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Ampliar a socialização nos diversos tempo e espaços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Estimular a prática de atividade física a fim de manter a funcionalidade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Vivenciar práticas de lazer diversificadas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Aumentar a motivação para viver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Contribuir efetivamente para a Promoção da Saúde do Idoso através das parcerias entre a Secretaria Municipal de Esportes e Lazer e os demais segmentos envolvidos</a:t>
            </a:r>
            <a:endParaRPr lang="pt-BR" sz="2400" dirty="0"/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428596" y="136582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Programa Vida Ativa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2290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57" y="188640"/>
            <a:ext cx="1257115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335758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          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	 </a:t>
            </a:r>
            <a:r>
              <a:rPr lang="pt-BR" sz="2400" b="1" dirty="0" smtClean="0"/>
              <a:t>DESAFIOS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Trabalhar de forma integrada e interdisciplinar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Captação de recursos para desenvolver as ações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Regulamentar os serviços de parceria envolvidos no desenvolvimento das ações</a:t>
            </a:r>
            <a:endParaRPr lang="pt-BR" sz="2400" dirty="0"/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Programa Vida Ativa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3314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0037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142984"/>
            <a:ext cx="8229600" cy="428628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	</a:t>
            </a:r>
            <a:r>
              <a:rPr lang="pt-BR" sz="2400" b="1" dirty="0" smtClean="0"/>
              <a:t>CONCLUSÃO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t-BR" sz="12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     A promoção da autonomia e de um envelhecimento ativo é fundamental nos programas que atendem a população idosa. Para tanto precisamos desfragmentar os cuidados e experimentar os modelos da multidisciplinaridade, articulando as várias iniciativas que atendem o idoso. </a:t>
            </a:r>
            <a:endParaRPr lang="pt-BR" sz="2400" dirty="0"/>
          </a:p>
        </p:txBody>
      </p:sp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Programa Vida Ativa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4338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 txBox="1">
            <a:spLocks/>
          </p:cNvSpPr>
          <p:nvPr/>
        </p:nvSpPr>
        <p:spPr bwMode="auto">
          <a:xfrm>
            <a:off x="428596" y="214290"/>
            <a:ext cx="8075240" cy="792088"/>
          </a:xfrm>
          <a:prstGeom prst="roundRect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Clip vida_ativa_asilo (1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43042" y="1142984"/>
            <a:ext cx="5929354" cy="4447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362" name="Picture 2" descr="MUDANÇ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0296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2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428596" y="214290"/>
            <a:ext cx="8075240" cy="792088"/>
          </a:xfrm>
          <a:prstGeom prst="roundRect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285720" y="1285860"/>
            <a:ext cx="8229600" cy="42862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kern="0" dirty="0" smtClean="0">
                <a:latin typeface="+mn-lt"/>
                <a:cs typeface="+mn-cs"/>
              </a:rPr>
              <a:t>EQ</a:t>
            </a: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UIPE DE TRABALHO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Cinthia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Santos  (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Gerente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 Maria,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Giselle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Jaqueline, José Alberto, Lúcia, Márcia Assumpção, Márcia Cristina, Ricardo, Virna, </a:t>
            </a:r>
            <a:r>
              <a:rPr kumimoji="0" lang="pt-BR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Vívian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Analistas de Políticas Públicas/ Educação Física</a:t>
            </a: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0037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200" dirty="0" smtClean="0"/>
              <a:t>OBRIGADA!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3246.5071</a:t>
            </a:r>
          </a:p>
          <a:p>
            <a:r>
              <a:rPr lang="pt-BR" dirty="0" smtClean="0">
                <a:hlinkClick r:id="rId2"/>
              </a:rPr>
              <a:t>vidaativa@pbh.gov.br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Título 3"/>
          <p:cNvSpPr txBox="1">
            <a:spLocks/>
          </p:cNvSpPr>
          <p:nvPr/>
        </p:nvSpPr>
        <p:spPr bwMode="auto">
          <a:xfrm>
            <a:off x="428596" y="214290"/>
            <a:ext cx="8075240" cy="792088"/>
          </a:xfrm>
          <a:prstGeom prst="roundRect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 descr="MUDANÇ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0037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1931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>
          <a:xfrm>
            <a:off x="457200" y="350896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Diagrama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riângulo isósceles 4"/>
          <p:cNvSpPr/>
          <p:nvPr/>
        </p:nvSpPr>
        <p:spPr>
          <a:xfrm>
            <a:off x="3357554" y="2571744"/>
            <a:ext cx="2357454" cy="1643074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t-BR" b="1" dirty="0">
              <a:solidFill>
                <a:schemeClr val="tx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842138" y="3429000"/>
            <a:ext cx="144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2400" b="1" dirty="0" smtClean="0">
                <a:solidFill>
                  <a:srgbClr val="C00000"/>
                </a:solidFill>
              </a:rPr>
              <a:t>ESTADO</a:t>
            </a:r>
            <a:endParaRPr lang="pt-BR" sz="24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MUDANÇ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6902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231371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  	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 1 - </a:t>
            </a:r>
            <a:r>
              <a:rPr lang="pt-BR" sz="2400" b="1" dirty="0" smtClean="0"/>
              <a:t>BREVE HISTÓRICO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b="1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	Idealizado como política pública de atendimento ao idoso pela Secretaria Municipal de Esporte e Lazer em 1993.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	Ações concretizadas a partir de 1994.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/>
              <a:t>     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50896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Programa Vida Ativa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3074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72" y="534352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9040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>
          <a:xfrm>
            <a:off x="457200" y="214290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85720" y="1214422"/>
            <a:ext cx="85725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400" dirty="0" smtClean="0"/>
              <a:t> 2 - </a:t>
            </a:r>
            <a:r>
              <a:rPr lang="pt-BR" sz="2400" b="1" dirty="0" smtClean="0"/>
              <a:t>PARÂMETROS LEGAIS </a:t>
            </a:r>
          </a:p>
          <a:p>
            <a:pPr algn="just">
              <a:lnSpc>
                <a:spcPct val="150000"/>
              </a:lnSpc>
              <a:buNone/>
            </a:pPr>
            <a:endParaRPr lang="pt-BR" sz="12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/>
              <a:t>Art. 230 da Constituição Federal Brasileira (1988)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/>
              <a:t>Lei 8842 de 04/01/1994 (Política Nacional do Idoso)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/>
              <a:t>Lei 7930 de 30/12/1999 (Política Municipal do Idoso)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/>
              <a:t>Lei 8146 de 29/12/2000 (Estrutura Organiz. Administração     Direta do Poder Executivo)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/>
              <a:t>Estatuto do Idoso (Cap. V. Art. 23)</a:t>
            </a:r>
            <a:endParaRPr lang="pt-BR" sz="2400" dirty="0"/>
          </a:p>
        </p:txBody>
      </p:sp>
      <p:pic>
        <p:nvPicPr>
          <p:cNvPr id="4098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52" y="229750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4857784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/>
              <a:t>3  RELEVÂNCIA DO PROGRAMA: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A promoção da qualidade de vida da população idosa e inclusão social.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/>
              <a:t>3.1 Objetivo geral: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/>
              <a:t>Garantir e aplicar os direitos dos idosos previstos em leis, no que diz respeito ao esporte, lazer, educação e cultura, por meio da elaboração, coordenação, execução e avaliação de políticas públicas adequadas para este segmento populacional.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dirty="0" smtClean="0"/>
              <a:t>	</a:t>
            </a:r>
            <a:endParaRPr lang="pt-BR" sz="2400" dirty="0"/>
          </a:p>
        </p:txBody>
      </p:sp>
      <p:sp>
        <p:nvSpPr>
          <p:cNvPr id="4" name="Título 3"/>
          <p:cNvSpPr txBox="1">
            <a:spLocks/>
          </p:cNvSpPr>
          <p:nvPr/>
        </p:nvSpPr>
        <p:spPr bwMode="auto">
          <a:xfrm>
            <a:off x="457200" y="142852"/>
            <a:ext cx="8075240" cy="792088"/>
          </a:xfrm>
          <a:prstGeom prst="roundRect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2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89462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457200" y="350896"/>
            <a:ext cx="8075240" cy="792088"/>
          </a:xfrm>
          <a:prstGeom prst="roundRect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71472" y="1928802"/>
            <a:ext cx="814393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t-BR" sz="2400" b="1" dirty="0" smtClean="0"/>
              <a:t>3.2 Objetivo específico:</a:t>
            </a:r>
          </a:p>
          <a:p>
            <a:pPr algn="just">
              <a:lnSpc>
                <a:spcPct val="150000"/>
              </a:lnSpc>
              <a:buNone/>
            </a:pPr>
            <a:endParaRPr lang="pt-BR" sz="1400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400" dirty="0" smtClean="0"/>
              <a:t>Melhoria da qualidade de vida e integração social dos idosos, através da prática de exercícios físicos, atividades lúdicas e recreativas.</a:t>
            </a:r>
            <a:endParaRPr lang="pt-BR" sz="2400" dirty="0"/>
          </a:p>
        </p:txBody>
      </p:sp>
      <p:pic>
        <p:nvPicPr>
          <p:cNvPr id="6146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46902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032406" cy="3995750"/>
          </a:xfrm>
        </p:spPr>
        <p:txBody>
          <a:bodyPr/>
          <a:lstStyle/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endParaRPr lang="pt-BR" sz="1200" dirty="0" smtClean="0">
              <a:latin typeface="+mj-lt"/>
            </a:endParaRPr>
          </a:p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r>
              <a:rPr lang="pt-BR" sz="2400" b="1" dirty="0" smtClean="0">
                <a:latin typeface="+mj-lt"/>
              </a:rPr>
              <a:t>4 </a:t>
            </a:r>
            <a:r>
              <a:rPr lang="pt-BR" sz="2400" b="1" dirty="0" smtClean="0"/>
              <a:t>CARACTERIZAÇÃO DAS PRÁTICAS</a:t>
            </a:r>
          </a:p>
          <a:p>
            <a:pPr marL="0" lvl="1" algn="just">
              <a:lnSpc>
                <a:spcPct val="150000"/>
              </a:lnSpc>
              <a:spcBef>
                <a:spcPts val="0"/>
              </a:spcBef>
            </a:pPr>
            <a:endParaRPr lang="pt-BR" sz="1400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>
                <a:solidFill>
                  <a:srgbClr val="FF0000"/>
                </a:solidFill>
                <a:latin typeface="+mj-lt"/>
              </a:rPr>
              <a:t>4.1 Sistematizadas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  Contínuas com horários regulares e pré-estabelecidos.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  Atendimento direto: núcleos regionalizados e situados em espaços públicos da Prefeitura, ou cedidos por instituições religiosas.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+mj-lt"/>
              </a:rPr>
              <a:t> </a:t>
            </a:r>
            <a:r>
              <a:rPr lang="pt-BR" sz="2400" dirty="0" err="1" smtClean="0">
                <a:latin typeface="+mj-lt"/>
              </a:rPr>
              <a:t>ILPIs</a:t>
            </a:r>
            <a:endParaRPr lang="pt-BR" sz="2400" i="1" u="sng" dirty="0">
              <a:latin typeface="+mj-lt"/>
            </a:endParaRPr>
          </a:p>
        </p:txBody>
      </p:sp>
      <p:sp>
        <p:nvSpPr>
          <p:cNvPr id="6" name="Título 3"/>
          <p:cNvSpPr txBox="1">
            <a:spLocks/>
          </p:cNvSpPr>
          <p:nvPr/>
        </p:nvSpPr>
        <p:spPr bwMode="auto">
          <a:xfrm>
            <a:off x="457200" y="214290"/>
            <a:ext cx="8075240" cy="792088"/>
          </a:xfrm>
          <a:prstGeom prst="roundRect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00037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041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4.2  Não sistematizadas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pt-BR" sz="2400" dirty="0" smtClean="0"/>
              <a:t>Eventos de Impacto para o segmento idoso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400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pt-BR" sz="2400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350896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t-BR" dirty="0" smtClean="0">
                <a:solidFill>
                  <a:srgbClr val="FF0000"/>
                </a:solidFill>
              </a:rPr>
              <a:t>Programa Vida Ativa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6" name="Picture 2" descr="F:\fotos eva 2010\P10104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2500306"/>
            <a:ext cx="3786213" cy="28396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MUDANÇ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>
          <a:xfrm>
            <a:off x="428596" y="214290"/>
            <a:ext cx="807524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Vida Ativa</a:t>
            </a:r>
            <a:endParaRPr kumimoji="0" lang="pt-BR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00034" y="1428736"/>
            <a:ext cx="8229600" cy="3429024"/>
          </a:xfrm>
          <a:prstGeom prst="rect">
            <a:avLst/>
          </a:prstGeom>
        </p:spPr>
        <p:txBody>
          <a:bodyPr/>
          <a:lstStyle/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METODOLOGIA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pt-BR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Supervisão e orientação de profissionais de Educação Física ( Analistas políticas públicas PBH)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Monitores ( Profissionais educação física contratados 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pt-B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Estagiários ( Estudantes educação física ).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pt-B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18" name="Picture 2" descr="MUDANÇ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5754"/>
            <a:ext cx="10890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2601</TotalTime>
  <Words>378</Words>
  <Application>Microsoft Office PowerPoint</Application>
  <PresentationFormat>Apresentação na tela (4:3)</PresentationFormat>
  <Paragraphs>92</Paragraphs>
  <Slides>17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Design padrão</vt:lpstr>
      <vt:lpstr>A importância do Programa Vida Ativa </vt:lpstr>
      <vt:lpstr>Slide 2</vt:lpstr>
      <vt:lpstr>Programa Vida Ativa</vt:lpstr>
      <vt:lpstr>Slide 4</vt:lpstr>
      <vt:lpstr>Slide 5</vt:lpstr>
      <vt:lpstr>Slide 6</vt:lpstr>
      <vt:lpstr>Slide 7</vt:lpstr>
      <vt:lpstr>Programa Vida Ativa</vt:lpstr>
      <vt:lpstr>Slide 9</vt:lpstr>
      <vt:lpstr>Programa Vida Ativa</vt:lpstr>
      <vt:lpstr>Programa Vida Ativa</vt:lpstr>
      <vt:lpstr>Programa Vida Ativa</vt:lpstr>
      <vt:lpstr>Programa Vida Ativa</vt:lpstr>
      <vt:lpstr>Programa Vida Ativa</vt:lpstr>
      <vt:lpstr>Slide 15</vt:lpstr>
      <vt:lpstr>Slide 16</vt:lpstr>
      <vt:lpstr>OBRIGADA!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eva.gonzaga</cp:lastModifiedBy>
  <cp:revision>378</cp:revision>
  <cp:lastPrinted>2012-10-24T14:21:48Z</cp:lastPrinted>
  <dcterms:created xsi:type="dcterms:W3CDTF">2011-05-24T21:55:35Z</dcterms:created>
  <dcterms:modified xsi:type="dcterms:W3CDTF">2015-09-29T18:57:56Z</dcterms:modified>
</cp:coreProperties>
</file>