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307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945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001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738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884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511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977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710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387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43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042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8BBF-79ED-4F43-BE3D-A475424A1C5F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844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JIU-JITSU NO PARQUE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600400" cy="239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31337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 rot="10800000" flipV="1">
            <a:off x="3419872" y="5373216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                                       Aula de </a:t>
            </a:r>
            <a:r>
              <a:rPr lang="pt-BR" sz="1400" dirty="0" err="1" smtClean="0"/>
              <a:t>Jiu-Jitsu</a:t>
            </a:r>
            <a:r>
              <a:rPr lang="pt-BR" sz="1400" dirty="0" smtClean="0"/>
              <a:t> no Parque 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 rot="10800000" flipV="1">
            <a:off x="755576" y="4149080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         Aula de </a:t>
            </a:r>
            <a:r>
              <a:rPr lang="pt-BR" sz="1400" dirty="0" err="1" smtClean="0"/>
              <a:t>Jiu-Jitsu</a:t>
            </a:r>
            <a:r>
              <a:rPr lang="pt-BR" sz="1400" dirty="0" smtClean="0"/>
              <a:t> no Parque </a:t>
            </a:r>
            <a:endParaRPr lang="pt-B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alt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Treinamentos e fortalecimento</a:t>
            </a:r>
            <a:br>
              <a:rPr lang="pt-BR" alt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alt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Institucional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/>
              <a:t>Cursos SENASP EAD e Cursos Presenciais:</a:t>
            </a:r>
          </a:p>
          <a:p>
            <a:pPr>
              <a:buNone/>
            </a:pPr>
            <a:r>
              <a:rPr lang="pt-BR" sz="2000" dirty="0" smtClean="0"/>
              <a:t>-Direito Humanos; </a:t>
            </a:r>
          </a:p>
          <a:p>
            <a:pPr>
              <a:buNone/>
            </a:pPr>
            <a:r>
              <a:rPr lang="pt-BR" sz="2000" dirty="0" smtClean="0"/>
              <a:t>-Ética e cidadania;</a:t>
            </a:r>
          </a:p>
          <a:p>
            <a:pPr>
              <a:buNone/>
            </a:pPr>
            <a:r>
              <a:rPr lang="pt-BR" sz="2000" dirty="0" smtClean="0"/>
              <a:t>-Grupos vulneráveis(preconceito raça e cor);</a:t>
            </a:r>
          </a:p>
          <a:p>
            <a:pPr>
              <a:buNone/>
            </a:pPr>
            <a:r>
              <a:rPr lang="pt-BR" sz="2000" dirty="0" smtClean="0"/>
              <a:t>-Conscientização a população em situação de rua; </a:t>
            </a:r>
          </a:p>
          <a:p>
            <a:pPr>
              <a:buNone/>
            </a:pPr>
            <a:r>
              <a:rPr lang="pt-BR" sz="2000" dirty="0" smtClean="0"/>
              <a:t>-Policia Comunitária e sociedade;</a:t>
            </a:r>
          </a:p>
          <a:p>
            <a:pPr>
              <a:buNone/>
            </a:pPr>
            <a:r>
              <a:rPr lang="pt-BR" sz="2000" dirty="0" smtClean="0"/>
              <a:t>-Qualificação Profissional.</a:t>
            </a:r>
          </a:p>
          <a:p>
            <a:pPr>
              <a:buNone/>
            </a:pPr>
            <a:r>
              <a:rPr lang="pt-BR" sz="2400" b="1" dirty="0" smtClean="0"/>
              <a:t>Palestras;</a:t>
            </a:r>
          </a:p>
          <a:p>
            <a:pPr>
              <a:buNone/>
            </a:pPr>
            <a:r>
              <a:rPr lang="pt-BR" sz="2000" dirty="0" smtClean="0"/>
              <a:t>-Racismo Institucional;</a:t>
            </a:r>
          </a:p>
          <a:p>
            <a:pPr>
              <a:buNone/>
            </a:pPr>
            <a:r>
              <a:rPr lang="pt-BR" sz="2000" dirty="0" smtClean="0"/>
              <a:t>-Relacionamento interpessoal;</a:t>
            </a:r>
          </a:p>
          <a:p>
            <a:pPr>
              <a:buNone/>
            </a:pPr>
            <a:r>
              <a:rPr lang="pt-BR" sz="2000" dirty="0" smtClean="0"/>
              <a:t>-Mediação de Conflitos;</a:t>
            </a:r>
          </a:p>
          <a:p>
            <a:pPr>
              <a:buNone/>
            </a:pPr>
            <a:r>
              <a:rPr lang="pt-BR" sz="2000" dirty="0" smtClean="0"/>
              <a:t>-</a:t>
            </a:r>
            <a:r>
              <a:rPr lang="pt-BR" sz="2000" dirty="0" err="1" smtClean="0"/>
              <a:t>Revitiminazação</a:t>
            </a:r>
            <a:r>
              <a:rPr lang="pt-BR" sz="2000" dirty="0" smtClean="0"/>
              <a:t> da mulher na mídia;</a:t>
            </a:r>
          </a:p>
          <a:p>
            <a:pPr>
              <a:buNone/>
            </a:pPr>
            <a:r>
              <a:rPr lang="pt-BR" sz="2000" dirty="0" smtClean="0"/>
              <a:t>- Política de Igualdade Racial em Belo Horizonte ( racismo institucional).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46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3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BR" altLang="pt-BR" sz="4000" b="1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JUSTIFICATIVA LEGAL</a:t>
            </a:r>
            <a:r>
              <a:rPr lang="pt-BR" altLang="pt-BR" sz="2000" b="1" u="sng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altLang="pt-BR" sz="2000" b="1" u="sng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2000" b="1" u="sng" kern="12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None/>
              <a:defRPr/>
            </a:pPr>
            <a:endParaRPr lang="pt-BR" altLang="pt-BR" sz="3400" kern="0" dirty="0" smtClean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pt-BR" altLang="pt-BR" sz="2600" dirty="0" smtClean="0"/>
              <a:t>    A Constituição de 1988 prevê a criação da Guarda Municipal em seu artigo 144, inciso  § 8</a:t>
            </a:r>
          </a:p>
          <a:p>
            <a:pPr lvl="1">
              <a:buNone/>
              <a:defRPr/>
            </a:pPr>
            <a:endParaRPr lang="pt-BR" altLang="pt-BR" sz="2600" dirty="0" smtClean="0"/>
          </a:p>
          <a:p>
            <a:pPr lvl="1">
              <a:lnSpc>
                <a:spcPct val="150000"/>
              </a:lnSpc>
              <a:buNone/>
              <a:defRPr/>
            </a:pPr>
            <a:r>
              <a:rPr lang="pt-BR" sz="2600" dirty="0" smtClean="0"/>
              <a:t>    “Os municípios poderão constituir guardas municipais destinadas à proteção de seus bens, serviços e instalações, conforme dispuser a lei” </a:t>
            </a:r>
            <a:endParaRPr lang="pt-BR" altLang="pt-BR" sz="2600" dirty="0" smtClean="0"/>
          </a:p>
          <a:p>
            <a:pPr lvl="1" indent="-457200">
              <a:buNone/>
              <a:defRPr/>
            </a:pPr>
            <a:r>
              <a:rPr lang="pt-BR" altLang="pt-BR" sz="2600" dirty="0" smtClean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GUARDA MUNICIPAL DE BELO HORIZONTE</a:t>
            </a:r>
            <a:r>
              <a:rPr lang="pt-BR" sz="2800" b="1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800" b="1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800" i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Embaixadora da Paz e Amiga da Justiça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pt-BR" sz="6800" dirty="0" smtClean="0"/>
          </a:p>
          <a:p>
            <a:pPr>
              <a:buNone/>
            </a:pPr>
            <a:r>
              <a:rPr lang="pt-BR" sz="8000" dirty="0" smtClean="0"/>
              <a:t>“</a:t>
            </a:r>
            <a:r>
              <a:rPr lang="pt-BR" altLang="pt-BR" sz="8000" dirty="0" smtClean="0"/>
              <a:t>A Guarda Municipal surgiu em Agosto de 2003. Para sua concepção, foram contratados ex-militares das Forças Armadas para enfrentar o desafio de constituir uma Guarda que pudesse tomar conta dos patrimônios da cidade. Como escolas, parques, praças, centro de saúde, dentre outros”</a:t>
            </a:r>
          </a:p>
          <a:p>
            <a:pPr>
              <a:buNone/>
            </a:pPr>
            <a:endParaRPr lang="pt-BR" altLang="pt-BR" sz="8000" dirty="0" smtClean="0"/>
          </a:p>
          <a:p>
            <a:pPr>
              <a:buNone/>
            </a:pPr>
            <a:endParaRPr lang="pt-BR" altLang="pt-BR" sz="8000" dirty="0" smtClean="0"/>
          </a:p>
          <a:p>
            <a:pPr>
              <a:buNone/>
            </a:pPr>
            <a:r>
              <a:rPr lang="pt-BR" altLang="pt-BR" sz="8000" dirty="0" smtClean="0"/>
              <a:t>Os serviços prestados por estes agentes foram tão relevantes que, em 2006</a:t>
            </a:r>
          </a:p>
          <a:p>
            <a:pPr>
              <a:buNone/>
            </a:pPr>
            <a:r>
              <a:rPr lang="pt-BR" altLang="pt-BR" sz="8000" dirty="0" smtClean="0"/>
              <a:t>ocorreu o primeiro concurso publico onde seu efetivo aumento para cerca de</a:t>
            </a:r>
          </a:p>
          <a:p>
            <a:pPr>
              <a:buNone/>
            </a:pPr>
            <a:r>
              <a:rPr lang="pt-BR" altLang="pt-BR" sz="8000" dirty="0" smtClean="0"/>
              <a:t>1.000 profissionais. O que antes era projeto de segurança da prefeitura,</a:t>
            </a:r>
          </a:p>
          <a:p>
            <a:pPr>
              <a:buNone/>
            </a:pPr>
            <a:r>
              <a:rPr lang="pt-BR" altLang="pt-BR" sz="8000" dirty="0" smtClean="0"/>
              <a:t>passou a ser uma realidade na vida do cidadão belorizontino.</a:t>
            </a:r>
          </a:p>
          <a:p>
            <a:pPr>
              <a:buNone/>
            </a:pPr>
            <a:r>
              <a:rPr lang="pt-BR" altLang="pt-BR" sz="8000" dirty="0" smtClean="0"/>
              <a:t>Em 2008 e 2011 ocorreu outros concurso e hoje a guarda conta com cerca de</a:t>
            </a:r>
          </a:p>
          <a:p>
            <a:pPr>
              <a:buNone/>
            </a:pPr>
            <a:r>
              <a:rPr lang="pt-BR" altLang="pt-BR" sz="8000" dirty="0" smtClean="0"/>
              <a:t>2.100 profissionais.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JUSTIFICATIVA LEGAL</a:t>
            </a:r>
            <a:r>
              <a:rPr lang="pt-BR" altLang="pt-BR" b="1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altLang="pt-BR" b="1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pt-BR" sz="2400" dirty="0" smtClean="0"/>
              <a:t>Com a Edição da Lei 13.022, de 08 de agosto de 2014, as guardas municipais em todo o Brasil, tiveram sua competência e área de atuação ampliada, de forma a propiciar maior segurança para a população. </a:t>
            </a:r>
          </a:p>
          <a:p>
            <a:pPr algn="ctr">
              <a:buNone/>
              <a:defRPr/>
            </a:pPr>
            <a:endParaRPr lang="pt-BR" sz="2400" dirty="0" smtClean="0"/>
          </a:p>
          <a:p>
            <a:pPr algn="ctr">
              <a:buNone/>
              <a:defRPr/>
            </a:pPr>
            <a:r>
              <a:rPr lang="pt-BR" sz="2400" dirty="0" smtClean="0"/>
              <a:t>Atualmente a guarda municipal se encontra em todo setor da cidade. No trânsito, nas escolas, nas praças, parques, necrópoles, atuando de forma preventiva e humanitária. </a:t>
            </a:r>
          </a:p>
          <a:p>
            <a:pPr algn="ctr">
              <a:buNone/>
              <a:defRPr/>
            </a:pPr>
            <a:endParaRPr lang="pt-BR" dirty="0" smtClean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  <a:defRPr/>
            </a:pPr>
            <a:endParaRPr lang="pt-BR" dirty="0" smtClean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pt-BR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e Projetos de Prevenção</a:t>
            </a:r>
            <a:endParaRPr lang="pt-BR" altLang="pt-BR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r>
              <a:rPr lang="pt-BR" sz="2400" dirty="0" smtClean="0"/>
              <a:t>Com a finalidade de cumprir uma função comunitária, a</a:t>
            </a:r>
          </a:p>
          <a:p>
            <a:pPr algn="ctr">
              <a:buNone/>
            </a:pPr>
            <a:r>
              <a:rPr lang="pt-BR" sz="2400" dirty="0" smtClean="0"/>
              <a:t>guarda municipal desenvolve diversos projetos com o</a:t>
            </a:r>
          </a:p>
          <a:p>
            <a:pPr algn="ctr">
              <a:buNone/>
            </a:pPr>
            <a:r>
              <a:rPr lang="pt-BR" sz="2400" dirty="0" smtClean="0"/>
              <a:t>intuito de aproximar o cidadão da instituição. É uma</a:t>
            </a:r>
          </a:p>
          <a:p>
            <a:pPr algn="ctr">
              <a:buNone/>
            </a:pPr>
            <a:r>
              <a:rPr lang="pt-BR" sz="2400" dirty="0" smtClean="0"/>
              <a:t>forma de se fazer segurança preventiva, trabalhando em algumas situações, diretamente na formação do cidadão.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pt-BR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e Projetos de Prevenção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3399251" cy="19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70577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331640" y="342900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Apresentação dos alunos da </a:t>
            </a:r>
            <a:r>
              <a:rPr lang="pt-BR" sz="1200" dirty="0" err="1" smtClean="0"/>
              <a:t>E.M.</a:t>
            </a:r>
            <a:r>
              <a:rPr lang="pt-BR" sz="1200" dirty="0" smtClean="0"/>
              <a:t> Ignácio de Andrade Melo, participantes do Projeto Adote um Músico, da GMBH 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4644008" y="429309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Alunos da </a:t>
            </a:r>
            <a:r>
              <a:rPr lang="pt-BR" sz="1200" dirty="0" err="1" smtClean="0"/>
              <a:t>E.M.</a:t>
            </a:r>
            <a:r>
              <a:rPr lang="pt-BR" sz="1200" dirty="0" smtClean="0"/>
              <a:t> Ignácio de Andrade Melo, participantes do Projeto  Adote um Músico, com os Mascotes da GMBH </a:t>
            </a:r>
            <a:endParaRPr lang="pt-BR" sz="1200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77072"/>
            <a:ext cx="2400267" cy="156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979712" y="5661248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Banda de Música Guarda Municipal de Belo Horizonte – Sexta Musical </a:t>
            </a:r>
            <a:endParaRPr lang="pt-BR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Patrulha Escolar 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408880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 rot="10800000" flipV="1">
            <a:off x="5076056" y="5085184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Ciclo de Palestras: E.M Benjamim Jacob </a:t>
            </a:r>
            <a:endParaRPr lang="pt-BR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2852889" cy="259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 rot="10800000" flipV="1">
            <a:off x="971600" y="4005064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Participação dos alunos no evento cívico da Escola Municipal Antônio Salles Barbosa </a:t>
            </a:r>
            <a:endParaRPr lang="pt-BR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Escotismo </a:t>
            </a:r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428" y="1262641"/>
            <a:ext cx="2978607" cy="17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ia da água 98° 2015 (11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072" y="3542164"/>
            <a:ext cx="2952328" cy="221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 rot="10800000" flipV="1">
            <a:off x="5734472" y="5933079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Dia Mundial </a:t>
            </a:r>
            <a:r>
              <a:rPr lang="pt-BR" sz="1400" dirty="0"/>
              <a:t>da Água Regional Barreiro </a:t>
            </a:r>
          </a:p>
          <a:p>
            <a:endParaRPr lang="pt-BR" sz="1400" dirty="0" smtClean="0"/>
          </a:p>
        </p:txBody>
      </p:sp>
      <p:sp>
        <p:nvSpPr>
          <p:cNvPr id="10" name="Retângulo 9"/>
          <p:cNvSpPr/>
          <p:nvPr/>
        </p:nvSpPr>
        <p:spPr>
          <a:xfrm rot="10800000" flipV="1">
            <a:off x="5940152" y="3059604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Exposição Praça Santa Tereza </a:t>
            </a:r>
          </a:p>
        </p:txBody>
      </p:sp>
      <p:sp>
        <p:nvSpPr>
          <p:cNvPr id="11" name="Retângulo 10"/>
          <p:cNvSpPr/>
          <p:nvPr/>
        </p:nvSpPr>
        <p:spPr>
          <a:xfrm rot="10800000" flipV="1">
            <a:off x="539552" y="4185084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Exposição Praça Santa Tereza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Guardiões  do Riso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32856"/>
            <a:ext cx="4248472" cy="25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17032"/>
            <a:ext cx="3347864" cy="229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84784"/>
            <a:ext cx="2880320" cy="18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480</Words>
  <Application>Microsoft Office PowerPoint</Application>
  <PresentationFormat>Apresentação na tela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JUSTIFICATIVA LEGAL </vt:lpstr>
      <vt:lpstr>GUARDA MUNICIPAL DE BELO HORIZONTE Embaixadora da Paz e Amiga da Justiça</vt:lpstr>
      <vt:lpstr>JUSTIFICATIVA LEGAL </vt:lpstr>
      <vt:lpstr>Programas e Projetos de Prevenção</vt:lpstr>
      <vt:lpstr>Programas e Projetos de Prevenção</vt:lpstr>
      <vt:lpstr>Patrulha Escolar </vt:lpstr>
      <vt:lpstr>Escotismo </vt:lpstr>
      <vt:lpstr>Guardiões  do Riso</vt:lpstr>
      <vt:lpstr>JIU-JITSU NO PARQUE</vt:lpstr>
      <vt:lpstr> Treinamentos e fortalecimento Institucional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Breno | Perfil252</dc:creator>
  <cp:lastModifiedBy>kenia.gomes</cp:lastModifiedBy>
  <cp:revision>26</cp:revision>
  <dcterms:created xsi:type="dcterms:W3CDTF">2017-02-07T13:32:31Z</dcterms:created>
  <dcterms:modified xsi:type="dcterms:W3CDTF">2017-10-26T17:41:51Z</dcterms:modified>
</cp:coreProperties>
</file>