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7" r:id="rId3"/>
    <p:sldId id="292" r:id="rId4"/>
    <p:sldId id="291" r:id="rId5"/>
    <p:sldId id="298" r:id="rId6"/>
    <p:sldId id="284" r:id="rId7"/>
    <p:sldId id="317" r:id="rId8"/>
    <p:sldId id="343" r:id="rId9"/>
    <p:sldId id="295" r:id="rId10"/>
    <p:sldId id="337" r:id="rId11"/>
    <p:sldId id="296" r:id="rId12"/>
    <p:sldId id="315" r:id="rId13"/>
    <p:sldId id="310" r:id="rId14"/>
    <p:sldId id="311" r:id="rId15"/>
    <p:sldId id="312" r:id="rId16"/>
    <p:sldId id="336" r:id="rId17"/>
    <p:sldId id="286" r:id="rId18"/>
    <p:sldId id="287" r:id="rId19"/>
    <p:sldId id="288" r:id="rId20"/>
    <p:sldId id="289" r:id="rId21"/>
    <p:sldId id="313" r:id="rId22"/>
    <p:sldId id="320" r:id="rId23"/>
    <p:sldId id="329" r:id="rId24"/>
    <p:sldId id="335" r:id="rId25"/>
    <p:sldId id="305" r:id="rId26"/>
    <p:sldId id="308" r:id="rId27"/>
    <p:sldId id="331" r:id="rId28"/>
    <p:sldId id="322" r:id="rId29"/>
    <p:sldId id="323" r:id="rId30"/>
    <p:sldId id="324" r:id="rId31"/>
    <p:sldId id="338" r:id="rId32"/>
    <p:sldId id="345" r:id="rId33"/>
    <p:sldId id="339" r:id="rId34"/>
    <p:sldId id="340" r:id="rId35"/>
    <p:sldId id="341" r:id="rId36"/>
    <p:sldId id="342" r:id="rId37"/>
    <p:sldId id="309" r:id="rId38"/>
    <p:sldId id="344" r:id="rId39"/>
    <p:sldId id="325" r:id="rId40"/>
    <p:sldId id="326" r:id="rId41"/>
    <p:sldId id="327" r:id="rId42"/>
    <p:sldId id="328" r:id="rId43"/>
    <p:sldId id="273" r:id="rId44"/>
    <p:sldId id="281" r:id="rId45"/>
    <p:sldId id="282" r:id="rId46"/>
    <p:sldId id="283" r:id="rId47"/>
    <p:sldId id="293"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1" d="100"/>
          <a:sy n="71" d="100"/>
        </p:scale>
        <p:origin x="-133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9AED5-6221-494F-9E44-51BB43B32DA6}" type="doc">
      <dgm:prSet loTypeId="urn:microsoft.com/office/officeart/2005/8/layout/cycle8" loCatId="cycle" qsTypeId="urn:microsoft.com/office/officeart/2005/8/quickstyle/simple1" qsCatId="simple" csTypeId="urn:microsoft.com/office/officeart/2005/8/colors/accent1_2" csCatId="accent1" phldr="1"/>
      <dgm:spPr/>
    </dgm:pt>
    <dgm:pt modelId="{504F5842-16C9-4F69-9B21-50F441F4A70D}">
      <dgm:prSet phldrT="[Texto]" custT="1"/>
      <dgm:spPr>
        <a:solidFill>
          <a:srgbClr val="FF0000"/>
        </a:solidFill>
      </dgm:spPr>
      <dgm:t>
        <a:bodyPr/>
        <a:lstStyle/>
        <a:p>
          <a:r>
            <a:rPr lang="pt-BR" sz="1600" b="1" dirty="0" smtClean="0"/>
            <a:t>Empregabilidade</a:t>
          </a:r>
        </a:p>
        <a:p>
          <a:r>
            <a:rPr lang="pt-BR" sz="1600" b="1" dirty="0" smtClean="0"/>
            <a:t>Protagonismo</a:t>
          </a:r>
        </a:p>
        <a:p>
          <a:r>
            <a:rPr lang="pt-BR" sz="1600" b="1" dirty="0" smtClean="0"/>
            <a:t>“Nada sobre nós, sem nós”</a:t>
          </a:r>
        </a:p>
        <a:p>
          <a:r>
            <a:rPr lang="pt-BR" sz="1600" b="1" dirty="0" smtClean="0"/>
            <a:t>Autonomia</a:t>
          </a:r>
        </a:p>
        <a:p>
          <a:r>
            <a:rPr lang="pt-BR" sz="1600" b="1" dirty="0" smtClean="0"/>
            <a:t>Independência</a:t>
          </a:r>
          <a:endParaRPr lang="pt-BR" sz="1600" b="1" dirty="0"/>
        </a:p>
      </dgm:t>
    </dgm:pt>
    <dgm:pt modelId="{91907268-89ED-4A57-B472-38AC0D3E44A3}" type="parTrans" cxnId="{8F85116D-EA72-4BF7-A504-2DAB0E6DB921}">
      <dgm:prSet/>
      <dgm:spPr/>
      <dgm:t>
        <a:bodyPr/>
        <a:lstStyle/>
        <a:p>
          <a:endParaRPr lang="pt-BR"/>
        </a:p>
      </dgm:t>
    </dgm:pt>
    <dgm:pt modelId="{C3FC173D-3665-4985-8C89-B4EB43F77939}" type="sibTrans" cxnId="{8F85116D-EA72-4BF7-A504-2DAB0E6DB921}">
      <dgm:prSet/>
      <dgm:spPr/>
      <dgm:t>
        <a:bodyPr/>
        <a:lstStyle/>
        <a:p>
          <a:endParaRPr lang="pt-BR"/>
        </a:p>
      </dgm:t>
    </dgm:pt>
    <dgm:pt modelId="{EE27C7E6-CA71-4CFF-B59F-85C2C1A959B4}">
      <dgm:prSet phldrT="[Texto]" custT="1"/>
      <dgm:spPr>
        <a:solidFill>
          <a:srgbClr val="669900"/>
        </a:solidFill>
      </dgm:spPr>
      <dgm:t>
        <a:bodyPr/>
        <a:lstStyle/>
        <a:p>
          <a:r>
            <a:rPr lang="pt-BR" sz="1800" b="1" dirty="0" smtClean="0"/>
            <a:t>Apoio humano e animal</a:t>
          </a:r>
        </a:p>
        <a:p>
          <a:r>
            <a:rPr lang="pt-BR" sz="1800" b="1" dirty="0" smtClean="0"/>
            <a:t>Adaptações razoáveis</a:t>
          </a:r>
        </a:p>
        <a:p>
          <a:r>
            <a:rPr lang="pt-BR" sz="1800" b="1" dirty="0" smtClean="0"/>
            <a:t>Tecnologia assistiva</a:t>
          </a:r>
        </a:p>
        <a:p>
          <a:r>
            <a:rPr lang="pt-BR" sz="1800" b="1" dirty="0" err="1" smtClean="0"/>
            <a:t>TICs</a:t>
          </a:r>
          <a:endParaRPr lang="pt-BR" sz="1800" b="1" dirty="0"/>
        </a:p>
      </dgm:t>
    </dgm:pt>
    <dgm:pt modelId="{E5F6D0C7-F3C3-4E12-801A-9335197AA616}" type="parTrans" cxnId="{2DB9BEFD-FE92-4049-940D-029D924F7558}">
      <dgm:prSet/>
      <dgm:spPr/>
      <dgm:t>
        <a:bodyPr/>
        <a:lstStyle/>
        <a:p>
          <a:endParaRPr lang="pt-BR"/>
        </a:p>
      </dgm:t>
    </dgm:pt>
    <dgm:pt modelId="{727EAF16-A68A-4561-A1E1-C102DF1EE8FF}" type="sibTrans" cxnId="{2DB9BEFD-FE92-4049-940D-029D924F7558}">
      <dgm:prSet/>
      <dgm:spPr/>
      <dgm:t>
        <a:bodyPr/>
        <a:lstStyle/>
        <a:p>
          <a:endParaRPr lang="pt-BR"/>
        </a:p>
      </dgm:t>
    </dgm:pt>
    <dgm:pt modelId="{A6221F0E-E0C4-42C0-924C-E8BE8EDCAFAD}">
      <dgm:prSet phldrT="[Texto]" custT="1"/>
      <dgm:spPr>
        <a:solidFill>
          <a:srgbClr val="3333CC"/>
        </a:solidFill>
      </dgm:spPr>
      <dgm:t>
        <a:bodyPr/>
        <a:lstStyle/>
        <a:p>
          <a:r>
            <a:rPr lang="pt-BR" sz="2400" b="1" dirty="0" smtClean="0"/>
            <a:t>Legislação </a:t>
          </a:r>
        </a:p>
        <a:p>
          <a:r>
            <a:rPr lang="pt-BR" sz="2400" b="1" dirty="0" smtClean="0"/>
            <a:t>Políticas públicas </a:t>
          </a:r>
          <a:r>
            <a:rPr lang="pt-BR" sz="900" b="1" dirty="0" smtClean="0"/>
            <a:t> </a:t>
          </a:r>
          <a:endParaRPr lang="pt-BR" sz="900" b="1" dirty="0"/>
        </a:p>
      </dgm:t>
    </dgm:pt>
    <dgm:pt modelId="{5F528EF7-BA84-432B-AB04-E1A789F4E72A}" type="parTrans" cxnId="{317A4738-96BA-4F90-BE20-7D97C07F3AE3}">
      <dgm:prSet/>
      <dgm:spPr/>
      <dgm:t>
        <a:bodyPr/>
        <a:lstStyle/>
        <a:p>
          <a:endParaRPr lang="pt-BR"/>
        </a:p>
      </dgm:t>
    </dgm:pt>
    <dgm:pt modelId="{A5B34556-D8FD-4F1B-A7DA-910BA3DA7CC1}" type="sibTrans" cxnId="{317A4738-96BA-4F90-BE20-7D97C07F3AE3}">
      <dgm:prSet/>
      <dgm:spPr/>
      <dgm:t>
        <a:bodyPr/>
        <a:lstStyle/>
        <a:p>
          <a:endParaRPr lang="pt-BR"/>
        </a:p>
      </dgm:t>
    </dgm:pt>
    <dgm:pt modelId="{45014649-3B5E-4C18-9D3F-5D279A9728A9}" type="pres">
      <dgm:prSet presAssocID="{9739AED5-6221-494F-9E44-51BB43B32DA6}" presName="compositeShape" presStyleCnt="0">
        <dgm:presLayoutVars>
          <dgm:chMax val="7"/>
          <dgm:dir/>
          <dgm:resizeHandles val="exact"/>
        </dgm:presLayoutVars>
      </dgm:prSet>
      <dgm:spPr/>
    </dgm:pt>
    <dgm:pt modelId="{EA7C3151-761F-4D48-857B-EB9F46770D4A}" type="pres">
      <dgm:prSet presAssocID="{9739AED5-6221-494F-9E44-51BB43B32DA6}" presName="wedge1" presStyleLbl="node1" presStyleIdx="0" presStyleCnt="3" custScaleX="114929"/>
      <dgm:spPr/>
      <dgm:t>
        <a:bodyPr/>
        <a:lstStyle/>
        <a:p>
          <a:endParaRPr lang="pt-BR"/>
        </a:p>
      </dgm:t>
    </dgm:pt>
    <dgm:pt modelId="{A64454DF-6556-47B4-BEDC-695025003027}" type="pres">
      <dgm:prSet presAssocID="{9739AED5-6221-494F-9E44-51BB43B32DA6}" presName="dummy1a" presStyleCnt="0"/>
      <dgm:spPr/>
    </dgm:pt>
    <dgm:pt modelId="{17CBA161-E1D5-4B9B-B0FC-E43BCBC302D1}" type="pres">
      <dgm:prSet presAssocID="{9739AED5-6221-494F-9E44-51BB43B32DA6}" presName="dummy1b" presStyleCnt="0"/>
      <dgm:spPr/>
    </dgm:pt>
    <dgm:pt modelId="{55BC2555-B2D1-45DB-BE90-51CDA7EDA7FC}" type="pres">
      <dgm:prSet presAssocID="{9739AED5-6221-494F-9E44-51BB43B32DA6}" presName="wedge1Tx" presStyleLbl="node1" presStyleIdx="0" presStyleCnt="3">
        <dgm:presLayoutVars>
          <dgm:chMax val="0"/>
          <dgm:chPref val="0"/>
          <dgm:bulletEnabled val="1"/>
        </dgm:presLayoutVars>
      </dgm:prSet>
      <dgm:spPr/>
      <dgm:t>
        <a:bodyPr/>
        <a:lstStyle/>
        <a:p>
          <a:endParaRPr lang="pt-BR"/>
        </a:p>
      </dgm:t>
    </dgm:pt>
    <dgm:pt modelId="{BC0591CB-EDEA-4D31-A580-D7D0C27E2BB9}" type="pres">
      <dgm:prSet presAssocID="{9739AED5-6221-494F-9E44-51BB43B32DA6}" presName="wedge2" presStyleLbl="node1" presStyleIdx="1" presStyleCnt="3" custScaleX="95705" custScaleY="114379"/>
      <dgm:spPr/>
      <dgm:t>
        <a:bodyPr/>
        <a:lstStyle/>
        <a:p>
          <a:endParaRPr lang="pt-BR"/>
        </a:p>
      </dgm:t>
    </dgm:pt>
    <dgm:pt modelId="{AF727657-7272-4130-91BB-6ED20483D7E9}" type="pres">
      <dgm:prSet presAssocID="{9739AED5-6221-494F-9E44-51BB43B32DA6}" presName="dummy2a" presStyleCnt="0"/>
      <dgm:spPr/>
    </dgm:pt>
    <dgm:pt modelId="{88E2EAFD-0B73-4BE7-9D1B-CE8270F9BB85}" type="pres">
      <dgm:prSet presAssocID="{9739AED5-6221-494F-9E44-51BB43B32DA6}" presName="dummy2b" presStyleCnt="0"/>
      <dgm:spPr/>
    </dgm:pt>
    <dgm:pt modelId="{2AB64412-AE0D-4408-A1CF-178E0176535A}" type="pres">
      <dgm:prSet presAssocID="{9739AED5-6221-494F-9E44-51BB43B32DA6}" presName="wedge2Tx" presStyleLbl="node1" presStyleIdx="1" presStyleCnt="3">
        <dgm:presLayoutVars>
          <dgm:chMax val="0"/>
          <dgm:chPref val="0"/>
          <dgm:bulletEnabled val="1"/>
        </dgm:presLayoutVars>
      </dgm:prSet>
      <dgm:spPr/>
      <dgm:t>
        <a:bodyPr/>
        <a:lstStyle/>
        <a:p>
          <a:endParaRPr lang="pt-BR"/>
        </a:p>
      </dgm:t>
    </dgm:pt>
    <dgm:pt modelId="{5FB40770-31D1-4E3C-B925-41499C0B818B}" type="pres">
      <dgm:prSet presAssocID="{9739AED5-6221-494F-9E44-51BB43B32DA6}" presName="wedge3" presStyleLbl="node1" presStyleIdx="2" presStyleCnt="3" custScaleX="114496" custScaleY="101840" custLinFactNeighborX="643"/>
      <dgm:spPr/>
      <dgm:t>
        <a:bodyPr/>
        <a:lstStyle/>
        <a:p>
          <a:endParaRPr lang="pt-BR"/>
        </a:p>
      </dgm:t>
    </dgm:pt>
    <dgm:pt modelId="{3460928D-6B10-498F-8DEC-874DBDFC853A}" type="pres">
      <dgm:prSet presAssocID="{9739AED5-6221-494F-9E44-51BB43B32DA6}" presName="dummy3a" presStyleCnt="0"/>
      <dgm:spPr/>
    </dgm:pt>
    <dgm:pt modelId="{00452FCB-B161-4E63-93CC-9BFBD4EF5851}" type="pres">
      <dgm:prSet presAssocID="{9739AED5-6221-494F-9E44-51BB43B32DA6}" presName="dummy3b" presStyleCnt="0"/>
      <dgm:spPr/>
    </dgm:pt>
    <dgm:pt modelId="{99170309-22DF-4242-BB92-D0C596A0BFE8}" type="pres">
      <dgm:prSet presAssocID="{9739AED5-6221-494F-9E44-51BB43B32DA6}" presName="wedge3Tx" presStyleLbl="node1" presStyleIdx="2" presStyleCnt="3">
        <dgm:presLayoutVars>
          <dgm:chMax val="0"/>
          <dgm:chPref val="0"/>
          <dgm:bulletEnabled val="1"/>
        </dgm:presLayoutVars>
      </dgm:prSet>
      <dgm:spPr/>
      <dgm:t>
        <a:bodyPr/>
        <a:lstStyle/>
        <a:p>
          <a:endParaRPr lang="pt-BR"/>
        </a:p>
      </dgm:t>
    </dgm:pt>
    <dgm:pt modelId="{94420978-35B5-4F46-AF30-13480EEDA685}" type="pres">
      <dgm:prSet presAssocID="{C3FC173D-3665-4985-8C89-B4EB43F77939}" presName="arrowWedge1" presStyleLbl="fgSibTrans2D1" presStyleIdx="0" presStyleCnt="3"/>
      <dgm:spPr/>
    </dgm:pt>
    <dgm:pt modelId="{82FC6C2F-53D9-4EED-A90D-8AC6CCCA975C}" type="pres">
      <dgm:prSet presAssocID="{727EAF16-A68A-4561-A1E1-C102DF1EE8FF}" presName="arrowWedge2" presStyleLbl="fgSibTrans2D1" presStyleIdx="1" presStyleCnt="3"/>
      <dgm:spPr/>
    </dgm:pt>
    <dgm:pt modelId="{07F2E04D-7195-4D25-B237-A3A50ACC52E5}" type="pres">
      <dgm:prSet presAssocID="{A5B34556-D8FD-4F1B-A7DA-910BA3DA7CC1}" presName="arrowWedge3" presStyleLbl="fgSibTrans2D1" presStyleIdx="2" presStyleCnt="3"/>
      <dgm:spPr/>
    </dgm:pt>
  </dgm:ptLst>
  <dgm:cxnLst>
    <dgm:cxn modelId="{594C73D6-997A-4815-8503-89EFCB828EB9}" type="presOf" srcId="{9739AED5-6221-494F-9E44-51BB43B32DA6}" destId="{45014649-3B5E-4C18-9D3F-5D279A9728A9}" srcOrd="0" destOrd="0" presId="urn:microsoft.com/office/officeart/2005/8/layout/cycle8"/>
    <dgm:cxn modelId="{97FA5656-E9AE-4319-9B53-630C9778C610}" type="presOf" srcId="{EE27C7E6-CA71-4CFF-B59F-85C2C1A959B4}" destId="{BC0591CB-EDEA-4D31-A580-D7D0C27E2BB9}" srcOrd="0" destOrd="0" presId="urn:microsoft.com/office/officeart/2005/8/layout/cycle8"/>
    <dgm:cxn modelId="{317A4738-96BA-4F90-BE20-7D97C07F3AE3}" srcId="{9739AED5-6221-494F-9E44-51BB43B32DA6}" destId="{A6221F0E-E0C4-42C0-924C-E8BE8EDCAFAD}" srcOrd="2" destOrd="0" parTransId="{5F528EF7-BA84-432B-AB04-E1A789F4E72A}" sibTransId="{A5B34556-D8FD-4F1B-A7DA-910BA3DA7CC1}"/>
    <dgm:cxn modelId="{43C89710-521E-48A3-8624-499EEF3FB5DA}" type="presOf" srcId="{A6221F0E-E0C4-42C0-924C-E8BE8EDCAFAD}" destId="{5FB40770-31D1-4E3C-B925-41499C0B818B}" srcOrd="0" destOrd="0" presId="urn:microsoft.com/office/officeart/2005/8/layout/cycle8"/>
    <dgm:cxn modelId="{0F4D5EC1-9A11-4410-85DE-33C01CFB0967}" type="presOf" srcId="{504F5842-16C9-4F69-9B21-50F441F4A70D}" destId="{EA7C3151-761F-4D48-857B-EB9F46770D4A}" srcOrd="0" destOrd="0" presId="urn:microsoft.com/office/officeart/2005/8/layout/cycle8"/>
    <dgm:cxn modelId="{8F85116D-EA72-4BF7-A504-2DAB0E6DB921}" srcId="{9739AED5-6221-494F-9E44-51BB43B32DA6}" destId="{504F5842-16C9-4F69-9B21-50F441F4A70D}" srcOrd="0" destOrd="0" parTransId="{91907268-89ED-4A57-B472-38AC0D3E44A3}" sibTransId="{C3FC173D-3665-4985-8C89-B4EB43F77939}"/>
    <dgm:cxn modelId="{52FA01C5-3ABC-4687-928A-CF73BACEEBCB}" type="presOf" srcId="{504F5842-16C9-4F69-9B21-50F441F4A70D}" destId="{55BC2555-B2D1-45DB-BE90-51CDA7EDA7FC}" srcOrd="1" destOrd="0" presId="urn:microsoft.com/office/officeart/2005/8/layout/cycle8"/>
    <dgm:cxn modelId="{D587DC02-A4B9-4761-A4CE-055F3C8E631A}" type="presOf" srcId="{A6221F0E-E0C4-42C0-924C-E8BE8EDCAFAD}" destId="{99170309-22DF-4242-BB92-D0C596A0BFE8}" srcOrd="1" destOrd="0" presId="urn:microsoft.com/office/officeart/2005/8/layout/cycle8"/>
    <dgm:cxn modelId="{54F21858-B7D3-4671-B72E-99460B512099}" type="presOf" srcId="{EE27C7E6-CA71-4CFF-B59F-85C2C1A959B4}" destId="{2AB64412-AE0D-4408-A1CF-178E0176535A}" srcOrd="1" destOrd="0" presId="urn:microsoft.com/office/officeart/2005/8/layout/cycle8"/>
    <dgm:cxn modelId="{2DB9BEFD-FE92-4049-940D-029D924F7558}" srcId="{9739AED5-6221-494F-9E44-51BB43B32DA6}" destId="{EE27C7E6-CA71-4CFF-B59F-85C2C1A959B4}" srcOrd="1" destOrd="0" parTransId="{E5F6D0C7-F3C3-4E12-801A-9335197AA616}" sibTransId="{727EAF16-A68A-4561-A1E1-C102DF1EE8FF}"/>
    <dgm:cxn modelId="{DDB31E54-B545-4A56-A0ED-DEBF755741E6}" type="presParOf" srcId="{45014649-3B5E-4C18-9D3F-5D279A9728A9}" destId="{EA7C3151-761F-4D48-857B-EB9F46770D4A}" srcOrd="0" destOrd="0" presId="urn:microsoft.com/office/officeart/2005/8/layout/cycle8"/>
    <dgm:cxn modelId="{8BD28200-5FB4-4A5C-9539-CDE7635F2CFF}" type="presParOf" srcId="{45014649-3B5E-4C18-9D3F-5D279A9728A9}" destId="{A64454DF-6556-47B4-BEDC-695025003027}" srcOrd="1" destOrd="0" presId="urn:microsoft.com/office/officeart/2005/8/layout/cycle8"/>
    <dgm:cxn modelId="{D05F7988-8E76-4F59-B89F-1C6DDCD8F857}" type="presParOf" srcId="{45014649-3B5E-4C18-9D3F-5D279A9728A9}" destId="{17CBA161-E1D5-4B9B-B0FC-E43BCBC302D1}" srcOrd="2" destOrd="0" presId="urn:microsoft.com/office/officeart/2005/8/layout/cycle8"/>
    <dgm:cxn modelId="{E618313C-4F61-4752-8141-7302AF5AD063}" type="presParOf" srcId="{45014649-3B5E-4C18-9D3F-5D279A9728A9}" destId="{55BC2555-B2D1-45DB-BE90-51CDA7EDA7FC}" srcOrd="3" destOrd="0" presId="urn:microsoft.com/office/officeart/2005/8/layout/cycle8"/>
    <dgm:cxn modelId="{E017D09E-379F-4BAF-A171-D61BBBB1C853}" type="presParOf" srcId="{45014649-3B5E-4C18-9D3F-5D279A9728A9}" destId="{BC0591CB-EDEA-4D31-A580-D7D0C27E2BB9}" srcOrd="4" destOrd="0" presId="urn:microsoft.com/office/officeart/2005/8/layout/cycle8"/>
    <dgm:cxn modelId="{B10F1C1E-40F7-4C34-8B9E-7B7ED0C5C470}" type="presParOf" srcId="{45014649-3B5E-4C18-9D3F-5D279A9728A9}" destId="{AF727657-7272-4130-91BB-6ED20483D7E9}" srcOrd="5" destOrd="0" presId="urn:microsoft.com/office/officeart/2005/8/layout/cycle8"/>
    <dgm:cxn modelId="{DD659D15-AE24-4B95-A6FD-2288BD295437}" type="presParOf" srcId="{45014649-3B5E-4C18-9D3F-5D279A9728A9}" destId="{88E2EAFD-0B73-4BE7-9D1B-CE8270F9BB85}" srcOrd="6" destOrd="0" presId="urn:microsoft.com/office/officeart/2005/8/layout/cycle8"/>
    <dgm:cxn modelId="{D9D0D69A-C52F-4475-B695-87735A2269EA}" type="presParOf" srcId="{45014649-3B5E-4C18-9D3F-5D279A9728A9}" destId="{2AB64412-AE0D-4408-A1CF-178E0176535A}" srcOrd="7" destOrd="0" presId="urn:microsoft.com/office/officeart/2005/8/layout/cycle8"/>
    <dgm:cxn modelId="{3CD15AD4-3254-4B23-920D-3A76D1CC45D8}" type="presParOf" srcId="{45014649-3B5E-4C18-9D3F-5D279A9728A9}" destId="{5FB40770-31D1-4E3C-B925-41499C0B818B}" srcOrd="8" destOrd="0" presId="urn:microsoft.com/office/officeart/2005/8/layout/cycle8"/>
    <dgm:cxn modelId="{70B5E497-7CFC-4BC2-BBF0-E8B6B4780F8C}" type="presParOf" srcId="{45014649-3B5E-4C18-9D3F-5D279A9728A9}" destId="{3460928D-6B10-498F-8DEC-874DBDFC853A}" srcOrd="9" destOrd="0" presId="urn:microsoft.com/office/officeart/2005/8/layout/cycle8"/>
    <dgm:cxn modelId="{D58023C0-312A-49E0-A235-10E333CEF539}" type="presParOf" srcId="{45014649-3B5E-4C18-9D3F-5D279A9728A9}" destId="{00452FCB-B161-4E63-93CC-9BFBD4EF5851}" srcOrd="10" destOrd="0" presId="urn:microsoft.com/office/officeart/2005/8/layout/cycle8"/>
    <dgm:cxn modelId="{D7682F45-913F-423C-BF03-A7485A6366A0}" type="presParOf" srcId="{45014649-3B5E-4C18-9D3F-5D279A9728A9}" destId="{99170309-22DF-4242-BB92-D0C596A0BFE8}" srcOrd="11" destOrd="0" presId="urn:microsoft.com/office/officeart/2005/8/layout/cycle8"/>
    <dgm:cxn modelId="{BEA13D37-003F-4AAD-BAD5-18E39B806D3E}" type="presParOf" srcId="{45014649-3B5E-4C18-9D3F-5D279A9728A9}" destId="{94420978-35B5-4F46-AF30-13480EEDA685}" srcOrd="12" destOrd="0" presId="urn:microsoft.com/office/officeart/2005/8/layout/cycle8"/>
    <dgm:cxn modelId="{CA4BE82B-3E44-4C41-B94B-20C29BBA5B37}" type="presParOf" srcId="{45014649-3B5E-4C18-9D3F-5D279A9728A9}" destId="{82FC6C2F-53D9-4EED-A90D-8AC6CCCA975C}" srcOrd="13" destOrd="0" presId="urn:microsoft.com/office/officeart/2005/8/layout/cycle8"/>
    <dgm:cxn modelId="{1587CD2B-8194-4D09-9E1E-E96AE4D462CB}" type="presParOf" srcId="{45014649-3B5E-4C18-9D3F-5D279A9728A9}" destId="{07F2E04D-7195-4D25-B237-A3A50ACC52E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C3151-761F-4D48-857B-EB9F46770D4A}">
      <dsp:nvSpPr>
        <dsp:cNvPr id="0" name=""/>
        <dsp:cNvSpPr/>
      </dsp:nvSpPr>
      <dsp:spPr>
        <a:xfrm>
          <a:off x="1374038" y="342899"/>
          <a:ext cx="6620737" cy="5760720"/>
        </a:xfrm>
        <a:prstGeom prst="pie">
          <a:avLst>
            <a:gd name="adj1" fmla="val 16200000"/>
            <a:gd name="adj2" fmla="val 180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b="1" kern="1200" dirty="0" smtClean="0"/>
            <a:t>Empregabilidade</a:t>
          </a:r>
        </a:p>
        <a:p>
          <a:pPr lvl="0" algn="ctr" defTabSz="711200">
            <a:lnSpc>
              <a:spcPct val="90000"/>
            </a:lnSpc>
            <a:spcBef>
              <a:spcPct val="0"/>
            </a:spcBef>
            <a:spcAft>
              <a:spcPct val="35000"/>
            </a:spcAft>
          </a:pPr>
          <a:r>
            <a:rPr lang="pt-BR" sz="1600" b="1" kern="1200" dirty="0" smtClean="0"/>
            <a:t>Protagonismo</a:t>
          </a:r>
        </a:p>
        <a:p>
          <a:pPr lvl="0" algn="ctr" defTabSz="711200">
            <a:lnSpc>
              <a:spcPct val="90000"/>
            </a:lnSpc>
            <a:spcBef>
              <a:spcPct val="0"/>
            </a:spcBef>
            <a:spcAft>
              <a:spcPct val="35000"/>
            </a:spcAft>
          </a:pPr>
          <a:r>
            <a:rPr lang="pt-BR" sz="1600" b="1" kern="1200" dirty="0" smtClean="0"/>
            <a:t>“Nada sobre nós, sem nós”</a:t>
          </a:r>
        </a:p>
        <a:p>
          <a:pPr lvl="0" algn="ctr" defTabSz="711200">
            <a:lnSpc>
              <a:spcPct val="90000"/>
            </a:lnSpc>
            <a:spcBef>
              <a:spcPct val="0"/>
            </a:spcBef>
            <a:spcAft>
              <a:spcPct val="35000"/>
            </a:spcAft>
          </a:pPr>
          <a:r>
            <a:rPr lang="pt-BR" sz="1600" b="1" kern="1200" dirty="0" smtClean="0"/>
            <a:t>Autonomia</a:t>
          </a:r>
        </a:p>
        <a:p>
          <a:pPr lvl="0" algn="ctr" defTabSz="711200">
            <a:lnSpc>
              <a:spcPct val="90000"/>
            </a:lnSpc>
            <a:spcBef>
              <a:spcPct val="0"/>
            </a:spcBef>
            <a:spcAft>
              <a:spcPct val="35000"/>
            </a:spcAft>
          </a:pPr>
          <a:r>
            <a:rPr lang="pt-BR" sz="1600" b="1" kern="1200" dirty="0" smtClean="0"/>
            <a:t>Independência</a:t>
          </a:r>
          <a:endParaRPr lang="pt-BR" sz="1600" b="1" kern="1200" dirty="0"/>
        </a:p>
      </dsp:txBody>
      <dsp:txXfrm>
        <a:off x="4863324" y="1563624"/>
        <a:ext cx="2364549" cy="1714500"/>
      </dsp:txXfrm>
    </dsp:sp>
    <dsp:sp modelId="{BC0591CB-EDEA-4D31-A580-D7D0C27E2BB9}">
      <dsp:nvSpPr>
        <dsp:cNvPr id="0" name=""/>
        <dsp:cNvSpPr/>
      </dsp:nvSpPr>
      <dsp:spPr>
        <a:xfrm>
          <a:off x="1809115" y="134473"/>
          <a:ext cx="5513297" cy="6589053"/>
        </a:xfrm>
        <a:prstGeom prst="pie">
          <a:avLst>
            <a:gd name="adj1" fmla="val 1800000"/>
            <a:gd name="adj2" fmla="val 9000000"/>
          </a:avLst>
        </a:prstGeom>
        <a:solidFill>
          <a:srgbClr val="66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b="1" kern="1200" dirty="0" smtClean="0"/>
            <a:t>Apoio humano e animal</a:t>
          </a:r>
        </a:p>
        <a:p>
          <a:pPr lvl="0" algn="ctr" defTabSz="800100">
            <a:lnSpc>
              <a:spcPct val="90000"/>
            </a:lnSpc>
            <a:spcBef>
              <a:spcPct val="0"/>
            </a:spcBef>
            <a:spcAft>
              <a:spcPct val="35000"/>
            </a:spcAft>
          </a:pPr>
          <a:r>
            <a:rPr lang="pt-BR" sz="1800" b="1" kern="1200" dirty="0" smtClean="0"/>
            <a:t>Adaptações razoáveis</a:t>
          </a:r>
        </a:p>
        <a:p>
          <a:pPr lvl="0" algn="ctr" defTabSz="800100">
            <a:lnSpc>
              <a:spcPct val="90000"/>
            </a:lnSpc>
            <a:spcBef>
              <a:spcPct val="0"/>
            </a:spcBef>
            <a:spcAft>
              <a:spcPct val="35000"/>
            </a:spcAft>
          </a:pPr>
          <a:r>
            <a:rPr lang="pt-BR" sz="1800" b="1" kern="1200" dirty="0" smtClean="0"/>
            <a:t>Tecnologia assistiva</a:t>
          </a:r>
        </a:p>
        <a:p>
          <a:pPr lvl="0" algn="ctr" defTabSz="800100">
            <a:lnSpc>
              <a:spcPct val="90000"/>
            </a:lnSpc>
            <a:spcBef>
              <a:spcPct val="0"/>
            </a:spcBef>
            <a:spcAft>
              <a:spcPct val="35000"/>
            </a:spcAft>
          </a:pPr>
          <a:r>
            <a:rPr lang="pt-BR" sz="1800" b="1" kern="1200" dirty="0" err="1" smtClean="0"/>
            <a:t>TICs</a:t>
          </a:r>
          <a:endParaRPr lang="pt-BR" sz="1800" b="1" kern="1200" dirty="0"/>
        </a:p>
      </dsp:txBody>
      <dsp:txXfrm>
        <a:off x="3121805" y="4409513"/>
        <a:ext cx="2953552" cy="1725704"/>
      </dsp:txXfrm>
    </dsp:sp>
    <dsp:sp modelId="{5FB40770-31D1-4E3C-B925-41499C0B818B}">
      <dsp:nvSpPr>
        <dsp:cNvPr id="0" name=""/>
        <dsp:cNvSpPr/>
      </dsp:nvSpPr>
      <dsp:spPr>
        <a:xfrm>
          <a:off x="1186265" y="289901"/>
          <a:ext cx="6595793" cy="5866717"/>
        </a:xfrm>
        <a:prstGeom prst="pie">
          <a:avLst>
            <a:gd name="adj1" fmla="val 9000000"/>
            <a:gd name="adj2" fmla="val 16200000"/>
          </a:avLst>
        </a:prstGeom>
        <a:solidFill>
          <a:srgbClr val="33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b="1" kern="1200" dirty="0" smtClean="0"/>
            <a:t>Legislação </a:t>
          </a:r>
        </a:p>
        <a:p>
          <a:pPr lvl="0" algn="ctr" defTabSz="1066800">
            <a:lnSpc>
              <a:spcPct val="90000"/>
            </a:lnSpc>
            <a:spcBef>
              <a:spcPct val="0"/>
            </a:spcBef>
            <a:spcAft>
              <a:spcPct val="35000"/>
            </a:spcAft>
          </a:pPr>
          <a:r>
            <a:rPr lang="pt-BR" sz="2400" b="1" kern="1200" dirty="0" smtClean="0"/>
            <a:t>Políticas públicas </a:t>
          </a:r>
          <a:r>
            <a:rPr lang="pt-BR" sz="900" b="1" kern="1200" dirty="0" smtClean="0"/>
            <a:t> </a:t>
          </a:r>
          <a:endParaRPr lang="pt-BR" sz="900" b="1" kern="1200" dirty="0"/>
        </a:p>
      </dsp:txBody>
      <dsp:txXfrm>
        <a:off x="1950277" y="1533086"/>
        <a:ext cx="2355640" cy="1746046"/>
      </dsp:txXfrm>
    </dsp:sp>
    <dsp:sp modelId="{94420978-35B5-4F46-AF30-13480EEDA685}">
      <dsp:nvSpPr>
        <dsp:cNvPr id="0" name=""/>
        <dsp:cNvSpPr/>
      </dsp:nvSpPr>
      <dsp:spPr>
        <a:xfrm>
          <a:off x="1444818" y="-13716"/>
          <a:ext cx="6473952" cy="647395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FC6C2F-53D9-4EED-A90D-8AC6CCCA975C}">
      <dsp:nvSpPr>
        <dsp:cNvPr id="0" name=""/>
        <dsp:cNvSpPr/>
      </dsp:nvSpPr>
      <dsp:spPr>
        <a:xfrm>
          <a:off x="1329527" y="188699"/>
          <a:ext cx="6473952" cy="647395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F2E04D-7195-4D25-B237-A3A50ACC52E5}">
      <dsp:nvSpPr>
        <dsp:cNvPr id="0" name=""/>
        <dsp:cNvSpPr/>
      </dsp:nvSpPr>
      <dsp:spPr>
        <a:xfrm>
          <a:off x="1243723" y="-14053"/>
          <a:ext cx="6473952" cy="647395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B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Click to edit Master subtitle style</a:t>
            </a:r>
            <a:endParaRPr lang="en-US"/>
          </a:p>
        </p:txBody>
      </p:sp>
      <p:sp>
        <p:nvSpPr>
          <p:cNvPr id="4" name="Date Placeholder 3"/>
          <p:cNvSpPr>
            <a:spLocks noGrp="1"/>
          </p:cNvSpPr>
          <p:nvPr>
            <p:ph type="dt" sz="half" idx="10"/>
          </p:nvPr>
        </p:nvSpPr>
        <p:spPr/>
        <p:txBody>
          <a:bodyPr/>
          <a:lstStyle/>
          <a:p>
            <a:fld id="{14BD1061-CDFB-F849-BDA4-7486EA0A98D0}"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30EBD-5C73-654B-8C50-109C2EC6D6B7}" type="slidenum">
              <a:rPr lang="en-US" smtClean="0"/>
              <a:pPr/>
              <a:t>‹nº›</a:t>
            </a:fld>
            <a:endParaRPr lang="en-US"/>
          </a:p>
        </p:txBody>
      </p:sp>
    </p:spTree>
    <p:extLst>
      <p:ext uri="{BB962C8B-B14F-4D97-AF65-F5344CB8AC3E}">
        <p14:creationId xmlns:p14="http://schemas.microsoft.com/office/powerpoint/2010/main" val="226253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14BD1061-CDFB-F849-BDA4-7486EA0A98D0}"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30EBD-5C73-654B-8C50-109C2EC6D6B7}" type="slidenum">
              <a:rPr lang="en-US" smtClean="0"/>
              <a:pPr/>
              <a:t>‹nº›</a:t>
            </a:fld>
            <a:endParaRPr lang="en-US"/>
          </a:p>
        </p:txBody>
      </p:sp>
    </p:spTree>
    <p:extLst>
      <p:ext uri="{BB962C8B-B14F-4D97-AF65-F5344CB8AC3E}">
        <p14:creationId xmlns:p14="http://schemas.microsoft.com/office/powerpoint/2010/main" val="3430041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14BD1061-CDFB-F849-BDA4-7486EA0A98D0}"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30EBD-5C73-654B-8C50-109C2EC6D6B7}" type="slidenum">
              <a:rPr lang="en-US" smtClean="0"/>
              <a:pPr/>
              <a:t>‹nº›</a:t>
            </a:fld>
            <a:endParaRPr lang="en-US"/>
          </a:p>
        </p:txBody>
      </p:sp>
    </p:spTree>
    <p:extLst>
      <p:ext uri="{BB962C8B-B14F-4D97-AF65-F5344CB8AC3E}">
        <p14:creationId xmlns:p14="http://schemas.microsoft.com/office/powerpoint/2010/main" val="39311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idx="1"/>
          </p:nvPr>
        </p:nvSpPr>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14BD1061-CDFB-F849-BDA4-7486EA0A98D0}"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30EBD-5C73-654B-8C50-109C2EC6D6B7}" type="slidenum">
              <a:rPr lang="en-US" smtClean="0"/>
              <a:pPr/>
              <a:t>‹nº›</a:t>
            </a:fld>
            <a:endParaRPr lang="en-US"/>
          </a:p>
        </p:txBody>
      </p:sp>
    </p:spTree>
    <p:extLst>
      <p:ext uri="{BB962C8B-B14F-4D97-AF65-F5344CB8AC3E}">
        <p14:creationId xmlns:p14="http://schemas.microsoft.com/office/powerpoint/2010/main" val="188376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B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Click to edit Master text styles</a:t>
            </a:r>
          </a:p>
        </p:txBody>
      </p:sp>
      <p:sp>
        <p:nvSpPr>
          <p:cNvPr id="4" name="Date Placeholder 3"/>
          <p:cNvSpPr>
            <a:spLocks noGrp="1"/>
          </p:cNvSpPr>
          <p:nvPr>
            <p:ph type="dt" sz="half" idx="10"/>
          </p:nvPr>
        </p:nvSpPr>
        <p:spPr/>
        <p:txBody>
          <a:bodyPr/>
          <a:lstStyle/>
          <a:p>
            <a:fld id="{14BD1061-CDFB-F849-BDA4-7486EA0A98D0}"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30EBD-5C73-654B-8C50-109C2EC6D6B7}" type="slidenum">
              <a:rPr lang="en-US" smtClean="0"/>
              <a:pPr/>
              <a:t>‹nº›</a:t>
            </a:fld>
            <a:endParaRPr lang="en-US"/>
          </a:p>
        </p:txBody>
      </p:sp>
    </p:spTree>
    <p:extLst>
      <p:ext uri="{BB962C8B-B14F-4D97-AF65-F5344CB8AC3E}">
        <p14:creationId xmlns:p14="http://schemas.microsoft.com/office/powerpoint/2010/main" val="405485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Date Placeholder 4"/>
          <p:cNvSpPr>
            <a:spLocks noGrp="1"/>
          </p:cNvSpPr>
          <p:nvPr>
            <p:ph type="dt" sz="half" idx="10"/>
          </p:nvPr>
        </p:nvSpPr>
        <p:spPr/>
        <p:txBody>
          <a:bodyPr/>
          <a:lstStyle/>
          <a:p>
            <a:fld id="{14BD1061-CDFB-F849-BDA4-7486EA0A98D0}"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30EBD-5C73-654B-8C50-109C2EC6D6B7}" type="slidenum">
              <a:rPr lang="en-US" smtClean="0"/>
              <a:pPr/>
              <a:t>‹nº›</a:t>
            </a:fld>
            <a:endParaRPr lang="en-US"/>
          </a:p>
        </p:txBody>
      </p:sp>
    </p:spTree>
    <p:extLst>
      <p:ext uri="{BB962C8B-B14F-4D97-AF65-F5344CB8AC3E}">
        <p14:creationId xmlns:p14="http://schemas.microsoft.com/office/powerpoint/2010/main" val="7287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7" name="Date Placeholder 6"/>
          <p:cNvSpPr>
            <a:spLocks noGrp="1"/>
          </p:cNvSpPr>
          <p:nvPr>
            <p:ph type="dt" sz="half" idx="10"/>
          </p:nvPr>
        </p:nvSpPr>
        <p:spPr/>
        <p:txBody>
          <a:bodyPr/>
          <a:lstStyle/>
          <a:p>
            <a:fld id="{14BD1061-CDFB-F849-BDA4-7486EA0A98D0}" type="datetimeFigureOut">
              <a:rPr lang="en-US" smtClean="0"/>
              <a:pPr/>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930EBD-5C73-654B-8C50-109C2EC6D6B7}" type="slidenum">
              <a:rPr lang="en-US" smtClean="0"/>
              <a:pPr/>
              <a:t>‹nº›</a:t>
            </a:fld>
            <a:endParaRPr lang="en-US"/>
          </a:p>
        </p:txBody>
      </p:sp>
    </p:spTree>
    <p:extLst>
      <p:ext uri="{BB962C8B-B14F-4D97-AF65-F5344CB8AC3E}">
        <p14:creationId xmlns:p14="http://schemas.microsoft.com/office/powerpoint/2010/main" val="73462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Date Placeholder 2"/>
          <p:cNvSpPr>
            <a:spLocks noGrp="1"/>
          </p:cNvSpPr>
          <p:nvPr>
            <p:ph type="dt" sz="half" idx="10"/>
          </p:nvPr>
        </p:nvSpPr>
        <p:spPr/>
        <p:txBody>
          <a:bodyPr/>
          <a:lstStyle/>
          <a:p>
            <a:fld id="{14BD1061-CDFB-F849-BDA4-7486EA0A98D0}" type="datetimeFigureOut">
              <a:rPr lang="en-US" smtClean="0"/>
              <a:pPr/>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930EBD-5C73-654B-8C50-109C2EC6D6B7}" type="slidenum">
              <a:rPr lang="en-US" smtClean="0"/>
              <a:pPr/>
              <a:t>‹nº›</a:t>
            </a:fld>
            <a:endParaRPr lang="en-US"/>
          </a:p>
        </p:txBody>
      </p:sp>
    </p:spTree>
    <p:extLst>
      <p:ext uri="{BB962C8B-B14F-4D97-AF65-F5344CB8AC3E}">
        <p14:creationId xmlns:p14="http://schemas.microsoft.com/office/powerpoint/2010/main" val="195259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D1061-CDFB-F849-BDA4-7486EA0A98D0}" type="datetimeFigureOut">
              <a:rPr lang="en-US" smtClean="0"/>
              <a:pPr/>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930EBD-5C73-654B-8C50-109C2EC6D6B7}" type="slidenum">
              <a:rPr lang="en-US" smtClean="0"/>
              <a:pPr/>
              <a:t>‹nº›</a:t>
            </a:fld>
            <a:endParaRPr lang="en-US"/>
          </a:p>
        </p:txBody>
      </p:sp>
    </p:spTree>
    <p:extLst>
      <p:ext uri="{BB962C8B-B14F-4D97-AF65-F5344CB8AC3E}">
        <p14:creationId xmlns:p14="http://schemas.microsoft.com/office/powerpoint/2010/main" val="281305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B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14BD1061-CDFB-F849-BDA4-7486EA0A98D0}"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30EBD-5C73-654B-8C50-109C2EC6D6B7}" type="slidenum">
              <a:rPr lang="en-US" smtClean="0"/>
              <a:pPr/>
              <a:t>‹nº›</a:t>
            </a:fld>
            <a:endParaRPr lang="en-US"/>
          </a:p>
        </p:txBody>
      </p:sp>
    </p:spTree>
    <p:extLst>
      <p:ext uri="{BB962C8B-B14F-4D97-AF65-F5344CB8AC3E}">
        <p14:creationId xmlns:p14="http://schemas.microsoft.com/office/powerpoint/2010/main" val="395437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B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14BD1061-CDFB-F849-BDA4-7486EA0A98D0}"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30EBD-5C73-654B-8C50-109C2EC6D6B7}" type="slidenum">
              <a:rPr lang="en-US" smtClean="0"/>
              <a:pPr/>
              <a:t>‹nº›</a:t>
            </a:fld>
            <a:endParaRPr lang="en-US"/>
          </a:p>
        </p:txBody>
      </p:sp>
    </p:spTree>
    <p:extLst>
      <p:ext uri="{BB962C8B-B14F-4D97-AF65-F5344CB8AC3E}">
        <p14:creationId xmlns:p14="http://schemas.microsoft.com/office/powerpoint/2010/main" val="61890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1061-CDFB-F849-BDA4-7486EA0A98D0}" type="datetimeFigureOut">
              <a:rPr lang="en-US" smtClean="0"/>
              <a:pPr/>
              <a:t>9/25/2017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30EBD-5C73-654B-8C50-109C2EC6D6B7}" type="slidenum">
              <a:rPr lang="en-US" smtClean="0"/>
              <a:pPr/>
              <a:t>‹nº›</a:t>
            </a:fld>
            <a:endParaRPr lang="en-US"/>
          </a:p>
        </p:txBody>
      </p:sp>
    </p:spTree>
    <p:extLst>
      <p:ext uri="{BB962C8B-B14F-4D97-AF65-F5344CB8AC3E}">
        <p14:creationId xmlns:p14="http://schemas.microsoft.com/office/powerpoint/2010/main" val="3850473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lanalto.gov.br/ccivil_03/_Ato2015-2018/2015/Lei/L13146.ht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lanalto.gov.br/ccivil_03/_ato2015-2018/2015/Msg/VEP-246.ht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7.xml.rels><?xml version="1.0" encoding="UTF-8" standalone="yes"?>
<Relationships xmlns="http://schemas.openxmlformats.org/package/2006/relationships"><Relationship Id="rId3" Type="http://schemas.openxmlformats.org/officeDocument/2006/relationships/hyperlink" Target="katia.ferreira@tecnologia.mg.gov.br"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PRIMEIRA LÂMINAS 2.jpg"/>
          <p:cNvPicPr>
            <a:picLocks noChangeAspect="1"/>
          </p:cNvPicPr>
          <p:nvPr/>
        </p:nvPicPr>
        <p:blipFill>
          <a:blip r:embed="rId2"/>
          <a:stretch>
            <a:fillRect/>
          </a:stretch>
        </p:blipFill>
        <p:spPr>
          <a:xfrm>
            <a:off x="0" y="197233"/>
            <a:ext cx="9144000" cy="6463534"/>
          </a:xfrm>
          <a:prstGeom prst="rect">
            <a:avLst/>
          </a:prstGeom>
        </p:spPr>
      </p:pic>
      <p:sp>
        <p:nvSpPr>
          <p:cNvPr id="4" name="Retângulo 3"/>
          <p:cNvSpPr/>
          <p:nvPr/>
        </p:nvSpPr>
        <p:spPr>
          <a:xfrm>
            <a:off x="4452257" y="2348880"/>
            <a:ext cx="4572000" cy="3108543"/>
          </a:xfrm>
          <a:prstGeom prst="rect">
            <a:avLst/>
          </a:prstGeom>
        </p:spPr>
        <p:txBody>
          <a:bodyPr>
            <a:spAutoFit/>
          </a:bodyPr>
          <a:lstStyle/>
          <a:p>
            <a:pPr algn="r"/>
            <a:r>
              <a:rPr lang="pt-BR" sz="2800" b="1" i="1" dirty="0" smtClean="0"/>
              <a:t>LBI, Tecnologia </a:t>
            </a:r>
            <a:r>
              <a:rPr lang="pt-BR" sz="2800" b="1" i="1" dirty="0" err="1" smtClean="0"/>
              <a:t>Assistiva</a:t>
            </a:r>
            <a:r>
              <a:rPr lang="pt-BR" sz="2800" b="1" i="1" dirty="0" smtClean="0"/>
              <a:t> e Sociedade</a:t>
            </a:r>
            <a:endParaRPr lang="pt-BR" sz="2800" b="1" i="1" dirty="0"/>
          </a:p>
          <a:p>
            <a:pPr algn="r"/>
            <a:endParaRPr lang="pt-BR" sz="2800" b="1" i="1" dirty="0" smtClean="0"/>
          </a:p>
          <a:p>
            <a:pPr algn="r"/>
            <a:r>
              <a:rPr lang="pt-BR" sz="2800" b="1" i="1" dirty="0"/>
              <a:t>Kátia Ferraz Ferreira</a:t>
            </a:r>
          </a:p>
          <a:p>
            <a:pPr algn="r"/>
            <a:r>
              <a:rPr lang="pt-BR" sz="2800" b="1" i="1" dirty="0"/>
              <a:t> Coordenadora da Rede Mineira de Tecnologia </a:t>
            </a:r>
            <a:r>
              <a:rPr lang="pt-BR" sz="2800" b="1" i="1" dirty="0" smtClean="0"/>
              <a:t>Assistiva</a:t>
            </a:r>
            <a:endParaRPr lang="pt-BR" sz="2800" b="1" i="1" dirty="0"/>
          </a:p>
        </p:txBody>
      </p:sp>
    </p:spTree>
    <p:extLst>
      <p:ext uri="{BB962C8B-B14F-4D97-AF65-F5344CB8AC3E}">
        <p14:creationId xmlns:p14="http://schemas.microsoft.com/office/powerpoint/2010/main" val="1192871791"/>
      </p:ext>
    </p:extLst>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descr="NOVAS LÂMINAS.jpg"/>
          <p:cNvPicPr>
            <a:picLocks noChangeAspect="1"/>
          </p:cNvPicPr>
          <p:nvPr/>
        </p:nvPicPr>
        <p:blipFill>
          <a:blip r:embed="rId2"/>
          <a:stretch>
            <a:fillRect/>
          </a:stretch>
        </p:blipFill>
        <p:spPr>
          <a:xfrm>
            <a:off x="0" y="202231"/>
            <a:ext cx="9144000" cy="6518057"/>
          </a:xfrm>
          <a:prstGeom prst="rect">
            <a:avLst/>
          </a:prstGeom>
        </p:spPr>
      </p:pic>
      <p:sp>
        <p:nvSpPr>
          <p:cNvPr id="5" name="Título 1"/>
          <p:cNvSpPr txBox="1">
            <a:spLocks/>
          </p:cNvSpPr>
          <p:nvPr/>
        </p:nvSpPr>
        <p:spPr>
          <a:xfrm>
            <a:off x="609600" y="427038"/>
            <a:ext cx="8229600" cy="526718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pt-BR" sz="2700" b="1" i="1" dirty="0" smtClean="0">
                <a:solidFill>
                  <a:srgbClr val="008000"/>
                </a:solidFill>
                <a:effectLst>
                  <a:outerShdw blurRad="38100" dist="38100" dir="2700000" algn="tl">
                    <a:srgbClr val="000000"/>
                  </a:outerShdw>
                </a:effectLst>
                <a:latin typeface="+mj-lt"/>
                <a:ea typeface="+mj-ea"/>
                <a:cs typeface="+mj-cs"/>
              </a:rPr>
              <a:t>LEI BRASILERIA </a:t>
            </a:r>
            <a:r>
              <a:rPr lang="pt-BR" sz="2700" b="1" i="1" dirty="0" smtClean="0">
                <a:solidFill>
                  <a:srgbClr val="008000"/>
                </a:solidFill>
                <a:effectLst>
                  <a:outerShdw blurRad="38100" dist="38100" dir="2700000" algn="tl">
                    <a:srgbClr val="000000"/>
                  </a:outerShdw>
                </a:effectLst>
                <a:latin typeface="+mj-lt"/>
                <a:ea typeface="+mj-ea"/>
                <a:cs typeface="+mj-cs"/>
              </a:rPr>
              <a:t>DE </a:t>
            </a:r>
            <a:r>
              <a:rPr lang="pt-BR" sz="2700" b="1" i="1" dirty="0" smtClean="0">
                <a:solidFill>
                  <a:srgbClr val="008000"/>
                </a:solidFill>
                <a:effectLst>
                  <a:outerShdw blurRad="38100" dist="38100" dir="2700000" algn="tl">
                    <a:srgbClr val="000000"/>
                  </a:outerShdw>
                </a:effectLst>
                <a:latin typeface="+mj-lt"/>
                <a:ea typeface="+mj-ea"/>
                <a:cs typeface="+mj-cs"/>
              </a:rPr>
              <a:t>INCLUSÃO (ESTATUTO DA PESSOA COM DEFICIÊNCIA</a:t>
            </a:r>
            <a:endParaRPr kumimoji="0" lang="pt-BR" sz="2700" b="1" i="1" u="none" strike="noStrike" kern="1200" cap="none" spc="0" normalizeH="0" baseline="0" noProof="0" dirty="0" smtClean="0">
              <a:ln>
                <a:noFill/>
              </a:ln>
              <a:solidFill>
                <a:srgbClr val="008000"/>
              </a:solidFill>
              <a:effectLst>
                <a:outerShdw blurRad="38100" dist="38100" dir="2700000" algn="tl">
                  <a:srgbClr val="000000"/>
                </a:outerShdw>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t-BR" sz="2700" b="1" i="1" u="none" strike="noStrike" kern="1200" cap="none" spc="0" normalizeH="0" baseline="0" noProof="0" dirty="0" smtClean="0">
                <a:ln>
                  <a:noFill/>
                </a:ln>
                <a:solidFill>
                  <a:srgbClr val="008000"/>
                </a:solidFill>
                <a:effectLst>
                  <a:outerShdw blurRad="38100" dist="38100" dir="2700000" algn="tl">
                    <a:srgbClr val="000000"/>
                  </a:outerShdw>
                </a:effectLst>
                <a:uLnTx/>
                <a:uFillTx/>
                <a:latin typeface="+mj-lt"/>
                <a:ea typeface="+mj-ea"/>
                <a:cs typeface="+mj-cs"/>
              </a:rPr>
              <a:t>LEI Nº 13.146, DE 6 DE JULHO DE 2015</a:t>
            </a:r>
          </a:p>
          <a:p>
            <a:pPr marL="0" marR="0" lvl="0" indent="0" algn="ctr" defTabSz="457200" rtl="0" eaLnBrk="1" fontAlgn="auto" latinLnBrk="0" hangingPunct="1">
              <a:lnSpc>
                <a:spcPct val="100000"/>
              </a:lnSpc>
              <a:spcBef>
                <a:spcPct val="0"/>
              </a:spcBef>
              <a:spcAft>
                <a:spcPts val="0"/>
              </a:spcAft>
              <a:buClrTx/>
              <a:buSzTx/>
              <a:buFontTx/>
              <a:buNone/>
              <a:tabLst/>
              <a:defRPr/>
            </a:pPr>
            <a:r>
              <a:rPr lang="pt-BR" sz="2700" b="1" i="1" dirty="0" smtClean="0">
                <a:solidFill>
                  <a:srgbClr val="008000"/>
                </a:solidFill>
                <a:effectLst>
                  <a:outerShdw blurRad="38100" dist="38100" dir="2700000" algn="tl">
                    <a:srgbClr val="000000"/>
                  </a:outerShdw>
                </a:effectLst>
                <a:latin typeface="+mj-lt"/>
                <a:ea typeface="+mj-ea"/>
                <a:cs typeface="+mj-cs"/>
              </a:rPr>
              <a:t>EM VIGOR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t-BR" sz="2700" b="1" i="1" u="none" strike="noStrike" kern="1200" cap="none" spc="0" normalizeH="0" baseline="0" noProof="0" dirty="0" smtClean="0">
                <a:ln>
                  <a:noFill/>
                </a:ln>
                <a:solidFill>
                  <a:srgbClr val="008000"/>
                </a:solidFill>
                <a:effectLst>
                  <a:outerShdw blurRad="38100" dist="38100" dir="2700000" algn="tl">
                    <a:srgbClr val="000000"/>
                  </a:outerShdw>
                </a:effectLst>
                <a:uLnTx/>
                <a:uFillTx/>
                <a:latin typeface="+mj-lt"/>
                <a:ea typeface="+mj-ea"/>
                <a:cs typeface="+mj-cs"/>
              </a:rPr>
              <a:t>DESDE 03 DE JANEIRO DE 2016</a:t>
            </a:r>
            <a:endParaRPr kumimoji="0" lang="pt-BR" sz="2700" b="1" i="1" u="none" strike="noStrike" kern="1200" cap="none" spc="0" normalizeH="0" baseline="0" noProof="0" dirty="0">
              <a:ln>
                <a:noFill/>
              </a:ln>
              <a:solidFill>
                <a:srgbClr val="008000"/>
              </a:solidFill>
              <a:effectLst>
                <a:outerShdw blurRad="38100" dist="38100" dir="2700000" algn="tl">
                  <a:srgbClr val="000000"/>
                </a:outerShdw>
              </a:effectLst>
              <a:uLnTx/>
              <a:uFillTx/>
              <a:latin typeface="+mj-lt"/>
              <a:ea typeface="+mj-ea"/>
              <a:cs typeface="+mj-cs"/>
            </a:endParaRPr>
          </a:p>
        </p:txBody>
      </p:sp>
    </p:spTree>
    <p:extLst>
      <p:ext uri="{BB962C8B-B14F-4D97-AF65-F5344CB8AC3E}">
        <p14:creationId xmlns:p14="http://schemas.microsoft.com/office/powerpoint/2010/main" val="730028181"/>
      </p:ext>
    </p:extLst>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descr="NOVAS LÂMINAS.jpg"/>
          <p:cNvPicPr>
            <a:picLocks noChangeAspect="1"/>
          </p:cNvPicPr>
          <p:nvPr/>
        </p:nvPicPr>
        <p:blipFill>
          <a:blip r:embed="rId2"/>
          <a:stretch>
            <a:fillRect/>
          </a:stretch>
        </p:blipFill>
        <p:spPr>
          <a:xfrm>
            <a:off x="0" y="202231"/>
            <a:ext cx="9144000" cy="6518057"/>
          </a:xfrm>
          <a:prstGeom prst="rect">
            <a:avLst/>
          </a:prstGeom>
        </p:spPr>
      </p:pic>
      <p:sp>
        <p:nvSpPr>
          <p:cNvPr id="8" name="Títu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t-BR" sz="3600" b="1" i="1" u="none" strike="noStrike" kern="1200" cap="none" spc="0" normalizeH="0" baseline="0" noProof="0" dirty="0" smtClean="0">
                <a:ln>
                  <a:noFill/>
                </a:ln>
                <a:solidFill>
                  <a:srgbClr val="008000"/>
                </a:solidFill>
                <a:effectLst>
                  <a:outerShdw blurRad="38100" dist="38100" dir="2700000" algn="tl">
                    <a:srgbClr val="000000"/>
                  </a:outerShdw>
                </a:effectLst>
                <a:uLnTx/>
                <a:uFillTx/>
                <a:latin typeface="+mj-lt"/>
                <a:ea typeface="+mj-ea"/>
                <a:cs typeface="+mj-cs"/>
              </a:rPr>
              <a:t>Na Lei Brasileira </a:t>
            </a:r>
            <a:r>
              <a:rPr kumimoji="0" lang="pt-BR" sz="3600" b="1" i="1" u="none" strike="noStrike" kern="1200" cap="none" spc="0" normalizeH="0" baseline="0" noProof="0" dirty="0" smtClean="0">
                <a:ln>
                  <a:noFill/>
                </a:ln>
                <a:solidFill>
                  <a:srgbClr val="008000"/>
                </a:solidFill>
                <a:effectLst>
                  <a:outerShdw blurRad="38100" dist="38100" dir="2700000" algn="tl">
                    <a:srgbClr val="000000"/>
                  </a:outerShdw>
                </a:effectLst>
                <a:uLnTx/>
                <a:uFillTx/>
                <a:latin typeface="+mj-lt"/>
                <a:ea typeface="+mj-ea"/>
                <a:cs typeface="+mj-cs"/>
              </a:rPr>
              <a:t>de </a:t>
            </a:r>
            <a:r>
              <a:rPr kumimoji="0" lang="pt-BR" sz="3600" b="1" i="1" u="none" strike="noStrike" kern="1200" cap="none" spc="0" normalizeH="0" baseline="0" noProof="0" dirty="0" smtClean="0">
                <a:ln>
                  <a:noFill/>
                </a:ln>
                <a:solidFill>
                  <a:srgbClr val="008000"/>
                </a:solidFill>
                <a:effectLst>
                  <a:outerShdw blurRad="38100" dist="38100" dir="2700000" algn="tl">
                    <a:srgbClr val="000000"/>
                  </a:outerShdw>
                </a:effectLst>
                <a:uLnTx/>
                <a:uFillTx/>
                <a:latin typeface="+mj-lt"/>
                <a:ea typeface="+mj-ea"/>
                <a:cs typeface="+mj-cs"/>
              </a:rPr>
              <a:t>Inclusão – </a:t>
            </a:r>
            <a:r>
              <a:rPr kumimoji="0" lang="pt-BR" sz="3600" b="1" i="1" u="none" strike="noStrike" kern="1200" cap="none" spc="0" normalizeH="0" baseline="0" noProof="0" dirty="0" err="1" smtClean="0">
                <a:ln>
                  <a:noFill/>
                </a:ln>
                <a:solidFill>
                  <a:srgbClr val="008000"/>
                </a:solidFill>
                <a:effectLst>
                  <a:outerShdw blurRad="38100" dist="38100" dir="2700000" algn="tl">
                    <a:srgbClr val="000000"/>
                  </a:outerShdw>
                </a:effectLst>
                <a:uLnTx/>
                <a:uFillTx/>
                <a:latin typeface="+mj-lt"/>
                <a:ea typeface="+mj-ea"/>
                <a:cs typeface="+mj-cs"/>
              </a:rPr>
              <a:t>Art</a:t>
            </a:r>
            <a:r>
              <a:rPr kumimoji="0" lang="pt-BR" sz="3600" b="1" i="1" u="none" strike="noStrike" kern="1200" cap="none" spc="0" normalizeH="0" baseline="0" noProof="0" dirty="0" smtClean="0">
                <a:ln>
                  <a:noFill/>
                </a:ln>
                <a:solidFill>
                  <a:srgbClr val="008000"/>
                </a:solidFill>
                <a:effectLst>
                  <a:outerShdw blurRad="38100" dist="38100" dir="2700000" algn="tl">
                    <a:srgbClr val="000000"/>
                  </a:outerShdw>
                </a:effectLst>
                <a:uLnTx/>
                <a:uFillTx/>
                <a:latin typeface="+mj-lt"/>
                <a:ea typeface="+mj-ea"/>
                <a:cs typeface="+mj-cs"/>
              </a:rPr>
              <a:t> 2º</a:t>
            </a:r>
            <a:endParaRPr kumimoji="0" lang="pt-BR" sz="3600" b="1" i="1" u="none" strike="noStrike" kern="1200" cap="none" spc="0" normalizeH="0" baseline="0" noProof="0" dirty="0">
              <a:ln>
                <a:noFill/>
              </a:ln>
              <a:solidFill>
                <a:srgbClr val="008000"/>
              </a:solidFill>
              <a:effectLst>
                <a:outerShdw blurRad="38100" dist="38100" dir="2700000" algn="tl">
                  <a:srgbClr val="000000"/>
                </a:outerShdw>
              </a:effectLst>
              <a:uLnTx/>
              <a:uFillTx/>
              <a:latin typeface="+mj-lt"/>
              <a:ea typeface="+mj-ea"/>
              <a:cs typeface="+mj-cs"/>
            </a:endParaRPr>
          </a:p>
        </p:txBody>
      </p:sp>
      <p:sp>
        <p:nvSpPr>
          <p:cNvPr id="9" name="Espaço Reservado para Conteúdo 2"/>
          <p:cNvSpPr txBox="1">
            <a:spLocks/>
          </p:cNvSpPr>
          <p:nvPr/>
        </p:nvSpPr>
        <p:spPr>
          <a:xfrm>
            <a:off x="609600" y="1752600"/>
            <a:ext cx="8229600" cy="4525963"/>
          </a:xfrm>
          <a:prstGeom prst="rect">
            <a:avLst/>
          </a:prstGeom>
        </p:spPr>
        <p:txBody>
          <a:bodyPr vert="horz" lIns="91440" tIns="45720" rIns="91440" bIns="45720" rtlCol="0">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pt-BR" sz="3200" b="0" i="0" u="none" strike="noStrike" kern="1200" cap="none" spc="0" normalizeH="0" baseline="0" noProof="0" smtClean="0">
                <a:ln>
                  <a:noFill/>
                </a:ln>
                <a:solidFill>
                  <a:schemeClr val="tx1"/>
                </a:solidFill>
                <a:effectLst/>
                <a:uLnTx/>
                <a:uFillTx/>
                <a:latin typeface="+mn-lt"/>
                <a:ea typeface="+mn-ea"/>
                <a:cs typeface="+mn-cs"/>
              </a:rPr>
              <a:t>A Lei Brasileira de Inclusão </a:t>
            </a:r>
            <a:r>
              <a:rPr kumimoji="0" lang="pt-BR" sz="3200" b="1" i="0" u="none" strike="noStrike" kern="1200" cap="none" spc="0" normalizeH="0" baseline="0" noProof="0" smtClean="0">
                <a:ln>
                  <a:noFill/>
                </a:ln>
                <a:solidFill>
                  <a:schemeClr val="tx1"/>
                </a:solidFill>
                <a:effectLst/>
                <a:uLnTx/>
                <a:uFillTx/>
                <a:latin typeface="+mn-lt"/>
                <a:ea typeface="+mn-ea"/>
                <a:cs typeface="+mn-cs"/>
              </a:rPr>
              <a:t>conceitua deficiência da mesma maneira </a:t>
            </a:r>
            <a:r>
              <a:rPr kumimoji="0" lang="pt-BR" sz="3200" b="0" i="0" u="none" strike="noStrike" kern="1200" cap="none" spc="0" normalizeH="0" baseline="0" noProof="0" smtClean="0">
                <a:ln>
                  <a:noFill/>
                </a:ln>
                <a:solidFill>
                  <a:schemeClr val="tx1"/>
                </a:solidFill>
                <a:effectLst/>
                <a:uLnTx/>
                <a:uFillTx/>
                <a:latin typeface="+mn-lt"/>
                <a:ea typeface="+mn-ea"/>
                <a:cs typeface="+mn-cs"/>
              </a:rPr>
              <a:t>que a Convenção da ONU, ou seja, como resultado de interação das barreiras impostas pelo meio com as limitações de natureza física, mental, intelectual do indivíduo.</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pt-BR" sz="3200" b="0" i="0" u="none" strike="noStrike" kern="1200" cap="none" spc="0" normalizeH="0" baseline="0" noProof="0" smtClean="0">
                <a:ln>
                  <a:noFill/>
                </a:ln>
                <a:solidFill>
                  <a:schemeClr val="tx1"/>
                </a:solidFill>
                <a:effectLst/>
                <a:uLnTx/>
                <a:uFillTx/>
                <a:latin typeface="+mn-lt"/>
                <a:ea typeface="+mn-ea"/>
                <a:cs typeface="+mn-cs"/>
              </a:rPr>
              <a:t>Sendo assim, deficiência é compreendida como o resultado das respostas inacessíveis que a sociedade e o Estado dão às características de cada um.</a:t>
            </a:r>
            <a:endParaRPr kumimoji="0" lang="pt-BR" sz="32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730028181"/>
      </p:ext>
    </p:extLst>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NOVAS LÂMINAS.jpg"/>
          <p:cNvPicPr>
            <a:picLocks noChangeAspect="1"/>
          </p:cNvPicPr>
          <p:nvPr/>
        </p:nvPicPr>
        <p:blipFill>
          <a:blip r:embed="rId2"/>
          <a:stretch>
            <a:fillRect/>
          </a:stretch>
        </p:blipFill>
        <p:spPr>
          <a:xfrm>
            <a:off x="0" y="202231"/>
            <a:ext cx="9144000" cy="6518057"/>
          </a:xfrm>
          <a:prstGeom prst="rect">
            <a:avLst/>
          </a:prstGeom>
        </p:spPr>
      </p:pic>
      <p:sp>
        <p:nvSpPr>
          <p:cNvPr id="3" name="Título 3"/>
          <p:cNvSpPr>
            <a:spLocks noGrp="1"/>
          </p:cNvSpPr>
          <p:nvPr>
            <p:ph type="title"/>
          </p:nvPr>
        </p:nvSpPr>
        <p:spPr>
          <a:xfrm>
            <a:off x="395536" y="2492896"/>
            <a:ext cx="8229600" cy="1143000"/>
          </a:xfrm>
        </p:spPr>
        <p:txBody>
          <a:bodyPr>
            <a:noAutofit/>
          </a:bodyPr>
          <a:lstStyle/>
          <a:p>
            <a:r>
              <a:rPr lang="pt-BR" sz="3200" b="1" dirty="0">
                <a:effectLst>
                  <a:outerShdw blurRad="38100" dist="38100" dir="2700000" algn="tl">
                    <a:srgbClr val="FFFFFF"/>
                  </a:outerShdw>
                </a:effectLst>
                <a:latin typeface="+mn-lt"/>
                <a:ea typeface="+mn-ea"/>
                <a:cs typeface="+mn-cs"/>
              </a:rPr>
              <a:t>“Este é o espírito, a alma desta norma: a igualdade. Afinal, todo ser humano tem uma incapacidade qualquer, mas todas são pontuais. O certo é que ninguém é completo, e o que todos querem é ter seus direitos respeitados da mesma forma, em igualdade de condições</a:t>
            </a:r>
            <a:r>
              <a:rPr lang="pt-BR" sz="3200" b="1" dirty="0" smtClean="0">
                <a:effectLst>
                  <a:outerShdw blurRad="38100" dist="38100" dir="2700000" algn="tl">
                    <a:srgbClr val="FFFFFF"/>
                  </a:outerShdw>
                </a:effectLst>
                <a:latin typeface="+mn-lt"/>
                <a:ea typeface="+mn-ea"/>
                <a:cs typeface="+mn-cs"/>
              </a:rPr>
              <a:t>”</a:t>
            </a:r>
            <a:br>
              <a:rPr lang="pt-BR" sz="3200" b="1" dirty="0" smtClean="0">
                <a:effectLst>
                  <a:outerShdw blurRad="38100" dist="38100" dir="2700000" algn="tl">
                    <a:srgbClr val="FFFFFF"/>
                  </a:outerShdw>
                </a:effectLst>
                <a:latin typeface="+mn-lt"/>
                <a:ea typeface="+mn-ea"/>
                <a:cs typeface="+mn-cs"/>
              </a:rPr>
            </a:br>
            <a:r>
              <a:rPr lang="pt-BR" sz="3200" b="1" dirty="0">
                <a:effectLst>
                  <a:outerShdw blurRad="38100" dist="38100" dir="2700000" algn="tl">
                    <a:srgbClr val="FFFFFF"/>
                  </a:outerShdw>
                </a:effectLst>
                <a:latin typeface="+mn-lt"/>
                <a:ea typeface="+mn-ea"/>
                <a:cs typeface="+mn-cs"/>
              </a:rPr>
              <a:t/>
            </a:r>
            <a:br>
              <a:rPr lang="pt-BR" sz="3200" b="1" dirty="0">
                <a:effectLst>
                  <a:outerShdw blurRad="38100" dist="38100" dir="2700000" algn="tl">
                    <a:srgbClr val="FFFFFF"/>
                  </a:outerShdw>
                </a:effectLst>
                <a:latin typeface="+mn-lt"/>
                <a:ea typeface="+mn-ea"/>
                <a:cs typeface="+mn-cs"/>
              </a:rPr>
            </a:br>
            <a:r>
              <a:rPr lang="pt-BR" sz="3200" b="1" dirty="0">
                <a:effectLst>
                  <a:outerShdw blurRad="38100" dist="38100" dir="2700000" algn="tl">
                    <a:srgbClr val="FFFFFF"/>
                  </a:outerShdw>
                </a:effectLst>
                <a:latin typeface="+mn-lt"/>
                <a:ea typeface="+mn-ea"/>
                <a:cs typeface="+mn-cs"/>
              </a:rPr>
              <a:t>Geraldo Marcos Nogueira </a:t>
            </a:r>
            <a:r>
              <a:rPr lang="pt-BR" sz="3200" b="1" dirty="0" smtClean="0">
                <a:effectLst>
                  <a:outerShdw blurRad="38100" dist="38100" dir="2700000" algn="tl">
                    <a:srgbClr val="FFFFFF"/>
                  </a:outerShdw>
                </a:effectLst>
                <a:latin typeface="+mn-lt"/>
                <a:ea typeface="+mn-ea"/>
                <a:cs typeface="+mn-cs"/>
              </a:rPr>
              <a:t>Pinto - (Subsecretário Municipal da Pessoa com Deficiência/RJ</a:t>
            </a:r>
            <a:r>
              <a:rPr lang="pt-BR" sz="3200" b="1" dirty="0">
                <a:effectLst>
                  <a:outerShdw blurRad="38100" dist="38100" dir="2700000" algn="tl">
                    <a:srgbClr val="FFFFFF"/>
                  </a:outerShdw>
                </a:effectLst>
                <a:latin typeface="+mn-lt"/>
                <a:ea typeface="+mn-ea"/>
                <a:cs typeface="+mn-cs"/>
              </a:rPr>
              <a:t>)</a:t>
            </a:r>
          </a:p>
        </p:txBody>
      </p:sp>
    </p:spTree>
    <p:extLst>
      <p:ext uri="{BB962C8B-B14F-4D97-AF65-F5344CB8AC3E}">
        <p14:creationId xmlns:p14="http://schemas.microsoft.com/office/powerpoint/2010/main" val="3963533486"/>
      </p:ext>
    </p:extLst>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descr="NOVAS LÂMINAS.jpg"/>
          <p:cNvPicPr>
            <a:picLocks noChangeAspect="1"/>
          </p:cNvPicPr>
          <p:nvPr/>
        </p:nvPicPr>
        <p:blipFill>
          <a:blip r:embed="rId2"/>
          <a:stretch>
            <a:fillRect/>
          </a:stretch>
        </p:blipFill>
        <p:spPr>
          <a:xfrm>
            <a:off x="0" y="202231"/>
            <a:ext cx="9144000" cy="6518057"/>
          </a:xfrm>
          <a:prstGeom prst="rect">
            <a:avLst/>
          </a:prstGeom>
        </p:spPr>
      </p:pic>
      <p:sp>
        <p:nvSpPr>
          <p:cNvPr id="4" name="Título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R="0" lvl="0" indent="0" algn="ctr" fontAlgn="auto">
              <a:lnSpc>
                <a:spcPct val="100000"/>
              </a:lnSpc>
              <a:spcBef>
                <a:spcPct val="0"/>
              </a:spcBef>
              <a:spcAft>
                <a:spcPts val="0"/>
              </a:spcAft>
              <a:buClrTx/>
              <a:buSzTx/>
              <a:buFontTx/>
              <a:buNone/>
              <a:tabLst/>
              <a:defRPr/>
            </a:pPr>
            <a:r>
              <a:rPr lang="pt-BR" sz="2800" b="1" i="1" dirty="0" smtClean="0">
                <a:solidFill>
                  <a:srgbClr val="008000"/>
                </a:solidFill>
                <a:effectLst>
                  <a:outerShdw blurRad="38100" dist="38100" dir="2700000" algn="tl">
                    <a:srgbClr val="000000"/>
                  </a:outerShdw>
                </a:effectLst>
                <a:latin typeface="+mj-lt"/>
                <a:ea typeface="+mj-ea"/>
                <a:cs typeface="+mj-cs"/>
              </a:rPr>
              <a:t>LEI Nº 13.146, DE 6 DE JULHO DE 2015</a:t>
            </a:r>
            <a:endParaRPr lang="pt-BR" sz="2800" b="1" i="1" dirty="0">
              <a:solidFill>
                <a:srgbClr val="008000"/>
              </a:solidFill>
              <a:effectLst>
                <a:outerShdw blurRad="38100" dist="38100" dir="2700000" algn="tl">
                  <a:srgbClr val="000000"/>
                </a:outerShdw>
              </a:effectLst>
              <a:latin typeface="+mj-lt"/>
              <a:ea typeface="+mj-ea"/>
              <a:cs typeface="+mj-cs"/>
            </a:endParaRPr>
          </a:p>
        </p:txBody>
      </p:sp>
      <p:sp>
        <p:nvSpPr>
          <p:cNvPr id="5" name="Espaço Reservado para Conteúdo 2"/>
          <p:cNvSpPr txBox="1">
            <a:spLocks/>
          </p:cNvSpPr>
          <p:nvPr/>
        </p:nvSpPr>
        <p:spPr>
          <a:xfrm>
            <a:off x="457200" y="1600200"/>
            <a:ext cx="8229600" cy="4525963"/>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pt-BR" sz="3200" b="1" i="1" u="none" strike="noStrike" kern="1200" cap="none" spc="0" normalizeH="0" baseline="0" noProof="0" smtClean="0">
                <a:ln>
                  <a:noFill/>
                </a:ln>
                <a:solidFill>
                  <a:schemeClr val="tx1"/>
                </a:solidFill>
                <a:effectLst/>
                <a:uLnTx/>
                <a:uFillTx/>
                <a:latin typeface="+mn-lt"/>
                <a:ea typeface="+mn-ea"/>
                <a:cs typeface="+mn-cs"/>
              </a:rPr>
              <a:t>O que muda efetivamente com a LBI</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pt-BR" sz="2800" b="0" i="0" u="none" strike="noStrike" kern="1200" cap="none" spc="0" normalizeH="0" baseline="0" noProof="0" smtClean="0">
                <a:ln>
                  <a:noFill/>
                </a:ln>
                <a:solidFill>
                  <a:schemeClr val="tx1"/>
                </a:solidFill>
                <a:effectLst/>
                <a:uLnTx/>
                <a:uFillTx/>
                <a:latin typeface="+mn-lt"/>
                <a:ea typeface="+mn-ea"/>
                <a:cs typeface="+mn-cs"/>
              </a:rPr>
              <a:t>tipificação do crime de discriminação, com pena de reclusão e prisão de um a três anos e multa.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pt-BR" sz="2800" b="1" i="0" u="none" strike="noStrike" kern="1200" cap="none" spc="0" normalizeH="0" baseline="0" noProof="0" smtClean="0">
                <a:ln>
                  <a:noFill/>
                </a:ln>
                <a:solidFill>
                  <a:schemeClr val="tx1"/>
                </a:solidFill>
                <a:effectLst/>
                <a:uLnTx/>
                <a:uFillTx/>
                <a:latin typeface="+mn-lt"/>
                <a:ea typeface="+mn-ea"/>
                <a:cs typeface="+mn-cs"/>
              </a:rPr>
              <a:t>DIREITOS CIVIS E AÇÕES DE COMBATE AO PRECONCEITO</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pt-BR" sz="2400" b="0" i="0" u="none" strike="noStrike" kern="1200" cap="none" spc="0" normalizeH="0" baseline="0" noProof="0" smtClean="0">
                <a:ln>
                  <a:noFill/>
                </a:ln>
                <a:solidFill>
                  <a:schemeClr val="tx1"/>
                </a:solidFill>
                <a:effectLst/>
                <a:uLnTx/>
                <a:uFillTx/>
                <a:latin typeface="+mn-lt"/>
                <a:ea typeface="+mn-ea"/>
                <a:cs typeface="+mn-cs"/>
              </a:rPr>
              <a:t>Harmonização com o Código Penal de penas relacionadas ao preconceito, descriminação e abuso contra a pessoa com deficiência</a:t>
            </a:r>
          </a:p>
          <a:p>
            <a:pPr marL="1143000" marR="0" lvl="2" indent="-228600" algn="l" defTabSz="457200" rtl="0" eaLnBrk="1" fontAlgn="auto" latinLnBrk="0" hangingPunct="1">
              <a:lnSpc>
                <a:spcPct val="100000"/>
              </a:lnSpc>
              <a:spcBef>
                <a:spcPct val="20000"/>
              </a:spcBef>
              <a:spcAft>
                <a:spcPts val="0"/>
              </a:spcAft>
              <a:buClrTx/>
              <a:buSzTx/>
              <a:buFont typeface="Arial"/>
              <a:buNone/>
              <a:tabLst/>
              <a:defRPr/>
            </a:pPr>
            <a:endParaRPr kumimoji="0" lang="pt-BR" sz="2400" b="1" i="1"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62247963"/>
      </p:ext>
    </p:extLst>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202231"/>
            <a:ext cx="9144000" cy="6518057"/>
          </a:xfrm>
          <a:prstGeom prst="rect">
            <a:avLst/>
          </a:prstGeom>
        </p:spPr>
      </p:pic>
      <p:sp>
        <p:nvSpPr>
          <p:cNvPr id="4" name="Título 1"/>
          <p:cNvSpPr>
            <a:spLocks noGrp="1"/>
          </p:cNvSpPr>
          <p:nvPr>
            <p:ph type="title"/>
          </p:nvPr>
        </p:nvSpPr>
        <p:spPr>
          <a:xfrm>
            <a:off x="457200" y="274638"/>
            <a:ext cx="8229600" cy="1143000"/>
          </a:xfrm>
        </p:spPr>
        <p:txBody>
          <a:bodyPr>
            <a:normAutofit/>
          </a:bodyPr>
          <a:lstStyle/>
          <a:p>
            <a:r>
              <a:rPr lang="pt-BR" sz="2700" b="1" i="1" dirty="0">
                <a:solidFill>
                  <a:srgbClr val="008000"/>
                </a:solidFill>
                <a:effectLst>
                  <a:outerShdw blurRad="38100" dist="38100" dir="2700000" algn="tl">
                    <a:srgbClr val="000000"/>
                  </a:outerShdw>
                </a:effectLst>
              </a:rPr>
              <a:t>LEI Nº 13.146, DE 6 DE JULHO DE 2015</a:t>
            </a:r>
          </a:p>
        </p:txBody>
      </p:sp>
      <p:sp>
        <p:nvSpPr>
          <p:cNvPr id="5" name="Espaço Reservado para Conteúdo 2"/>
          <p:cNvSpPr>
            <a:spLocks noGrp="1"/>
          </p:cNvSpPr>
          <p:nvPr>
            <p:ph idx="1"/>
          </p:nvPr>
        </p:nvSpPr>
        <p:spPr>
          <a:xfrm>
            <a:off x="457200" y="1600200"/>
            <a:ext cx="8229600" cy="4525963"/>
          </a:xfrm>
        </p:spPr>
        <p:txBody>
          <a:bodyPr/>
          <a:lstStyle/>
          <a:p>
            <a:r>
              <a:rPr lang="pt-BR" b="1" i="1" dirty="0" smtClean="0"/>
              <a:t>Como tirar a nova lei do papel e quais seus principais desafios?</a:t>
            </a:r>
          </a:p>
          <a:p>
            <a:pPr lvl="1"/>
            <a:r>
              <a:rPr lang="pt-BR" dirty="0" smtClean="0"/>
              <a:t>Tornar uma norma eficiente e eficaz depende da sociedade como um todo. Portanto, o maior desafio será dar conhecimento à sociedade da existência da nova lei e todas as suas formas de operação na garantia de direitos e responsabilidades concernentes à todas organizações.  </a:t>
            </a:r>
            <a:endParaRPr lang="pt-BR" b="1" i="1" dirty="0" smtClean="0"/>
          </a:p>
          <a:p>
            <a:endParaRPr lang="pt-BR" dirty="0"/>
          </a:p>
        </p:txBody>
      </p:sp>
    </p:spTree>
    <p:extLst>
      <p:ext uri="{BB962C8B-B14F-4D97-AF65-F5344CB8AC3E}">
        <p14:creationId xmlns:p14="http://schemas.microsoft.com/office/powerpoint/2010/main" val="1175273140"/>
      </p:ext>
    </p:extLst>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NOVAS LÂMINAS.jpg"/>
          <p:cNvPicPr>
            <a:picLocks noChangeAspect="1"/>
          </p:cNvPicPr>
          <p:nvPr/>
        </p:nvPicPr>
        <p:blipFill>
          <a:blip r:embed="rId2"/>
          <a:stretch>
            <a:fillRect/>
          </a:stretch>
        </p:blipFill>
        <p:spPr>
          <a:xfrm>
            <a:off x="0" y="202231"/>
            <a:ext cx="9144000" cy="6518057"/>
          </a:xfrm>
          <a:prstGeom prst="rect">
            <a:avLst/>
          </a:prstGeom>
        </p:spPr>
      </p:pic>
      <p:sp>
        <p:nvSpPr>
          <p:cNvPr id="3" name="Título 1"/>
          <p:cNvSpPr>
            <a:spLocks noGrp="1"/>
          </p:cNvSpPr>
          <p:nvPr>
            <p:ph type="title"/>
          </p:nvPr>
        </p:nvSpPr>
        <p:spPr>
          <a:xfrm>
            <a:off x="457200" y="274638"/>
            <a:ext cx="8229600" cy="1143000"/>
          </a:xfrm>
        </p:spPr>
        <p:txBody>
          <a:bodyPr>
            <a:normAutofit/>
          </a:bodyPr>
          <a:lstStyle/>
          <a:p>
            <a:r>
              <a:rPr lang="pt-BR" sz="2700" b="1" i="1" dirty="0">
                <a:solidFill>
                  <a:srgbClr val="008000"/>
                </a:solidFill>
                <a:effectLst>
                  <a:outerShdw blurRad="38100" dist="38100" dir="2700000" algn="tl">
                    <a:srgbClr val="000000"/>
                  </a:outerShdw>
                </a:effectLst>
              </a:rPr>
              <a:t>LEI Nº 13.146, DE 6 DE JULHO DE 2015</a:t>
            </a:r>
          </a:p>
        </p:txBody>
      </p:sp>
      <p:sp>
        <p:nvSpPr>
          <p:cNvPr id="4" name="Espaço Reservado para Conteúdo 2"/>
          <p:cNvSpPr>
            <a:spLocks noGrp="1"/>
          </p:cNvSpPr>
          <p:nvPr>
            <p:ph idx="1"/>
          </p:nvPr>
        </p:nvSpPr>
        <p:spPr>
          <a:xfrm>
            <a:off x="457200" y="1600200"/>
            <a:ext cx="8229600" cy="4525963"/>
          </a:xfrm>
        </p:spPr>
        <p:txBody>
          <a:bodyPr>
            <a:normAutofit lnSpcReduction="10000"/>
          </a:bodyPr>
          <a:lstStyle/>
          <a:p>
            <a:r>
              <a:rPr lang="pt-BR" b="1" dirty="0" smtClean="0"/>
              <a:t>Como fazer com que as pessoas com deficiência conheçam seus direitos? Como fazer também que as pessoas que não têm deficiência conheçam e respeitem o que está na lei? </a:t>
            </a:r>
          </a:p>
          <a:p>
            <a:pPr lvl="1"/>
            <a:r>
              <a:rPr lang="pt-BR" dirty="0" smtClean="0"/>
              <a:t>o conhecimento feito pelas instituições ligadas às PCD</a:t>
            </a:r>
          </a:p>
          <a:p>
            <a:pPr lvl="1"/>
            <a:r>
              <a:rPr lang="pt-BR" dirty="0" smtClean="0"/>
              <a:t>Sua eficácia dependerá do conhecimento dos operadores do direito (advogados, juízes, promotores, procuradores…)</a:t>
            </a:r>
          </a:p>
          <a:p>
            <a:endParaRPr lang="pt-BR" dirty="0"/>
          </a:p>
        </p:txBody>
      </p:sp>
    </p:spTree>
    <p:extLst>
      <p:ext uri="{BB962C8B-B14F-4D97-AF65-F5344CB8AC3E}">
        <p14:creationId xmlns:p14="http://schemas.microsoft.com/office/powerpoint/2010/main" val="3963533486"/>
      </p:ext>
    </p:extLst>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NOVAS LÂMINAS.jpg"/>
          <p:cNvPicPr>
            <a:picLocks noChangeAspect="1"/>
          </p:cNvPicPr>
          <p:nvPr/>
        </p:nvPicPr>
        <p:blipFill>
          <a:blip r:embed="rId2"/>
          <a:stretch>
            <a:fillRect/>
          </a:stretch>
        </p:blipFill>
        <p:spPr>
          <a:xfrm>
            <a:off x="0" y="202231"/>
            <a:ext cx="9144000" cy="6518057"/>
          </a:xfrm>
          <a:prstGeom prst="rect">
            <a:avLst/>
          </a:prstGeom>
        </p:spPr>
      </p:pic>
      <p:sp>
        <p:nvSpPr>
          <p:cNvPr id="3" name="Título 1"/>
          <p:cNvSpPr>
            <a:spLocks noGrp="1"/>
          </p:cNvSpPr>
          <p:nvPr>
            <p:ph type="title"/>
          </p:nvPr>
        </p:nvSpPr>
        <p:spPr>
          <a:xfrm>
            <a:off x="457200" y="274638"/>
            <a:ext cx="8229600" cy="1143000"/>
          </a:xfrm>
        </p:spPr>
        <p:txBody>
          <a:bodyPr>
            <a:normAutofit/>
          </a:bodyPr>
          <a:lstStyle/>
          <a:p>
            <a:r>
              <a:rPr lang="pt-BR" sz="2700" b="1" i="1" dirty="0">
                <a:solidFill>
                  <a:srgbClr val="008000"/>
                </a:solidFill>
                <a:effectLst>
                  <a:outerShdw blurRad="38100" dist="38100" dir="2700000" algn="tl">
                    <a:srgbClr val="000000"/>
                  </a:outerShdw>
                </a:effectLst>
              </a:rPr>
              <a:t>LEI Nº 13.146, DE 6 DE JULHO DE 2015</a:t>
            </a:r>
          </a:p>
        </p:txBody>
      </p:sp>
      <p:sp>
        <p:nvSpPr>
          <p:cNvPr id="4" name="Espaço Reservado para Conteúdo 2"/>
          <p:cNvSpPr>
            <a:spLocks noGrp="1"/>
          </p:cNvSpPr>
          <p:nvPr>
            <p:ph idx="1"/>
          </p:nvPr>
        </p:nvSpPr>
        <p:spPr>
          <a:xfrm>
            <a:off x="457200" y="1600200"/>
            <a:ext cx="8229600" cy="4525963"/>
          </a:xfrm>
        </p:spPr>
        <p:txBody>
          <a:bodyPr>
            <a:normAutofit/>
          </a:bodyPr>
          <a:lstStyle/>
          <a:p>
            <a:pPr algn="ctr">
              <a:buNone/>
            </a:pPr>
            <a:r>
              <a:rPr lang="pt-BR" b="1" dirty="0" smtClean="0"/>
              <a:t>CAPÍTULO II </a:t>
            </a:r>
          </a:p>
          <a:p>
            <a:pPr algn="ctr">
              <a:buNone/>
            </a:pPr>
            <a:r>
              <a:rPr lang="pt-BR" b="1" dirty="0" smtClean="0"/>
              <a:t>DA IGUALDADE E DA NÃO DISCRIMINAÇÃO </a:t>
            </a:r>
          </a:p>
          <a:p>
            <a:pPr>
              <a:buNone/>
            </a:pPr>
            <a:r>
              <a:rPr lang="pt-BR" dirty="0" smtClean="0"/>
              <a:t>	</a:t>
            </a:r>
          </a:p>
          <a:p>
            <a:pPr>
              <a:buNone/>
            </a:pPr>
            <a:r>
              <a:rPr lang="pt-BR" dirty="0" smtClean="0"/>
              <a:t>	Art. 4o - Toda pessoa com deficiência tem direito à igualdade de oportunidades com as demais pessoas e não sofrerá nenhuma espécie de discriminação.</a:t>
            </a:r>
            <a:endParaRPr lang="pt-BR" dirty="0"/>
          </a:p>
        </p:txBody>
      </p:sp>
    </p:spTree>
    <p:extLst>
      <p:ext uri="{BB962C8B-B14F-4D97-AF65-F5344CB8AC3E}">
        <p14:creationId xmlns:p14="http://schemas.microsoft.com/office/powerpoint/2010/main" val="3963533486"/>
      </p:ext>
    </p:extLst>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202231"/>
            <a:ext cx="9144000" cy="6518057"/>
          </a:xfrm>
          <a:prstGeom prst="rect">
            <a:avLst/>
          </a:prstGeom>
        </p:spPr>
      </p:pic>
      <p:sp>
        <p:nvSpPr>
          <p:cNvPr id="4" name="CaixaDeTexto 3"/>
          <p:cNvSpPr txBox="1"/>
          <p:nvPr/>
        </p:nvSpPr>
        <p:spPr>
          <a:xfrm>
            <a:off x="942109" y="361845"/>
            <a:ext cx="7467600" cy="523220"/>
          </a:xfrm>
          <a:prstGeom prst="rect">
            <a:avLst/>
          </a:prstGeom>
          <a:noFill/>
        </p:spPr>
        <p:txBody>
          <a:bodyPr wrap="square" rtlCol="0">
            <a:spAutoFit/>
          </a:bodyPr>
          <a:lstStyle/>
          <a:p>
            <a:pPr algn="ctr">
              <a:spcBef>
                <a:spcPct val="0"/>
              </a:spcBef>
            </a:pPr>
            <a:r>
              <a:rPr lang="pt-BR" sz="2800" b="1" i="1" dirty="0" smtClean="0">
                <a:solidFill>
                  <a:srgbClr val="008000"/>
                </a:solidFill>
                <a:effectLst>
                  <a:outerShdw blurRad="38100" dist="38100" dir="2700000" algn="tl">
                    <a:srgbClr val="000000"/>
                  </a:outerShdw>
                </a:effectLst>
                <a:latin typeface="+mj-lt"/>
                <a:ea typeface="+mj-ea"/>
                <a:cs typeface="+mj-cs"/>
              </a:rPr>
              <a:t>Linha do tempo</a:t>
            </a:r>
            <a:endParaRPr lang="pt-BR" sz="2800" b="1" i="1" dirty="0">
              <a:solidFill>
                <a:srgbClr val="008000"/>
              </a:solidFill>
              <a:effectLst>
                <a:outerShdw blurRad="38100" dist="38100" dir="2700000" algn="tl">
                  <a:srgbClr val="000000"/>
                </a:outerShdw>
              </a:effectLst>
              <a:latin typeface="+mj-lt"/>
              <a:ea typeface="+mj-ea"/>
              <a:cs typeface="+mj-cs"/>
            </a:endParaRPr>
          </a:p>
        </p:txBody>
      </p:sp>
      <p:sp>
        <p:nvSpPr>
          <p:cNvPr id="5" name="CaixaDeTexto 4"/>
          <p:cNvSpPr txBox="1"/>
          <p:nvPr/>
        </p:nvSpPr>
        <p:spPr>
          <a:xfrm>
            <a:off x="678873" y="1260764"/>
            <a:ext cx="8091054" cy="4247317"/>
          </a:xfrm>
          <a:prstGeom prst="rect">
            <a:avLst/>
          </a:prstGeom>
          <a:noFill/>
        </p:spPr>
        <p:txBody>
          <a:bodyPr wrap="square" rtlCol="0">
            <a:spAutoFit/>
          </a:bodyPr>
          <a:lstStyle/>
          <a:p>
            <a:pPr>
              <a:spcBef>
                <a:spcPct val="0"/>
              </a:spcBef>
            </a:pPr>
            <a:r>
              <a:rPr lang="pt-BR" sz="2400" b="1" i="1" dirty="0" smtClean="0">
                <a:solidFill>
                  <a:srgbClr val="FF0000"/>
                </a:solidFill>
                <a:effectLst>
                  <a:outerShdw blurRad="38100" dist="38100" dir="2700000" algn="tl">
                    <a:srgbClr val="000000"/>
                  </a:outerShdw>
                </a:effectLst>
                <a:latin typeface="+mj-lt"/>
                <a:ea typeface="+mj-ea"/>
                <a:cs typeface="+mj-cs"/>
              </a:rPr>
              <a:t>2003 – Estatuto do Portador de Deficiência</a:t>
            </a:r>
          </a:p>
          <a:p>
            <a:endParaRPr lang="pt-BR" dirty="0" smtClean="0"/>
          </a:p>
          <a:p>
            <a:r>
              <a:rPr lang="pt-BR" b="1" dirty="0" smtClean="0"/>
              <a:t>PLS 06/2003 – 286 artigos</a:t>
            </a:r>
          </a:p>
          <a:p>
            <a:endParaRPr lang="pt-BR" b="1" dirty="0" smtClean="0"/>
          </a:p>
          <a:p>
            <a:r>
              <a:rPr lang="pt-BR" b="1" dirty="0" smtClean="0"/>
              <a:t>Autoria: Senador Paulo </a:t>
            </a:r>
            <a:r>
              <a:rPr lang="pt-BR" b="1" dirty="0" err="1" smtClean="0"/>
              <a:t>Paim</a:t>
            </a:r>
            <a:r>
              <a:rPr lang="pt-BR" b="1" dirty="0" smtClean="0"/>
              <a:t> 9 PT/RS)</a:t>
            </a:r>
          </a:p>
          <a:p>
            <a:r>
              <a:rPr lang="pt-BR" b="1" u="sng" dirty="0" smtClean="0"/>
              <a:t>Concepção</a:t>
            </a:r>
            <a:r>
              <a:rPr lang="pt-BR" b="1" dirty="0" smtClean="0"/>
              <a:t>: Pessoas com Deficiência  com atuação social passiva, com demandas e interesses protegidos pelo Estado.</a:t>
            </a:r>
          </a:p>
          <a:p>
            <a:endParaRPr lang="pt-BR" dirty="0" smtClean="0"/>
          </a:p>
          <a:p>
            <a:r>
              <a:rPr lang="pt-BR" sz="2400" b="1" i="1" dirty="0" smtClean="0">
                <a:solidFill>
                  <a:srgbClr val="FF0000"/>
                </a:solidFill>
                <a:effectLst>
                  <a:outerShdw blurRad="38100" dist="38100" dir="2700000" algn="tl">
                    <a:srgbClr val="000000"/>
                  </a:outerShdw>
                </a:effectLst>
                <a:latin typeface="+mj-lt"/>
                <a:ea typeface="+mj-ea"/>
                <a:cs typeface="+mj-cs"/>
              </a:rPr>
              <a:t>Março 2015 – Lei Brasileira </a:t>
            </a:r>
            <a:r>
              <a:rPr lang="pt-BR" sz="2400" b="1" i="1" dirty="0" smtClean="0">
                <a:solidFill>
                  <a:srgbClr val="FF0000"/>
                </a:solidFill>
                <a:effectLst>
                  <a:outerShdw blurRad="38100" dist="38100" dir="2700000" algn="tl">
                    <a:srgbClr val="000000"/>
                  </a:outerShdw>
                </a:effectLst>
                <a:latin typeface="+mj-lt"/>
                <a:ea typeface="+mj-ea"/>
                <a:cs typeface="+mj-cs"/>
              </a:rPr>
              <a:t>de </a:t>
            </a:r>
            <a:r>
              <a:rPr lang="pt-BR" sz="2400" b="1" i="1" dirty="0" smtClean="0">
                <a:solidFill>
                  <a:srgbClr val="FF0000"/>
                </a:solidFill>
                <a:effectLst>
                  <a:outerShdw blurRad="38100" dist="38100" dir="2700000" algn="tl">
                    <a:srgbClr val="000000"/>
                  </a:outerShdw>
                </a:effectLst>
                <a:latin typeface="+mj-lt"/>
                <a:ea typeface="+mj-ea"/>
                <a:cs typeface="+mj-cs"/>
              </a:rPr>
              <a:t>Inclusão da pessoa com deficiência</a:t>
            </a:r>
          </a:p>
          <a:p>
            <a:r>
              <a:rPr lang="pt-BR" b="1" dirty="0" smtClean="0"/>
              <a:t>PL7.699/2006 – 127 artigos</a:t>
            </a:r>
          </a:p>
          <a:p>
            <a:r>
              <a:rPr lang="pt-BR" b="1" dirty="0" smtClean="0"/>
              <a:t>Aprovado na Câmara dos Deputados – </a:t>
            </a:r>
            <a:r>
              <a:rPr lang="pt-BR" b="1" dirty="0" err="1" smtClean="0"/>
              <a:t>Dep</a:t>
            </a:r>
            <a:r>
              <a:rPr lang="pt-BR" b="1" dirty="0" smtClean="0"/>
              <a:t> Mara </a:t>
            </a:r>
            <a:r>
              <a:rPr lang="pt-BR" b="1" dirty="0" err="1" smtClean="0"/>
              <a:t>Gabrili</a:t>
            </a:r>
            <a:r>
              <a:rPr lang="pt-BR" b="1" dirty="0" smtClean="0"/>
              <a:t> (PSDB/SP)</a:t>
            </a:r>
          </a:p>
          <a:p>
            <a:r>
              <a:rPr lang="pt-BR" b="1" u="sng" dirty="0" smtClean="0"/>
              <a:t>Concepção</a:t>
            </a:r>
            <a:r>
              <a:rPr lang="pt-BR" b="1" dirty="0" smtClean="0"/>
              <a:t>: proporcionar maior capacidade de autonomia e independência às pessoas com deficiência, visando ampliar a sua participação na sociedade</a:t>
            </a:r>
            <a:endParaRPr lang="pt-BR" b="1" dirty="0"/>
          </a:p>
        </p:txBody>
      </p:sp>
    </p:spTree>
    <p:extLst>
      <p:ext uri="{BB962C8B-B14F-4D97-AF65-F5344CB8AC3E}">
        <p14:creationId xmlns:p14="http://schemas.microsoft.com/office/powerpoint/2010/main" val="1175273140"/>
      </p:ext>
    </p:extLst>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202231"/>
            <a:ext cx="9144000" cy="6518057"/>
          </a:xfrm>
          <a:prstGeom prst="rect">
            <a:avLst/>
          </a:prstGeom>
        </p:spPr>
      </p:pic>
      <p:sp>
        <p:nvSpPr>
          <p:cNvPr id="4" name="CaixaDeTexto 3"/>
          <p:cNvSpPr txBox="1"/>
          <p:nvPr/>
        </p:nvSpPr>
        <p:spPr>
          <a:xfrm>
            <a:off x="942109" y="361845"/>
            <a:ext cx="7467600" cy="523220"/>
          </a:xfrm>
          <a:prstGeom prst="rect">
            <a:avLst/>
          </a:prstGeom>
          <a:noFill/>
        </p:spPr>
        <p:txBody>
          <a:bodyPr wrap="square" rtlCol="0">
            <a:spAutoFit/>
          </a:bodyPr>
          <a:lstStyle/>
          <a:p>
            <a:pPr algn="ctr">
              <a:spcBef>
                <a:spcPct val="0"/>
              </a:spcBef>
            </a:pPr>
            <a:r>
              <a:rPr lang="pt-BR" sz="2800" b="1" i="1" dirty="0" smtClean="0">
                <a:solidFill>
                  <a:srgbClr val="008000"/>
                </a:solidFill>
                <a:effectLst>
                  <a:outerShdw blurRad="38100" dist="38100" dir="2700000" algn="tl">
                    <a:srgbClr val="000000"/>
                  </a:outerShdw>
                </a:effectLst>
                <a:latin typeface="+mj-lt"/>
                <a:ea typeface="+mj-ea"/>
                <a:cs typeface="+mj-cs"/>
              </a:rPr>
              <a:t>Linha do tempo</a:t>
            </a:r>
            <a:endParaRPr lang="pt-BR" sz="2800" b="1" i="1" dirty="0">
              <a:solidFill>
                <a:srgbClr val="008000"/>
              </a:solidFill>
              <a:effectLst>
                <a:outerShdw blurRad="38100" dist="38100" dir="2700000" algn="tl">
                  <a:srgbClr val="000000"/>
                </a:outerShdw>
              </a:effectLst>
              <a:latin typeface="+mj-lt"/>
              <a:ea typeface="+mj-ea"/>
              <a:cs typeface="+mj-cs"/>
            </a:endParaRPr>
          </a:p>
        </p:txBody>
      </p:sp>
      <p:sp>
        <p:nvSpPr>
          <p:cNvPr id="5" name="CaixaDeTexto 4"/>
          <p:cNvSpPr txBox="1"/>
          <p:nvPr/>
        </p:nvSpPr>
        <p:spPr>
          <a:xfrm>
            <a:off x="678873" y="1260764"/>
            <a:ext cx="8091054" cy="4154984"/>
          </a:xfrm>
          <a:prstGeom prst="rect">
            <a:avLst/>
          </a:prstGeom>
          <a:noFill/>
        </p:spPr>
        <p:txBody>
          <a:bodyPr wrap="square" rtlCol="0">
            <a:spAutoFit/>
          </a:bodyPr>
          <a:lstStyle/>
          <a:p>
            <a:r>
              <a:rPr lang="pt-BR" sz="2400" b="1" i="1" dirty="0" smtClean="0">
                <a:solidFill>
                  <a:srgbClr val="FF0000"/>
                </a:solidFill>
                <a:effectLst>
                  <a:outerShdw blurRad="38100" dist="38100" dir="2700000" algn="tl">
                    <a:srgbClr val="000000"/>
                  </a:outerShdw>
                </a:effectLst>
                <a:latin typeface="+mj-lt"/>
                <a:ea typeface="+mj-ea"/>
                <a:cs typeface="+mj-cs"/>
              </a:rPr>
              <a:t>Julho 2015 – A Lei Brasileira de Inclusão (Estatuto da Pessoa com Deficiência) é sancionada </a:t>
            </a:r>
          </a:p>
          <a:p>
            <a:r>
              <a:rPr lang="pt-BR" b="1" dirty="0" smtClean="0"/>
              <a:t>(aprovada) pela presidente Dilma Vana Rousseff</a:t>
            </a:r>
          </a:p>
          <a:p>
            <a:r>
              <a:rPr lang="pt-BR" b="1" dirty="0" smtClean="0"/>
              <a:t>Lei 13.146/15 - 127 artigos- Entra em vigor: 02/01/2016 (180 dias após a publicação oficial</a:t>
            </a:r>
          </a:p>
          <a:p>
            <a:r>
              <a:rPr lang="pt-BR" dirty="0" smtClean="0">
                <a:hlinkClick r:id="rId3"/>
              </a:rPr>
              <a:t>http://www.planalto.gov.br/ccivil_03/_Ato2015-2018/2015/Lei/L13146.htm</a:t>
            </a:r>
            <a:r>
              <a:rPr lang="pt-BR" dirty="0" smtClean="0"/>
              <a:t> </a:t>
            </a:r>
          </a:p>
          <a:p>
            <a:endParaRPr lang="pt-BR" b="1" dirty="0" smtClean="0"/>
          </a:p>
          <a:p>
            <a:r>
              <a:rPr lang="pt-BR" b="1" dirty="0" smtClean="0"/>
              <a:t>Com vetos , volta para o Congresso Nacional- reunião conjunta e secreta. SE os vetos presidenciais fossem derrubados, a lei deverá ser promulgada pela Presidente – NÃO OCORREU</a:t>
            </a:r>
          </a:p>
          <a:p>
            <a:r>
              <a:rPr lang="pt-BR" b="1" dirty="0" smtClean="0"/>
              <a:t>• Altera artigos da CLT, do Código Civil e do Plano de Benefícios da Previdência Social, Código Eleitoral, entre outros diplomas legais • Base da LBI – a Convenção da ONU sobre os Direitos das Pessoas com Deficiência e o seu Protocolo Facultativo, que tem status de Emenda Constitucional.</a:t>
            </a:r>
          </a:p>
        </p:txBody>
      </p:sp>
    </p:spTree>
    <p:extLst>
      <p:ext uri="{BB962C8B-B14F-4D97-AF65-F5344CB8AC3E}">
        <p14:creationId xmlns:p14="http://schemas.microsoft.com/office/powerpoint/2010/main" val="1175273140"/>
      </p:ext>
    </p:extLst>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202231"/>
            <a:ext cx="9144000" cy="6518057"/>
          </a:xfrm>
          <a:prstGeom prst="rect">
            <a:avLst/>
          </a:prstGeom>
        </p:spPr>
      </p:pic>
      <p:sp>
        <p:nvSpPr>
          <p:cNvPr id="4" name="CaixaDeTexto 3"/>
          <p:cNvSpPr txBox="1"/>
          <p:nvPr/>
        </p:nvSpPr>
        <p:spPr>
          <a:xfrm>
            <a:off x="942109" y="361845"/>
            <a:ext cx="7467600" cy="523220"/>
          </a:xfrm>
          <a:prstGeom prst="rect">
            <a:avLst/>
          </a:prstGeom>
          <a:noFill/>
        </p:spPr>
        <p:txBody>
          <a:bodyPr wrap="square" rtlCol="0">
            <a:spAutoFit/>
          </a:bodyPr>
          <a:lstStyle/>
          <a:p>
            <a:pPr algn="ctr">
              <a:spcBef>
                <a:spcPct val="0"/>
              </a:spcBef>
            </a:pPr>
            <a:r>
              <a:rPr lang="pt-BR" sz="2800" b="1" i="1" dirty="0" smtClean="0">
                <a:solidFill>
                  <a:srgbClr val="008000"/>
                </a:solidFill>
                <a:effectLst>
                  <a:outerShdw blurRad="38100" dist="38100" dir="2700000" algn="tl">
                    <a:srgbClr val="000000"/>
                  </a:outerShdw>
                </a:effectLst>
                <a:latin typeface="+mj-lt"/>
                <a:ea typeface="+mj-ea"/>
                <a:cs typeface="+mj-cs"/>
              </a:rPr>
              <a:t>Alguns dos vetos</a:t>
            </a:r>
            <a:endParaRPr lang="pt-BR" sz="2800" b="1" i="1" dirty="0">
              <a:solidFill>
                <a:srgbClr val="008000"/>
              </a:solidFill>
              <a:effectLst>
                <a:outerShdw blurRad="38100" dist="38100" dir="2700000" algn="tl">
                  <a:srgbClr val="000000"/>
                </a:outerShdw>
              </a:effectLst>
              <a:latin typeface="+mj-lt"/>
              <a:ea typeface="+mj-ea"/>
              <a:cs typeface="+mj-cs"/>
            </a:endParaRPr>
          </a:p>
        </p:txBody>
      </p:sp>
      <p:sp>
        <p:nvSpPr>
          <p:cNvPr id="5" name="CaixaDeTexto 4"/>
          <p:cNvSpPr txBox="1"/>
          <p:nvPr/>
        </p:nvSpPr>
        <p:spPr>
          <a:xfrm>
            <a:off x="678873" y="1260764"/>
            <a:ext cx="8091054" cy="3416320"/>
          </a:xfrm>
          <a:prstGeom prst="rect">
            <a:avLst/>
          </a:prstGeom>
          <a:noFill/>
        </p:spPr>
        <p:txBody>
          <a:bodyPr wrap="square" rtlCol="0">
            <a:spAutoFit/>
          </a:bodyPr>
          <a:lstStyle/>
          <a:p>
            <a:r>
              <a:rPr lang="pt-BR" dirty="0" smtClean="0"/>
              <a:t>Artigo 101: previa a necessidade de contratar pelo menos uma pessoa com</a:t>
            </a:r>
          </a:p>
          <a:p>
            <a:r>
              <a:rPr lang="pt-BR" dirty="0" smtClean="0"/>
              <a:t>deficiência em empresas </a:t>
            </a:r>
            <a:r>
              <a:rPr lang="pt-BR" b="1" dirty="0" smtClean="0"/>
              <a:t>entre 50 e 99 funcionários;</a:t>
            </a:r>
          </a:p>
          <a:p>
            <a:endParaRPr lang="pt-BR" b="1" dirty="0" smtClean="0"/>
          </a:p>
          <a:p>
            <a:r>
              <a:rPr lang="pt-BR" b="1" dirty="0" smtClean="0"/>
              <a:t>Razões do Veto: </a:t>
            </a:r>
          </a:p>
          <a:p>
            <a:endParaRPr lang="pt-BR" b="1" dirty="0" smtClean="0"/>
          </a:p>
          <a:p>
            <a:r>
              <a:rPr lang="pt-BR" b="1" dirty="0" smtClean="0"/>
              <a:t>“</a:t>
            </a:r>
            <a:r>
              <a:rPr lang="pt-BR" dirty="0" err="1" smtClean="0"/>
              <a:t>“</a:t>
            </a:r>
            <a:r>
              <a:rPr lang="pt-BR" dirty="0" smtClean="0"/>
              <a:t>Apesar do mérito da proposta, a medida poderia gerar impacto relevante</a:t>
            </a:r>
          </a:p>
          <a:p>
            <a:r>
              <a:rPr lang="pt-BR" dirty="0" smtClean="0"/>
              <a:t>no setor produtivo, especialmente para empresas de </a:t>
            </a:r>
            <a:r>
              <a:rPr lang="pt-BR" dirty="0" err="1" smtClean="0"/>
              <a:t>mão-de-obra</a:t>
            </a:r>
            <a:r>
              <a:rPr lang="pt-BR" dirty="0" smtClean="0"/>
              <a:t> intensiva</a:t>
            </a:r>
          </a:p>
          <a:p>
            <a:r>
              <a:rPr lang="pt-BR" dirty="0" smtClean="0"/>
              <a:t>de pequeno e médio porte, acarretando dificuldades no seu cumprimento e</a:t>
            </a:r>
          </a:p>
          <a:p>
            <a:r>
              <a:rPr lang="pt-BR" dirty="0" smtClean="0"/>
              <a:t>aplicação de multas que podem inviabilizar empreendimentos de ampla</a:t>
            </a:r>
          </a:p>
          <a:p>
            <a:r>
              <a:rPr lang="pt-BR" dirty="0" smtClean="0"/>
              <a:t>relevância social.”</a:t>
            </a:r>
          </a:p>
          <a:p>
            <a:r>
              <a:rPr lang="pt-BR" dirty="0" smtClean="0"/>
              <a:t>Autor: Ministério do Desenvolvimento, Indústria e Comércio Exterior</a:t>
            </a:r>
          </a:p>
          <a:p>
            <a:endParaRPr lang="pt-BR" b="1" dirty="0" smtClean="0"/>
          </a:p>
        </p:txBody>
      </p:sp>
    </p:spTree>
    <p:extLst>
      <p:ext uri="{BB962C8B-B14F-4D97-AF65-F5344CB8AC3E}">
        <p14:creationId xmlns:p14="http://schemas.microsoft.com/office/powerpoint/2010/main" val="1175273140"/>
      </p:ext>
    </p:extLst>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202231"/>
            <a:ext cx="9144000" cy="6518057"/>
          </a:xfrm>
          <a:prstGeom prst="rect">
            <a:avLst/>
          </a:prstGeom>
        </p:spPr>
      </p:pic>
      <p:pic>
        <p:nvPicPr>
          <p:cNvPr id="4" name="Imagem 3" descr="história 1.JPG"/>
          <p:cNvPicPr>
            <a:picLocks noChangeAspect="1"/>
          </p:cNvPicPr>
          <p:nvPr/>
        </p:nvPicPr>
        <p:blipFill>
          <a:blip r:embed="rId3"/>
          <a:stretch>
            <a:fillRect/>
          </a:stretch>
        </p:blipFill>
        <p:spPr>
          <a:xfrm>
            <a:off x="1290637" y="979342"/>
            <a:ext cx="6260090" cy="4580553"/>
          </a:xfrm>
          <a:prstGeom prst="rect">
            <a:avLst/>
          </a:prstGeom>
        </p:spPr>
      </p:pic>
    </p:spTree>
    <p:extLst>
      <p:ext uri="{BB962C8B-B14F-4D97-AF65-F5344CB8AC3E}">
        <p14:creationId xmlns:p14="http://schemas.microsoft.com/office/powerpoint/2010/main" val="1175273140"/>
      </p:ext>
    </p:extLst>
  </p:cSld>
  <p:clrMapOvr>
    <a:masterClrMapping/>
  </p:clrMapOvr>
  <p:transition>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202231"/>
            <a:ext cx="9144000" cy="6518057"/>
          </a:xfrm>
          <a:prstGeom prst="rect">
            <a:avLst/>
          </a:prstGeom>
        </p:spPr>
      </p:pic>
      <p:sp>
        <p:nvSpPr>
          <p:cNvPr id="4" name="CaixaDeTexto 3"/>
          <p:cNvSpPr txBox="1"/>
          <p:nvPr/>
        </p:nvSpPr>
        <p:spPr>
          <a:xfrm>
            <a:off x="942109" y="361845"/>
            <a:ext cx="7467600" cy="523220"/>
          </a:xfrm>
          <a:prstGeom prst="rect">
            <a:avLst/>
          </a:prstGeom>
          <a:noFill/>
        </p:spPr>
        <p:txBody>
          <a:bodyPr wrap="square" rtlCol="0">
            <a:spAutoFit/>
          </a:bodyPr>
          <a:lstStyle/>
          <a:p>
            <a:pPr algn="ctr">
              <a:spcBef>
                <a:spcPct val="0"/>
              </a:spcBef>
            </a:pPr>
            <a:r>
              <a:rPr lang="pt-BR" sz="2800" b="1" i="1" dirty="0" smtClean="0">
                <a:solidFill>
                  <a:srgbClr val="008000"/>
                </a:solidFill>
                <a:effectLst>
                  <a:outerShdw blurRad="38100" dist="38100" dir="2700000" algn="tl">
                    <a:srgbClr val="000000"/>
                  </a:outerShdw>
                </a:effectLst>
                <a:latin typeface="+mj-lt"/>
                <a:ea typeface="+mj-ea"/>
                <a:cs typeface="+mj-cs"/>
              </a:rPr>
              <a:t>Alguns dos vetos</a:t>
            </a:r>
            <a:endParaRPr lang="pt-BR" sz="2800" b="1" i="1" dirty="0">
              <a:solidFill>
                <a:srgbClr val="008000"/>
              </a:solidFill>
              <a:effectLst>
                <a:outerShdw blurRad="38100" dist="38100" dir="2700000" algn="tl">
                  <a:srgbClr val="000000"/>
                </a:outerShdw>
              </a:effectLst>
              <a:latin typeface="+mj-lt"/>
              <a:ea typeface="+mj-ea"/>
              <a:cs typeface="+mj-cs"/>
            </a:endParaRPr>
          </a:p>
        </p:txBody>
      </p:sp>
      <p:sp>
        <p:nvSpPr>
          <p:cNvPr id="5" name="CaixaDeTexto 4"/>
          <p:cNvSpPr txBox="1"/>
          <p:nvPr/>
        </p:nvSpPr>
        <p:spPr>
          <a:xfrm>
            <a:off x="678873" y="1260764"/>
            <a:ext cx="8091054" cy="4801314"/>
          </a:xfrm>
          <a:prstGeom prst="rect">
            <a:avLst/>
          </a:prstGeom>
          <a:noFill/>
        </p:spPr>
        <p:txBody>
          <a:bodyPr wrap="square" rtlCol="0">
            <a:spAutoFit/>
          </a:bodyPr>
          <a:lstStyle/>
          <a:p>
            <a:r>
              <a:rPr lang="pt-BR" dirty="0" smtClean="0"/>
              <a:t>Artigo 32: recomendava o </a:t>
            </a:r>
            <a:r>
              <a:rPr lang="pt-BR" u="sng" dirty="0" smtClean="0"/>
              <a:t>desenho universal </a:t>
            </a:r>
            <a:r>
              <a:rPr lang="pt-BR" dirty="0" smtClean="0"/>
              <a:t>(ambientes a serem usados</a:t>
            </a:r>
          </a:p>
          <a:p>
            <a:r>
              <a:rPr lang="pt-BR" dirty="0" smtClean="0"/>
              <a:t>por todas as pessoas. Sem necessidade de adaptação) nas construções de</a:t>
            </a:r>
          </a:p>
          <a:p>
            <a:r>
              <a:rPr lang="pt-BR" b="1" dirty="0" smtClean="0"/>
              <a:t>moradias realizadas ou subsidiadas com recursos públicos;</a:t>
            </a:r>
          </a:p>
          <a:p>
            <a:endParaRPr lang="pt-BR" b="1" dirty="0" smtClean="0"/>
          </a:p>
          <a:p>
            <a:r>
              <a:rPr lang="pt-BR" b="1" dirty="0" smtClean="0"/>
              <a:t>Razões do Veto</a:t>
            </a:r>
          </a:p>
          <a:p>
            <a:endParaRPr lang="pt-BR" b="1" dirty="0" smtClean="0"/>
          </a:p>
          <a:p>
            <a:r>
              <a:rPr lang="pt-BR" dirty="0" smtClean="0"/>
              <a:t>“Da forma ampla como prevista, a medida poderia resultar em aumento significativo dos custos de unidades habitacionais do Programa Minha Casa, Minha Vida, além de inviabilizar alguns empreendimentos, sem levar em conta as reais necessidades da população beneficiada pelo Programa. Além disso, no âmbito do próprio Minha Casa, Minha Vida, é previsto mecanismo para garantia da acessibilidade das unidades habitacionais, inclusive com as devidas adaptações ao uso por pessoas com deficiência.”</a:t>
            </a:r>
          </a:p>
          <a:p>
            <a:endParaRPr lang="pt-BR" b="1" dirty="0" smtClean="0"/>
          </a:p>
          <a:p>
            <a:r>
              <a:rPr lang="pt-BR" b="1" dirty="0" smtClean="0"/>
              <a:t>Mensagem 246 - </a:t>
            </a:r>
            <a:r>
              <a:rPr lang="pt-BR" b="1" dirty="0" smtClean="0">
                <a:hlinkClick r:id="rId3"/>
              </a:rPr>
              <a:t>http://www.planalto.gov.br/ccivil_03/_ato2015-2018/2015/Msg/VEP-246.htm</a:t>
            </a:r>
            <a:r>
              <a:rPr lang="pt-BR" b="1" dirty="0" smtClean="0"/>
              <a:t> </a:t>
            </a:r>
          </a:p>
          <a:p>
            <a:endParaRPr lang="pt-BR" b="1" dirty="0" smtClean="0"/>
          </a:p>
        </p:txBody>
      </p:sp>
    </p:spTree>
    <p:extLst>
      <p:ext uri="{BB962C8B-B14F-4D97-AF65-F5344CB8AC3E}">
        <p14:creationId xmlns:p14="http://schemas.microsoft.com/office/powerpoint/2010/main" val="1175273140"/>
      </p:ext>
    </p:extLst>
  </p:cSld>
  <p:clrMapOvr>
    <a:masterClrMapping/>
  </p:clrMapOvr>
  <p:transition>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NOVAS LÂMINAS.jpg"/>
          <p:cNvPicPr>
            <a:picLocks noChangeAspect="1"/>
          </p:cNvPicPr>
          <p:nvPr/>
        </p:nvPicPr>
        <p:blipFill>
          <a:blip r:embed="rId2"/>
          <a:stretch>
            <a:fillRect/>
          </a:stretch>
        </p:blipFill>
        <p:spPr>
          <a:xfrm>
            <a:off x="0" y="202231"/>
            <a:ext cx="9144000" cy="6518057"/>
          </a:xfrm>
          <a:prstGeom prst="rect">
            <a:avLst/>
          </a:prstGeom>
        </p:spPr>
      </p:pic>
      <p:sp>
        <p:nvSpPr>
          <p:cNvPr id="3" name="Rectangle 3"/>
          <p:cNvSpPr>
            <a:spLocks noGrp="1" noChangeArrowheads="1"/>
          </p:cNvSpPr>
          <p:nvPr>
            <p:ph type="title"/>
          </p:nvPr>
        </p:nvSpPr>
        <p:spPr>
          <a:xfrm>
            <a:off x="533400" y="381000"/>
            <a:ext cx="8001000" cy="6096000"/>
          </a:xfrm>
        </p:spPr>
        <p:txBody>
          <a:bodyPr/>
          <a:lstStyle/>
          <a:p>
            <a:pPr eaLnBrk="1" hangingPunct="1">
              <a:defRPr/>
            </a:pPr>
            <a:r>
              <a:rPr lang="pt-BR" sz="3600" b="1" dirty="0" smtClean="0">
                <a:effectLst>
                  <a:outerShdw blurRad="38100" dist="38100" dir="2700000" algn="tl">
                    <a:srgbClr val="FFFFFF"/>
                  </a:outerShdw>
                </a:effectLst>
              </a:rPr>
              <a:t>Brasil = 2.806.677 empresas</a:t>
            </a:r>
            <a:br>
              <a:rPr lang="pt-BR" sz="3600" b="1" dirty="0" smtClean="0">
                <a:effectLst>
                  <a:outerShdw blurRad="38100" dist="38100" dir="2700000" algn="tl">
                    <a:srgbClr val="FFFFFF"/>
                  </a:outerShdw>
                </a:effectLst>
              </a:rPr>
            </a:br>
            <a:r>
              <a:rPr lang="pt-BR" sz="3600" b="1" dirty="0" smtClean="0">
                <a:effectLst>
                  <a:outerShdw blurRad="38100" dist="38100" dir="2700000" algn="tl">
                    <a:srgbClr val="FFFFFF"/>
                  </a:outerShdw>
                </a:effectLst>
              </a:rPr>
              <a:t/>
            </a:r>
            <a:br>
              <a:rPr lang="pt-BR" sz="3600" b="1" dirty="0" smtClean="0">
                <a:effectLst>
                  <a:outerShdw blurRad="38100" dist="38100" dir="2700000" algn="tl">
                    <a:srgbClr val="FFFFFF"/>
                  </a:outerShdw>
                </a:effectLst>
              </a:rPr>
            </a:br>
            <a:r>
              <a:rPr lang="pt-BR" sz="3600" b="1" dirty="0" smtClean="0">
                <a:effectLst>
                  <a:outerShdw blurRad="38100" dist="38100" dir="2700000" algn="tl">
                    <a:srgbClr val="FFFFFF"/>
                  </a:outerShdw>
                </a:effectLst>
              </a:rPr>
              <a:t>Empresas com</a:t>
            </a:r>
            <a:r>
              <a:rPr lang="pt-BR" sz="3600" b="1" dirty="0" smtClean="0">
                <a:effectLst>
                  <a:outerShdw blurRad="38100" dist="38100" dir="2700000" algn="tl">
                    <a:srgbClr val="FFFFFF"/>
                  </a:outerShdw>
                </a:effectLst>
                <a:latin typeface="Arial Black" pitchFamily="34" charset="0"/>
                <a:cs typeface="Times New Roman" pitchFamily="18" charset="0"/>
              </a:rPr>
              <a:t> &gt;</a:t>
            </a:r>
            <a:r>
              <a:rPr lang="pt-BR" sz="3600" b="1" dirty="0" smtClean="0">
                <a:effectLst>
                  <a:outerShdw blurRad="38100" dist="38100" dir="2700000" algn="tl">
                    <a:srgbClr val="FFFFFF"/>
                  </a:outerShdw>
                </a:effectLst>
              </a:rPr>
              <a:t> 100 empregados = </a:t>
            </a:r>
            <a:r>
              <a:rPr lang="pt-BR" sz="3600" b="1" dirty="0" smtClean="0">
                <a:solidFill>
                  <a:srgbClr val="CC0000"/>
                </a:solidFill>
              </a:rPr>
              <a:t>2,41%</a:t>
            </a:r>
            <a:r>
              <a:rPr lang="pt-BR" sz="3600" b="1" dirty="0" smtClean="0">
                <a:effectLst>
                  <a:outerShdw blurRad="38100" dist="38100" dir="2700000" algn="tl">
                    <a:srgbClr val="FFFFFF"/>
                  </a:outerShdw>
                </a:effectLst>
              </a:rPr>
              <a:t> (37.150 empresas) </a:t>
            </a:r>
            <a:br>
              <a:rPr lang="pt-BR" sz="3600" b="1" dirty="0" smtClean="0">
                <a:effectLst>
                  <a:outerShdw blurRad="38100" dist="38100" dir="2700000" algn="tl">
                    <a:srgbClr val="FFFFFF"/>
                  </a:outerShdw>
                </a:effectLst>
              </a:rPr>
            </a:br>
            <a:r>
              <a:rPr lang="pt-BR" sz="3600" b="1" dirty="0" smtClean="0">
                <a:effectLst>
                  <a:outerShdw blurRad="38100" dist="38100" dir="2700000" algn="tl">
                    <a:srgbClr val="FFFFFF"/>
                  </a:outerShdw>
                </a:effectLst>
              </a:rPr>
              <a:t/>
            </a:r>
            <a:br>
              <a:rPr lang="pt-BR" sz="3600" b="1" dirty="0" smtClean="0">
                <a:effectLst>
                  <a:outerShdw blurRad="38100" dist="38100" dir="2700000" algn="tl">
                    <a:srgbClr val="FFFFFF"/>
                  </a:outerShdw>
                </a:effectLst>
              </a:rPr>
            </a:br>
            <a:r>
              <a:rPr lang="pt-BR" sz="3600" b="1" dirty="0" smtClean="0">
                <a:effectLst>
                  <a:outerShdw blurRad="38100" dist="38100" dir="2700000" algn="tl">
                    <a:srgbClr val="FFFFFF"/>
                  </a:outerShdw>
                </a:effectLst>
              </a:rPr>
              <a:t> Empresas com </a:t>
            </a:r>
            <a:r>
              <a:rPr lang="pt-BR" sz="3600" b="1" dirty="0" smtClean="0">
                <a:effectLst>
                  <a:outerShdw blurRad="38100" dist="38100" dir="2700000" algn="tl">
                    <a:srgbClr val="FFFFFF"/>
                  </a:outerShdw>
                </a:effectLst>
                <a:latin typeface="Arial Black" pitchFamily="34" charset="0"/>
                <a:cs typeface="Times New Roman" pitchFamily="18" charset="0"/>
              </a:rPr>
              <a:t>&lt;</a:t>
            </a:r>
            <a:r>
              <a:rPr lang="pt-BR" sz="3600" b="1" dirty="0" smtClean="0">
                <a:effectLst>
                  <a:outerShdw blurRad="38100" dist="38100" dir="2700000" algn="tl">
                    <a:srgbClr val="FFFFFF"/>
                  </a:outerShdw>
                </a:effectLst>
              </a:rPr>
              <a:t> 100 empregados = </a:t>
            </a:r>
            <a:r>
              <a:rPr lang="pt-BR" sz="3600" b="1" dirty="0" smtClean="0">
                <a:solidFill>
                  <a:srgbClr val="CC0000"/>
                </a:solidFill>
              </a:rPr>
              <a:t>97,59%</a:t>
            </a:r>
            <a:r>
              <a:rPr lang="pt-BR" sz="3600" b="1" dirty="0" smtClean="0">
                <a:effectLst>
                  <a:outerShdw blurRad="38100" dist="38100" dir="2700000" algn="tl">
                    <a:srgbClr val="FFFFFF"/>
                  </a:outerShdw>
                </a:effectLst>
              </a:rPr>
              <a:t> (2.769.527 empresas) </a:t>
            </a:r>
            <a:br>
              <a:rPr lang="pt-BR" sz="3600" b="1" dirty="0" smtClean="0">
                <a:effectLst>
                  <a:outerShdw blurRad="38100" dist="38100" dir="2700000" algn="tl">
                    <a:srgbClr val="FFFFFF"/>
                  </a:outerShdw>
                </a:effectLst>
              </a:rPr>
            </a:br>
            <a:r>
              <a:rPr lang="pt-BR" sz="3600" b="1" dirty="0" smtClean="0">
                <a:effectLst>
                  <a:outerShdw blurRad="38100" dist="38100" dir="2700000" algn="tl">
                    <a:srgbClr val="FFFFFF"/>
                  </a:outerShdw>
                </a:effectLst>
              </a:rPr>
              <a:t/>
            </a:r>
            <a:br>
              <a:rPr lang="pt-BR" sz="3600" b="1" dirty="0" smtClean="0">
                <a:effectLst>
                  <a:outerShdw blurRad="38100" dist="38100" dir="2700000" algn="tl">
                    <a:srgbClr val="FFFFFF"/>
                  </a:outerShdw>
                </a:effectLst>
              </a:rPr>
            </a:br>
            <a:r>
              <a:rPr lang="pt-BR" sz="2000" b="1" dirty="0" smtClean="0">
                <a:effectLst>
                  <a:outerShdw blurRad="38100" dist="38100" dir="2700000" algn="tl">
                    <a:srgbClr val="FFFFFF"/>
                  </a:outerShdw>
                </a:effectLst>
              </a:rPr>
              <a:t>In: Relação Anual de Informações Sociais 2010.</a:t>
            </a:r>
          </a:p>
        </p:txBody>
      </p:sp>
    </p:spTree>
    <p:extLst>
      <p:ext uri="{BB962C8B-B14F-4D97-AF65-F5344CB8AC3E}">
        <p14:creationId xmlns:p14="http://schemas.microsoft.com/office/powerpoint/2010/main" val="396353348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descr="NOVAS LÂMINAS.jpg"/>
          <p:cNvPicPr>
            <a:picLocks noChangeAspect="1"/>
          </p:cNvPicPr>
          <p:nvPr/>
        </p:nvPicPr>
        <p:blipFill>
          <a:blip r:embed="rId2"/>
          <a:stretch>
            <a:fillRect/>
          </a:stretch>
        </p:blipFill>
        <p:spPr>
          <a:xfrm>
            <a:off x="0" y="202231"/>
            <a:ext cx="9144000" cy="6518057"/>
          </a:xfrm>
          <a:prstGeom prst="rect">
            <a:avLst/>
          </a:prstGeom>
        </p:spPr>
      </p:pic>
      <p:sp>
        <p:nvSpPr>
          <p:cNvPr id="5" name="Rectangle 1027"/>
          <p:cNvSpPr txBox="1">
            <a:spLocks noChangeArrowheads="1"/>
          </p:cNvSpPr>
          <p:nvPr/>
        </p:nvSpPr>
        <p:spPr>
          <a:xfrm>
            <a:off x="381000" y="381000"/>
            <a:ext cx="8439150" cy="6096000"/>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t>					Estado de Minas Gerais</a:t>
            </a:r>
            <a:b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br>
            <a: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t>                  </a:t>
            </a:r>
            <a:b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br>
            <a: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t>							ESTIMATIVA</a:t>
            </a:r>
            <a:b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br>
            <a: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t>Total de PcD em 2010: 4.432.456 (22,62%). [Censo IBGE] </a:t>
            </a:r>
            <a:b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br>
            <a: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j-lt"/>
                <a:ea typeface="+mj-ea"/>
                <a:cs typeface="+mj-cs"/>
              </a:rPr>
              <a:t> 2.660.000 PcD tinham </a:t>
            </a:r>
            <a: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t>16 a 60 anos (PEA).</a:t>
            </a:r>
            <a:b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br>
            <a: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t> 532.000 (20%) trabalhavam com carteira assinada. </a:t>
            </a:r>
            <a:b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br>
            <a: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t>2.128.000 (80%) estavam sem trabalho ou na economia 	informal. Esta é a demanda reprimida. </a:t>
            </a:r>
            <a:b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br>
            <a: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t/>
            </a:r>
            <a:b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br>
            <a: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t>								HIPÓTESE </a:t>
            </a:r>
            <a:b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br>
            <a: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t>A Lei de Cotas, se cumprida rigorosamente,	garantiria 	apenas 82.992 empregos </a:t>
            </a:r>
            <a:r>
              <a:rPr kumimoji="0" lang="pt-BR" sz="2800" b="1" i="0" u="none" strike="noStrike" kern="1200" cap="none" spc="0" normalizeH="0" baseline="0" noProof="0" smtClean="0">
                <a:ln>
                  <a:noFill/>
                </a:ln>
                <a:solidFill>
                  <a:srgbClr val="CC0000"/>
                </a:solidFill>
                <a:effectLst/>
                <a:uLnTx/>
                <a:uFillTx/>
                <a:latin typeface="+mn-lt"/>
                <a:ea typeface="+mj-ea"/>
                <a:cs typeface="+mj-cs"/>
              </a:rPr>
              <a:t>(3,9% da demanda de PcD)</a:t>
            </a:r>
            <a: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t>.</a:t>
            </a:r>
            <a:b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br>
            <a: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t>Faltariam 2.045.008 empregos (96,1%) para atender a 	demanda reprimida.</a:t>
            </a:r>
            <a:r>
              <a:rPr kumimoji="0" lang="pt-BR" sz="32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t/>
            </a:r>
            <a:br>
              <a:rPr kumimoji="0" lang="pt-BR" sz="32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br>
            <a: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t/>
            </a:r>
            <a:br>
              <a:rPr kumimoji="0" lang="pt-BR" sz="28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j-ea"/>
                <a:cs typeface="+mj-cs"/>
              </a:rPr>
            </a:br>
            <a:endParaRPr kumimoji="0" lang="pt-BR" sz="16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j-lt"/>
              <a:ea typeface="+mj-ea"/>
              <a:cs typeface="+mj-cs"/>
            </a:endParaRPr>
          </a:p>
        </p:txBody>
      </p:sp>
    </p:spTree>
    <p:extLst>
      <p:ext uri="{BB962C8B-B14F-4D97-AF65-F5344CB8AC3E}">
        <p14:creationId xmlns:p14="http://schemas.microsoft.com/office/powerpoint/2010/main" val="73002818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descr="NOVAS LÂMINAS.jpg"/>
          <p:cNvPicPr>
            <a:picLocks noChangeAspect="1"/>
          </p:cNvPicPr>
          <p:nvPr/>
        </p:nvPicPr>
        <p:blipFill>
          <a:blip r:embed="rId2"/>
          <a:stretch>
            <a:fillRect/>
          </a:stretch>
        </p:blipFill>
        <p:spPr>
          <a:xfrm>
            <a:off x="0" y="202231"/>
            <a:ext cx="9144000" cy="6518057"/>
          </a:xfrm>
          <a:prstGeom prst="rect">
            <a:avLst/>
          </a:prstGeom>
        </p:spPr>
      </p:pic>
      <p:sp>
        <p:nvSpPr>
          <p:cNvPr id="5"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t-BR" sz="3000" b="0" i="0" u="none" strike="noStrike" kern="1200" cap="none" spc="0" normalizeH="0" baseline="0" noProof="0" smtClean="0">
                <a:ln>
                  <a:noFill/>
                </a:ln>
                <a:solidFill>
                  <a:schemeClr val="tx1"/>
                </a:solidFill>
                <a:effectLst/>
                <a:uLnTx/>
                <a:uFillTx/>
                <a:latin typeface="+mj-lt"/>
                <a:ea typeface="+mj-ea"/>
                <a:cs typeface="+mj-cs"/>
              </a:rPr>
              <a:t>Detalhe na instrução da população com deficiência com 15 anos de idade ou mais - Brasil</a:t>
            </a:r>
            <a:endParaRPr kumimoji="0" lang="pt-BR" sz="3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Group 66"/>
          <p:cNvGraphicFramePr>
            <a:graphicFrameLocks/>
          </p:cNvGraphicFramePr>
          <p:nvPr/>
        </p:nvGraphicFramePr>
        <p:xfrm>
          <a:off x="1403648" y="2204864"/>
          <a:ext cx="7056784" cy="2736305"/>
        </p:xfrm>
        <a:graphic>
          <a:graphicData uri="http://schemas.openxmlformats.org/drawingml/2006/table">
            <a:tbl>
              <a:tblPr/>
              <a:tblGrid>
                <a:gridCol w="4873071"/>
                <a:gridCol w="2183713"/>
              </a:tblGrid>
              <a:tr h="970118">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latin typeface="Arial" charset="0"/>
                          <a:cs typeface="Arial" charset="0"/>
                        </a:rPr>
                        <a:t>Ensino médio completo e superior incompleto</a:t>
                      </a:r>
                      <a:endParaRPr kumimoji="0" lang="pt-BR"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latin typeface="Arial" charset="0"/>
                          <a:cs typeface="Arial" charset="0"/>
                        </a:rPr>
                        <a:t>7.447.983</a:t>
                      </a:r>
                      <a:endParaRPr kumimoji="0" lang="pt-BR"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0523">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latin typeface="Arial" charset="0"/>
                          <a:cs typeface="Arial" charset="0"/>
                        </a:rPr>
                        <a:t>Superior completo</a:t>
                      </a:r>
                      <a:endParaRPr kumimoji="0" lang="pt-BR"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chemeClr val="tx1"/>
                          </a:solidFill>
                          <a:effectLst/>
                          <a:latin typeface="Arial" charset="0"/>
                          <a:cs typeface="Arial" charset="0"/>
                        </a:rPr>
                        <a:t>2.808.878</a:t>
                      </a:r>
                      <a:endParaRPr kumimoji="0" lang="pt-BR"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832">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latin typeface="Arial" charset="0"/>
                          <a:cs typeface="Arial" charset="0"/>
                        </a:rPr>
                        <a:t>Total</a:t>
                      </a:r>
                      <a:endParaRPr kumimoji="0" lang="pt-BR"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chemeClr val="accent2"/>
                          </a:solidFill>
                          <a:effectLst/>
                          <a:latin typeface="Arial" charset="0"/>
                          <a:cs typeface="Arial" charset="0"/>
                        </a:rPr>
                        <a:t>10.256.861</a:t>
                      </a:r>
                      <a:endParaRPr kumimoji="0" lang="pt-BR" sz="1800" b="1" i="0" u="none" strike="noStrike" cap="none" normalizeH="0" baseline="0" smtClean="0">
                        <a:ln>
                          <a:noFill/>
                        </a:ln>
                        <a:solidFill>
                          <a:schemeClr val="accent2"/>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832">
                <a:tc>
                  <a:txBody>
                    <a:body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chemeClr val="tx1"/>
                          </a:solidFill>
                          <a:effectLst/>
                          <a:latin typeface="Arial" charset="0"/>
                          <a:cs typeface="Arial" charset="0"/>
                        </a:rPr>
                        <a:t>Não alfabetizados</a:t>
                      </a:r>
                      <a:endParaRPr kumimoji="0" lang="pt-BR"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latin typeface="Arial" charset="0"/>
                          <a:cs typeface="Arial" charset="0"/>
                        </a:rPr>
                        <a:t>7.727.599</a:t>
                      </a:r>
                      <a:endParaRPr kumimoji="0" lang="pt-BR"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Text Box 5"/>
          <p:cNvSpPr txBox="1">
            <a:spLocks noChangeArrowheads="1"/>
          </p:cNvSpPr>
          <p:nvPr/>
        </p:nvSpPr>
        <p:spPr bwMode="auto">
          <a:xfrm>
            <a:off x="1403648" y="5301209"/>
            <a:ext cx="7344816" cy="338554"/>
          </a:xfrm>
          <a:prstGeom prst="rect">
            <a:avLst/>
          </a:prstGeom>
          <a:noFill/>
          <a:ln w="9525">
            <a:noFill/>
            <a:miter lim="800000"/>
            <a:headEnd/>
            <a:tailEnd/>
          </a:ln>
          <a:effectLst/>
        </p:spPr>
        <p:txBody>
          <a:bodyPr wrap="square">
            <a:spAutoFit/>
          </a:bodyPr>
          <a:lstStyle/>
          <a:p>
            <a:pPr algn="l" eaLnBrk="1" hangingPunct="1"/>
            <a:r>
              <a:rPr lang="pt-BR" sz="1600" b="1" dirty="0"/>
              <a:t>Fonte: Espaço da Cidadania com dados do Censo Demográfico IBGE 2010</a:t>
            </a:r>
          </a:p>
        </p:txBody>
      </p:sp>
    </p:spTree>
    <p:extLst>
      <p:ext uri="{BB962C8B-B14F-4D97-AF65-F5344CB8AC3E}">
        <p14:creationId xmlns:p14="http://schemas.microsoft.com/office/powerpoint/2010/main" val="730028181"/>
      </p:ext>
    </p:extLst>
  </p:cSld>
  <p:clrMapOvr>
    <a:masterClrMapping/>
  </p:clrMapOvr>
  <p:transition>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5"/>
          <p:cNvSpPr>
            <a:spLocks noGrp="1" noChangeArrowheads="1"/>
          </p:cNvSpPr>
          <p:nvPr>
            <p:ph type="title" idx="4294967295"/>
          </p:nvPr>
        </p:nvSpPr>
        <p:spPr>
          <a:xfrm>
            <a:off x="0" y="5715000"/>
            <a:ext cx="7772400" cy="685800"/>
          </a:xfrm>
        </p:spPr>
        <p:txBody>
          <a:bodyPr/>
          <a:lstStyle/>
          <a:p>
            <a:r>
              <a:rPr lang="pt-BR" sz="2800" b="1">
                <a:solidFill>
                  <a:srgbClr val="A50021"/>
                </a:solidFill>
              </a:rPr>
              <a:t>Diversidade Funcional                     Ambiente</a:t>
            </a:r>
          </a:p>
        </p:txBody>
      </p:sp>
      <p:pic>
        <p:nvPicPr>
          <p:cNvPr id="67587" name="Picture 3" descr="cartoon_large_intro"/>
          <p:cNvPicPr>
            <a:picLocks noChangeAspect="1" noChangeArrowheads="1"/>
          </p:cNvPicPr>
          <p:nvPr/>
        </p:nvPicPr>
        <p:blipFill>
          <a:blip r:embed="rId3" cstate="print"/>
          <a:srcRect/>
          <a:stretch>
            <a:fillRect/>
          </a:stretch>
        </p:blipFill>
        <p:spPr bwMode="auto">
          <a:xfrm>
            <a:off x="228600" y="133350"/>
            <a:ext cx="8686800" cy="6515100"/>
          </a:xfrm>
          <a:prstGeom prst="rect">
            <a:avLst/>
          </a:prstGeom>
          <a:noFill/>
          <a:ln w="9525">
            <a:solidFill>
              <a:schemeClr val="bg1"/>
            </a:solidFill>
            <a:miter lim="800000"/>
            <a:headEnd/>
            <a:tailEnd/>
          </a:ln>
        </p:spPr>
      </p:pic>
      <p:sp>
        <p:nvSpPr>
          <p:cNvPr id="67588" name="Oval 4"/>
          <p:cNvSpPr>
            <a:spLocks noChangeArrowheads="1"/>
          </p:cNvSpPr>
          <p:nvPr/>
        </p:nvSpPr>
        <p:spPr bwMode="auto">
          <a:xfrm>
            <a:off x="762000" y="914400"/>
            <a:ext cx="2667000" cy="1676400"/>
          </a:xfrm>
          <a:prstGeom prst="ellipse">
            <a:avLst/>
          </a:prstGeom>
          <a:solidFill>
            <a:srgbClr val="FFFF00"/>
          </a:solidFill>
          <a:ln w="9525">
            <a:solidFill>
              <a:schemeClr val="bg1"/>
            </a:solidFill>
            <a:round/>
            <a:headEnd/>
            <a:tailEnd/>
          </a:ln>
        </p:spPr>
        <p:txBody>
          <a:bodyPr wrap="none" anchor="ctr"/>
          <a:lstStyle/>
          <a:p>
            <a:endParaRPr lang="pt-BR" sz="2400" b="1">
              <a:latin typeface="Times New Roman" pitchFamily="18" charset="0"/>
              <a:cs typeface="Times New Roman" pitchFamily="18" charset="0"/>
            </a:endParaRPr>
          </a:p>
        </p:txBody>
      </p:sp>
      <p:sp>
        <p:nvSpPr>
          <p:cNvPr id="67590" name="Text Box 6"/>
          <p:cNvSpPr txBox="1">
            <a:spLocks noChangeArrowheads="1"/>
          </p:cNvSpPr>
          <p:nvPr/>
        </p:nvSpPr>
        <p:spPr bwMode="auto">
          <a:xfrm>
            <a:off x="838200" y="990600"/>
            <a:ext cx="2590800" cy="1555750"/>
          </a:xfrm>
          <a:prstGeom prst="rect">
            <a:avLst/>
          </a:prstGeom>
          <a:noFill/>
          <a:ln w="9525">
            <a:noFill/>
            <a:miter lim="800000"/>
            <a:headEnd/>
            <a:tailEnd/>
          </a:ln>
        </p:spPr>
        <p:txBody>
          <a:bodyPr>
            <a:spAutoFit/>
          </a:bodyPr>
          <a:lstStyle/>
          <a:p>
            <a:pPr algn="ctr">
              <a:spcBef>
                <a:spcPct val="50000"/>
              </a:spcBef>
            </a:pPr>
            <a:r>
              <a:rPr lang="en-US" b="1" dirty="0">
                <a:latin typeface="Comic Sans MS" pitchFamily="66" charset="0"/>
                <a:cs typeface="Times New Roman" pitchFamily="18" charset="0"/>
              </a:rPr>
              <a:t>Para </a:t>
            </a:r>
            <a:r>
              <a:rPr lang="en-US" b="1" dirty="0" err="1">
                <a:latin typeface="Comic Sans MS" pitchFamily="66" charset="0"/>
                <a:cs typeface="Times New Roman" pitchFamily="18" charset="0"/>
              </a:rPr>
              <a:t>garantir</a:t>
            </a:r>
            <a:r>
              <a:rPr lang="en-US" b="1" dirty="0">
                <a:latin typeface="Comic Sans MS" pitchFamily="66" charset="0"/>
                <a:cs typeface="Times New Roman" pitchFamily="18" charset="0"/>
              </a:rPr>
              <a:t> </a:t>
            </a:r>
            <a:r>
              <a:rPr lang="en-US" b="1" dirty="0" err="1">
                <a:latin typeface="Comic Sans MS" pitchFamily="66" charset="0"/>
                <a:cs typeface="Times New Roman" pitchFamily="18" charset="0"/>
              </a:rPr>
              <a:t>uma</a:t>
            </a:r>
            <a:r>
              <a:rPr lang="en-US" b="1" dirty="0">
                <a:latin typeface="Comic Sans MS" pitchFamily="66" charset="0"/>
                <a:cs typeface="Times New Roman" pitchFamily="18" charset="0"/>
              </a:rPr>
              <a:t> </a:t>
            </a:r>
            <a:r>
              <a:rPr lang="en-US" b="1" dirty="0" err="1">
                <a:latin typeface="Comic Sans MS" pitchFamily="66" charset="0"/>
                <a:cs typeface="Times New Roman" pitchFamily="18" charset="0"/>
              </a:rPr>
              <a:t>seleção</a:t>
            </a:r>
            <a:r>
              <a:rPr lang="en-US" b="1" dirty="0">
                <a:latin typeface="Comic Sans MS" pitchFamily="66" charset="0"/>
                <a:cs typeface="Times New Roman" pitchFamily="18" charset="0"/>
              </a:rPr>
              <a:t> </a:t>
            </a:r>
            <a:r>
              <a:rPr lang="en-US" b="1" dirty="0" err="1">
                <a:latin typeface="Comic Sans MS" pitchFamily="66" charset="0"/>
                <a:cs typeface="Times New Roman" pitchFamily="18" charset="0"/>
              </a:rPr>
              <a:t>justa</a:t>
            </a:r>
            <a:r>
              <a:rPr lang="en-US" b="1" dirty="0">
                <a:latin typeface="Comic Sans MS" pitchFamily="66" charset="0"/>
                <a:cs typeface="Times New Roman" pitchFamily="18" charset="0"/>
              </a:rPr>
              <a:t>, </a:t>
            </a:r>
            <a:r>
              <a:rPr lang="en-US" b="1" dirty="0" err="1">
                <a:latin typeface="Comic Sans MS" pitchFamily="66" charset="0"/>
                <a:cs typeface="Times New Roman" pitchFamily="18" charset="0"/>
              </a:rPr>
              <a:t>todos</a:t>
            </a:r>
            <a:r>
              <a:rPr lang="en-US" b="1" dirty="0">
                <a:latin typeface="Comic Sans MS" pitchFamily="66" charset="0"/>
                <a:cs typeface="Times New Roman" pitchFamily="18" charset="0"/>
              </a:rPr>
              <a:t> </a:t>
            </a:r>
            <a:r>
              <a:rPr lang="en-US" b="1" dirty="0" err="1">
                <a:latin typeface="Comic Sans MS" pitchFamily="66" charset="0"/>
                <a:cs typeface="Times New Roman" pitchFamily="18" charset="0"/>
              </a:rPr>
              <a:t>vão</a:t>
            </a:r>
            <a:r>
              <a:rPr lang="en-US" b="1" dirty="0">
                <a:latin typeface="Comic Sans MS" pitchFamily="66" charset="0"/>
                <a:cs typeface="Times New Roman" pitchFamily="18" charset="0"/>
              </a:rPr>
              <a:t> </a:t>
            </a:r>
            <a:r>
              <a:rPr lang="en-US" b="1" dirty="0" err="1">
                <a:latin typeface="Comic Sans MS" pitchFamily="66" charset="0"/>
                <a:cs typeface="Times New Roman" pitchFamily="18" charset="0"/>
              </a:rPr>
              <a:t>fazer</a:t>
            </a:r>
            <a:r>
              <a:rPr lang="en-US" b="1" dirty="0">
                <a:latin typeface="Comic Sans MS" pitchFamily="66" charset="0"/>
                <a:cs typeface="Times New Roman" pitchFamily="18" charset="0"/>
              </a:rPr>
              <a:t> o </a:t>
            </a:r>
            <a:r>
              <a:rPr lang="en-US" b="1" dirty="0" err="1">
                <a:latin typeface="Comic Sans MS" pitchFamily="66" charset="0"/>
                <a:cs typeface="Times New Roman" pitchFamily="18" charset="0"/>
              </a:rPr>
              <a:t>mesmo</a:t>
            </a:r>
            <a:r>
              <a:rPr lang="en-US" b="1" dirty="0">
                <a:latin typeface="Comic Sans MS" pitchFamily="66" charset="0"/>
                <a:cs typeface="Times New Roman" pitchFamily="18" charset="0"/>
              </a:rPr>
              <a:t> </a:t>
            </a:r>
            <a:r>
              <a:rPr lang="en-US" b="1" dirty="0" err="1">
                <a:latin typeface="Comic Sans MS" pitchFamily="66" charset="0"/>
                <a:cs typeface="Times New Roman" pitchFamily="18" charset="0"/>
              </a:rPr>
              <a:t>teste</a:t>
            </a:r>
            <a:r>
              <a:rPr lang="en-US" b="1" dirty="0">
                <a:latin typeface="Comic Sans MS" pitchFamily="66" charset="0"/>
                <a:cs typeface="Times New Roman" pitchFamily="18" charset="0"/>
              </a:rPr>
              <a:t> – </a:t>
            </a:r>
            <a:r>
              <a:rPr lang="en-US" b="1" dirty="0" err="1">
                <a:latin typeface="Comic Sans MS" pitchFamily="66" charset="0"/>
                <a:cs typeface="Times New Roman" pitchFamily="18" charset="0"/>
              </a:rPr>
              <a:t>subir</a:t>
            </a:r>
            <a:r>
              <a:rPr lang="en-US" b="1" dirty="0">
                <a:latin typeface="Comic Sans MS" pitchFamily="66" charset="0"/>
                <a:cs typeface="Times New Roman" pitchFamily="18" charset="0"/>
              </a:rPr>
              <a:t> </a:t>
            </a:r>
            <a:r>
              <a:rPr lang="en-US" b="1" dirty="0" err="1">
                <a:latin typeface="Comic Sans MS" pitchFamily="66" charset="0"/>
                <a:cs typeface="Times New Roman" pitchFamily="18" charset="0"/>
              </a:rPr>
              <a:t>aquela</a:t>
            </a:r>
            <a:r>
              <a:rPr lang="en-US" b="1" dirty="0">
                <a:latin typeface="Comic Sans MS" pitchFamily="66" charset="0"/>
                <a:cs typeface="Times New Roman" pitchFamily="18" charset="0"/>
              </a:rPr>
              <a:t> </a:t>
            </a:r>
            <a:r>
              <a:rPr lang="es-ES" b="1" dirty="0">
                <a:latin typeface="Comic Sans MS" pitchFamily="66" charset="0"/>
                <a:cs typeface="Times New Roman" pitchFamily="18" charset="0"/>
              </a:rPr>
              <a:t>á</a:t>
            </a:r>
            <a:r>
              <a:rPr lang="en-US" b="1" dirty="0" err="1">
                <a:latin typeface="Comic Sans MS" pitchFamily="66" charset="0"/>
                <a:cs typeface="Times New Roman" pitchFamily="18" charset="0"/>
              </a:rPr>
              <a:t>rvore</a:t>
            </a:r>
            <a:r>
              <a:rPr lang="en-US" b="1" dirty="0">
                <a:latin typeface="Comic Sans MS" pitchFamily="66" charset="0"/>
                <a:cs typeface="Times New Roman" pitchFamily="18" charset="0"/>
              </a:rPr>
              <a:t> </a:t>
            </a:r>
            <a:r>
              <a:rPr lang="en-US" b="1" dirty="0" err="1">
                <a:latin typeface="Comic Sans MS" pitchFamily="66" charset="0"/>
                <a:cs typeface="Times New Roman" pitchFamily="18" charset="0"/>
              </a:rPr>
              <a:t>ali</a:t>
            </a:r>
            <a:r>
              <a:rPr lang="en-US" sz="2400" dirty="0">
                <a:latin typeface="Croobie" pitchFamily="2" charset="0"/>
                <a:cs typeface="Times New Roman" pitchFamily="18" charset="0"/>
              </a:rPr>
              <a:t>.</a:t>
            </a:r>
          </a:p>
        </p:txBody>
      </p:sp>
      <p:sp>
        <p:nvSpPr>
          <p:cNvPr id="67591" name="Text Box 7"/>
          <p:cNvSpPr txBox="1">
            <a:spLocks noChangeArrowheads="1"/>
          </p:cNvSpPr>
          <p:nvPr/>
        </p:nvSpPr>
        <p:spPr bwMode="auto">
          <a:xfrm>
            <a:off x="838200" y="228600"/>
            <a:ext cx="7010400" cy="528638"/>
          </a:xfrm>
          <a:prstGeom prst="rect">
            <a:avLst/>
          </a:prstGeom>
          <a:solidFill>
            <a:srgbClr val="FFFF00"/>
          </a:solidFill>
          <a:ln w="9525">
            <a:solidFill>
              <a:srgbClr val="A50021"/>
            </a:solidFill>
            <a:miter lim="800000"/>
            <a:headEnd/>
            <a:tailEnd/>
          </a:ln>
        </p:spPr>
        <p:txBody>
          <a:bodyPr>
            <a:spAutoFit/>
          </a:bodyPr>
          <a:lstStyle/>
          <a:p>
            <a:pPr algn="ctr">
              <a:spcBef>
                <a:spcPct val="50000"/>
              </a:spcBef>
            </a:pPr>
            <a:r>
              <a:rPr lang="en-US" sz="2800" b="1" dirty="0" err="1">
                <a:solidFill>
                  <a:srgbClr val="A50021"/>
                </a:solidFill>
                <a:cs typeface="Times New Roman" pitchFamily="18" charset="0"/>
              </a:rPr>
              <a:t>Equiparação</a:t>
            </a:r>
            <a:r>
              <a:rPr lang="en-US" sz="2800" b="1" dirty="0">
                <a:solidFill>
                  <a:srgbClr val="A50021"/>
                </a:solidFill>
                <a:cs typeface="Times New Roman" pitchFamily="18" charset="0"/>
              </a:rPr>
              <a:t> de </a:t>
            </a:r>
            <a:r>
              <a:rPr lang="en-US" sz="2800" b="1" dirty="0" err="1">
                <a:solidFill>
                  <a:srgbClr val="A50021"/>
                </a:solidFill>
                <a:cs typeface="Times New Roman" pitchFamily="18" charset="0"/>
              </a:rPr>
              <a:t>oportunidades</a:t>
            </a:r>
            <a:endParaRPr lang="en-US" sz="2800" b="1" dirty="0">
              <a:solidFill>
                <a:srgbClr val="A50021"/>
              </a:solidFill>
              <a:cs typeface="Times New Roman" pitchFamily="18" charset="0"/>
            </a:endParaRPr>
          </a:p>
        </p:txBody>
      </p:sp>
      <p:sp>
        <p:nvSpPr>
          <p:cNvPr id="67592" name="Line 8"/>
          <p:cNvSpPr>
            <a:spLocks noChangeShapeType="1"/>
          </p:cNvSpPr>
          <p:nvPr/>
        </p:nvSpPr>
        <p:spPr bwMode="auto">
          <a:xfrm flipH="1">
            <a:off x="4648200" y="6096000"/>
            <a:ext cx="1828800" cy="0"/>
          </a:xfrm>
          <a:prstGeom prst="line">
            <a:avLst/>
          </a:prstGeom>
          <a:noFill/>
          <a:ln w="57150">
            <a:solidFill>
              <a:schemeClr val="tx1"/>
            </a:solidFill>
            <a:round/>
            <a:headEnd type="triangle" w="med" len="med"/>
            <a:tailEnd type="triangle" w="med" len="med"/>
          </a:ln>
        </p:spPr>
        <p:txBody>
          <a:bodyPr/>
          <a:lstStyle/>
          <a:p>
            <a:endParaRPr lang="pt-BR"/>
          </a:p>
        </p:txBody>
      </p:sp>
    </p:spTree>
    <p:custDataLst>
      <p:tags r:id="rId1"/>
    </p:custDataLst>
    <p:extLst>
      <p:ext uri="{BB962C8B-B14F-4D97-AF65-F5344CB8AC3E}">
        <p14:creationId xmlns:p14="http://schemas.microsoft.com/office/powerpoint/2010/main" val="1183588341"/>
      </p:ext>
    </p:extLst>
  </p:cSld>
  <p:clrMapOvr>
    <a:masterClrMapping/>
  </p:clrMapOvr>
  <p:transition>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NOVAS LÂMINAS.jpg"/>
          <p:cNvPicPr>
            <a:picLocks noChangeAspect="1"/>
          </p:cNvPicPr>
          <p:nvPr/>
        </p:nvPicPr>
        <p:blipFill>
          <a:blip r:embed="rId2"/>
          <a:stretch>
            <a:fillRect/>
          </a:stretch>
        </p:blipFill>
        <p:spPr>
          <a:xfrm>
            <a:off x="0" y="202231"/>
            <a:ext cx="9144000" cy="6518057"/>
          </a:xfrm>
          <a:prstGeom prst="rect">
            <a:avLst/>
          </a:prstGeom>
        </p:spPr>
      </p:pic>
      <p:sp>
        <p:nvSpPr>
          <p:cNvPr id="3" name="Text Box 3"/>
          <p:cNvSpPr txBox="1">
            <a:spLocks noChangeArrowheads="1"/>
          </p:cNvSpPr>
          <p:nvPr/>
        </p:nvSpPr>
        <p:spPr bwMode="auto">
          <a:xfrm>
            <a:off x="903383" y="900545"/>
            <a:ext cx="7689774" cy="4431983"/>
          </a:xfrm>
          <a:prstGeom prst="rect">
            <a:avLst/>
          </a:prstGeom>
          <a:noFill/>
          <a:ln w="9525">
            <a:noFill/>
            <a:miter lim="800000"/>
            <a:headEnd/>
            <a:tailEnd/>
          </a:ln>
          <a:effectLst/>
        </p:spPr>
        <p:txBody>
          <a:bodyPr wrap="square">
            <a:spAutoFit/>
          </a:bodyPr>
          <a:lstStyle/>
          <a:p>
            <a:pPr algn="ctr">
              <a:lnSpc>
                <a:spcPct val="150000"/>
              </a:lnSpc>
              <a:spcBef>
                <a:spcPct val="0"/>
              </a:spcBef>
            </a:pPr>
            <a:r>
              <a:rPr lang="pt-BR" sz="2800" b="1" i="1" dirty="0" smtClean="0">
                <a:solidFill>
                  <a:srgbClr val="008000"/>
                </a:solidFill>
                <a:effectLst>
                  <a:outerShdw blurRad="38100" dist="38100" dir="2700000" algn="tl">
                    <a:srgbClr val="000000"/>
                  </a:outerShdw>
                </a:effectLst>
                <a:latin typeface="+mj-lt"/>
                <a:ea typeface="+mj-ea"/>
                <a:cs typeface="+mj-cs"/>
              </a:rPr>
              <a:t>Desenho, projeto ou planejamento universal</a:t>
            </a:r>
          </a:p>
          <a:p>
            <a:endParaRPr lang="pt-BR" sz="2400" dirty="0" smtClean="0"/>
          </a:p>
          <a:p>
            <a:pPr algn="ctr">
              <a:lnSpc>
                <a:spcPct val="150000"/>
              </a:lnSpc>
            </a:pPr>
            <a:r>
              <a:rPr lang="pt-BR" sz="2400" dirty="0" smtClean="0"/>
              <a:t>O Desenho Universal é um conceito que tem por objetivo definir produtos e espaços que atendam a todos: crianças, adultos e idosos; pessoas altas e baixas, anões, gestantes e pessoas sem ou com qualquer tipo de deficiência ou mobilidade reduzida. Podemos dizer que onde há acessibilidade, há aplicação do Desenho Universal</a:t>
            </a:r>
            <a:endParaRPr lang="pt-BR" sz="2400" b="1" dirty="0" smtClean="0"/>
          </a:p>
        </p:txBody>
      </p:sp>
    </p:spTree>
    <p:extLst>
      <p:ext uri="{BB962C8B-B14F-4D97-AF65-F5344CB8AC3E}">
        <p14:creationId xmlns:p14="http://schemas.microsoft.com/office/powerpoint/2010/main" val="3963533486"/>
      </p:ext>
    </p:extLst>
  </p:cSld>
  <p:clrMapOvr>
    <a:masterClrMapping/>
  </p:clrMapOvr>
  <p:transition>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NOVAS LÂMINAS.jpg"/>
          <p:cNvPicPr>
            <a:picLocks noChangeAspect="1"/>
          </p:cNvPicPr>
          <p:nvPr/>
        </p:nvPicPr>
        <p:blipFill>
          <a:blip r:embed="rId2"/>
          <a:stretch>
            <a:fillRect/>
          </a:stretch>
        </p:blipFill>
        <p:spPr>
          <a:xfrm>
            <a:off x="0" y="202231"/>
            <a:ext cx="9144000" cy="6518057"/>
          </a:xfrm>
          <a:prstGeom prst="rect">
            <a:avLst/>
          </a:prstGeom>
        </p:spPr>
      </p:pic>
      <p:graphicFrame>
        <p:nvGraphicFramePr>
          <p:cNvPr id="3" name="Diagrama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3533486"/>
      </p:ext>
    </p:extLst>
  </p:cSld>
  <p:clrMapOvr>
    <a:masterClrMapping/>
  </p:clrMapOvr>
  <p:transition>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descr="DIVERSOS TA.jpg"/>
          <p:cNvPicPr>
            <a:picLocks noGrp="1" noChangeAspect="1"/>
          </p:cNvPicPr>
          <p:nvPr>
            <p:ph idx="1"/>
          </p:nvPr>
        </p:nvPicPr>
        <p:blipFill>
          <a:blip r:embed="rId2"/>
          <a:stretch>
            <a:fillRect/>
          </a:stretch>
        </p:blipFill>
        <p:spPr>
          <a:xfrm>
            <a:off x="1290637" y="1615281"/>
            <a:ext cx="6562725" cy="4495800"/>
          </a:xfrm>
        </p:spPr>
      </p:pic>
      <p:pic>
        <p:nvPicPr>
          <p:cNvPr id="4" name="Imagem 3" descr="NOVAS LÂMINAS.jpg"/>
          <p:cNvPicPr>
            <a:picLocks noChangeAspect="1"/>
          </p:cNvPicPr>
          <p:nvPr/>
        </p:nvPicPr>
        <p:blipFill>
          <a:blip r:embed="rId3"/>
          <a:stretch>
            <a:fillRect/>
          </a:stretch>
        </p:blipFill>
        <p:spPr>
          <a:xfrm>
            <a:off x="0" y="202231"/>
            <a:ext cx="9144000" cy="6518057"/>
          </a:xfrm>
          <a:prstGeom prst="rect">
            <a:avLst/>
          </a:prstGeom>
        </p:spPr>
      </p:pic>
      <p:pic>
        <p:nvPicPr>
          <p:cNvPr id="6" name="Imagem 5" descr="DIVERSOS TA.jpg"/>
          <p:cNvPicPr>
            <a:picLocks noChangeAspect="1"/>
          </p:cNvPicPr>
          <p:nvPr/>
        </p:nvPicPr>
        <p:blipFill>
          <a:blip r:embed="rId2"/>
          <a:stretch>
            <a:fillRect/>
          </a:stretch>
        </p:blipFill>
        <p:spPr>
          <a:xfrm>
            <a:off x="1290637" y="793173"/>
            <a:ext cx="6952039" cy="4762500"/>
          </a:xfrm>
          <a:prstGeom prst="rect">
            <a:avLst/>
          </a:prstGeom>
        </p:spPr>
      </p:pic>
    </p:spTree>
    <p:extLst>
      <p:ext uri="{BB962C8B-B14F-4D97-AF65-F5344CB8AC3E}">
        <p14:creationId xmlns:p14="http://schemas.microsoft.com/office/powerpoint/2010/main" val="730028181"/>
      </p:ext>
    </p:extLst>
  </p:cSld>
  <p:clrMapOvr>
    <a:masterClrMapping/>
  </p:clrMapOvr>
  <p:transition>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202231"/>
            <a:ext cx="9144000" cy="6518057"/>
          </a:xfrm>
          <a:prstGeom prst="rect">
            <a:avLst/>
          </a:prstGeom>
        </p:spPr>
      </p:pic>
      <p:sp>
        <p:nvSpPr>
          <p:cNvPr id="4" name="Retângulo 3"/>
          <p:cNvSpPr/>
          <p:nvPr/>
        </p:nvSpPr>
        <p:spPr>
          <a:xfrm>
            <a:off x="572877" y="211941"/>
            <a:ext cx="8218583" cy="369332"/>
          </a:xfrm>
          <a:prstGeom prst="rect">
            <a:avLst/>
          </a:prstGeom>
        </p:spPr>
        <p:txBody>
          <a:bodyPr wrap="square">
            <a:spAutoFit/>
          </a:bodyPr>
          <a:lstStyle/>
          <a:p>
            <a:pPr algn="ctr"/>
            <a:r>
              <a:rPr lang="pt-BR" b="1" i="1" dirty="0" smtClean="0">
                <a:effectLst>
                  <a:outerShdw blurRad="38100" dist="38100" dir="2700000" algn="tl">
                    <a:srgbClr val="000000">
                      <a:alpha val="43137"/>
                    </a:srgbClr>
                  </a:outerShdw>
                </a:effectLst>
              </a:rPr>
              <a:t>REDE  MINEIRA DE TECNOLOGIA ASSISTIVA</a:t>
            </a:r>
            <a:endParaRPr lang="pt-BR" b="1" i="1" dirty="0">
              <a:effectLst>
                <a:outerShdw blurRad="38100" dist="38100" dir="2700000" algn="tl">
                  <a:srgbClr val="000000">
                    <a:alpha val="43137"/>
                  </a:srgbClr>
                </a:outerShdw>
              </a:effectLst>
            </a:endParaRPr>
          </a:p>
        </p:txBody>
      </p:sp>
      <p:sp>
        <p:nvSpPr>
          <p:cNvPr id="5" name="Retângulo 4"/>
          <p:cNvSpPr/>
          <p:nvPr/>
        </p:nvSpPr>
        <p:spPr>
          <a:xfrm>
            <a:off x="2130465" y="792333"/>
            <a:ext cx="4883068" cy="507831"/>
          </a:xfrm>
          <a:prstGeom prst="rect">
            <a:avLst/>
          </a:prstGeom>
        </p:spPr>
        <p:txBody>
          <a:bodyPr wrap="none">
            <a:spAutoFit/>
          </a:bodyPr>
          <a:lstStyle/>
          <a:p>
            <a:pPr algn="ctr">
              <a:spcBef>
                <a:spcPct val="0"/>
              </a:spcBef>
            </a:pPr>
            <a:r>
              <a:rPr lang="pt-BR" sz="2700" b="1" i="1" dirty="0" smtClean="0">
                <a:solidFill>
                  <a:srgbClr val="008000"/>
                </a:solidFill>
                <a:effectLst>
                  <a:outerShdw blurRad="38100" dist="38100" dir="2700000" algn="tl">
                    <a:srgbClr val="000000"/>
                  </a:outerShdw>
                </a:effectLst>
                <a:latin typeface="+mj-lt"/>
                <a:ea typeface="+mj-ea"/>
                <a:cs typeface="+mj-cs"/>
              </a:rPr>
              <a:t>ARTIGO 4 – OBRIGAÇÕES GERAIS</a:t>
            </a:r>
          </a:p>
        </p:txBody>
      </p:sp>
      <p:sp>
        <p:nvSpPr>
          <p:cNvPr id="6" name="Rectangle 3"/>
          <p:cNvSpPr txBox="1">
            <a:spLocks noChangeArrowheads="1"/>
          </p:cNvSpPr>
          <p:nvPr/>
        </p:nvSpPr>
        <p:spPr>
          <a:xfrm>
            <a:off x="457200" y="1600201"/>
            <a:ext cx="7948670" cy="4470094"/>
          </a:xfrm>
          <a:prstGeom prst="rect">
            <a:avLst/>
          </a:prstGeom>
        </p:spPr>
        <p:txBody>
          <a:bodyPr vert="horz" lIns="91440" tIns="45720" rIns="91440" bIns="45720" rtlCol="0">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Tx/>
              <a:buNone/>
              <a:tabLst/>
              <a:defRPr/>
            </a:pPr>
            <a:r>
              <a:rPr kumimoji="0" lang="pt-BR" sz="3200" b="0" i="0" u="none" strike="noStrike" kern="1200" cap="none" spc="0" normalizeH="0" baseline="0" noProof="0" dirty="0" smtClean="0">
                <a:ln>
                  <a:noFill/>
                </a:ln>
                <a:solidFill>
                  <a:schemeClr val="tx1"/>
                </a:solidFill>
                <a:effectLst/>
                <a:uLnTx/>
                <a:uFillTx/>
                <a:latin typeface="+mn-lt"/>
                <a:ea typeface="+mn-ea"/>
                <a:cs typeface="+mn-cs"/>
              </a:rPr>
              <a:t>Para tanto,os Estados Partes se comprometem a:</a:t>
            </a:r>
          </a:p>
          <a:p>
            <a:pPr marL="342900" marR="0" lvl="0" indent="-342900" algn="l" defTabSz="457200" rtl="0" eaLnBrk="1" fontAlgn="auto" latinLnBrk="0" hangingPunct="1">
              <a:lnSpc>
                <a:spcPct val="100000"/>
              </a:lnSpc>
              <a:spcBef>
                <a:spcPct val="20000"/>
              </a:spcBef>
              <a:spcAft>
                <a:spcPts val="0"/>
              </a:spcAft>
              <a:buClrTx/>
              <a:buSzTx/>
              <a:buFontTx/>
              <a:buNone/>
              <a:tabLst/>
              <a:defRPr/>
            </a:pPr>
            <a:r>
              <a:rPr kumimoji="0" lang="pt-BR" sz="3200" b="0" i="0" u="none" strike="noStrike" kern="1200" cap="none" spc="0" normalizeH="0" baseline="0" noProof="0" dirty="0" smtClean="0">
                <a:ln>
                  <a:noFill/>
                </a:ln>
                <a:solidFill>
                  <a:schemeClr val="tx1"/>
                </a:solidFill>
                <a:effectLst/>
                <a:uLnTx/>
                <a:uFillTx/>
                <a:latin typeface="+mn-lt"/>
                <a:ea typeface="+mn-ea"/>
                <a:cs typeface="+mn-cs"/>
              </a:rPr>
              <a:t>g. Realizar ou promover a pesquisa e o desenvolvimento, </a:t>
            </a:r>
            <a:r>
              <a:rPr kumimoji="0" lang="pt-BR"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bem como a disponibilidade e o emprego de novas tecnologias, inclusive as tecnologias da informação e comunicação, ajudas técnicas para locomoção, dispositivos e tecnologias </a:t>
            </a:r>
            <a:r>
              <a:rPr kumimoji="0" lang="pt-BR" sz="32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assistivas</a:t>
            </a:r>
            <a:r>
              <a:rPr kumimoji="0" lang="pt-BR" sz="3200" b="0" i="0" u="none" strike="noStrike" kern="1200" cap="none" spc="0" normalizeH="0" baseline="0" noProof="0" dirty="0" smtClean="0">
                <a:ln>
                  <a:noFill/>
                </a:ln>
                <a:solidFill>
                  <a:schemeClr val="tx1"/>
                </a:solidFill>
                <a:effectLst/>
                <a:uLnTx/>
                <a:uFillTx/>
                <a:latin typeface="+mn-lt"/>
                <a:ea typeface="+mn-ea"/>
                <a:cs typeface="+mn-cs"/>
              </a:rPr>
              <a:t>, adequados a pessoas com deficiência, dando prioridade a tecnologias </a:t>
            </a:r>
            <a:r>
              <a:rPr kumimoji="0" lang="pt-BR" sz="3200" b="1" i="0" u="sng" strike="noStrike" kern="1200" cap="none" spc="0" normalizeH="0" baseline="0" noProof="0" dirty="0" smtClean="0">
                <a:ln>
                  <a:noFill/>
                </a:ln>
                <a:solidFill>
                  <a:schemeClr val="tx1"/>
                </a:solidFill>
                <a:effectLst/>
                <a:uLnTx/>
                <a:uFillTx/>
                <a:latin typeface="+mn-lt"/>
                <a:ea typeface="+mn-ea"/>
                <a:cs typeface="+mn-cs"/>
              </a:rPr>
              <a:t>de preço acessível</a:t>
            </a:r>
            <a:r>
              <a:rPr kumimoji="0" lang="pt-BR" sz="3200"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pt-BR"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80838755"/>
      </p:ext>
    </p:extLst>
  </p:cSld>
  <p:clrMapOvr>
    <a:masterClrMapping/>
  </p:clrMapOvr>
  <p:transition>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216086"/>
            <a:ext cx="9144000" cy="6518057"/>
          </a:xfrm>
          <a:prstGeom prst="rect">
            <a:avLst/>
          </a:prstGeom>
        </p:spPr>
      </p:pic>
      <p:sp>
        <p:nvSpPr>
          <p:cNvPr id="6" name="Subtítulo 2"/>
          <p:cNvSpPr txBox="1">
            <a:spLocks/>
          </p:cNvSpPr>
          <p:nvPr/>
        </p:nvSpPr>
        <p:spPr>
          <a:xfrm>
            <a:off x="1403648" y="1620982"/>
            <a:ext cx="6400800" cy="3823854"/>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pPr>
            <a:r>
              <a:rPr lang="pt-BR" sz="2400" dirty="0" err="1" smtClean="0">
                <a:latin typeface="+mj-lt"/>
                <a:ea typeface="+mj-ea"/>
                <a:cs typeface="+mj-cs"/>
              </a:rPr>
              <a:t>Art</a:t>
            </a:r>
            <a:r>
              <a:rPr lang="pt-BR" sz="2400" dirty="0" smtClean="0">
                <a:latin typeface="+mj-lt"/>
                <a:ea typeface="+mj-ea"/>
                <a:cs typeface="+mj-cs"/>
              </a:rPr>
              <a:t> 3º - III - </a:t>
            </a:r>
            <a:r>
              <a:rPr lang="pt-BR" sz="2400" dirty="0" smtClean="0"/>
              <a:t>tecnologia </a:t>
            </a:r>
            <a:r>
              <a:rPr lang="pt-BR" sz="2400" dirty="0" err="1" smtClean="0"/>
              <a:t>assistiva</a:t>
            </a:r>
            <a:r>
              <a:rPr lang="pt-BR" sz="2400" dirty="0" smtClean="0"/>
              <a:t> ou ajuda técnica: produtos, equipamentos, dispositivos, recursos, metodologias, estratégias, práticas e serviços que objetivem promover a funcionalidade, relacionada à atividade e à participação da pessoa com deficiência ou com mobilidade reduzida, visando à sua autonomia, independência, qualidade de vida e inclusão social;</a:t>
            </a:r>
            <a:endParaRPr lang="pt-BR" sz="2400" dirty="0" smtClean="0">
              <a:latin typeface="+mj-lt"/>
              <a:ea typeface="+mj-ea"/>
              <a:cs typeface="+mj-cs"/>
            </a:endParaRPr>
          </a:p>
        </p:txBody>
      </p:sp>
      <p:sp>
        <p:nvSpPr>
          <p:cNvPr id="7" name="Título 1"/>
          <p:cNvSpPr>
            <a:spLocks noGrp="1"/>
          </p:cNvSpPr>
          <p:nvPr>
            <p:ph type="title"/>
          </p:nvPr>
        </p:nvSpPr>
        <p:spPr>
          <a:xfrm>
            <a:off x="457200" y="274638"/>
            <a:ext cx="8229600" cy="1143000"/>
          </a:xfrm>
        </p:spPr>
        <p:txBody>
          <a:bodyPr>
            <a:normAutofit/>
          </a:bodyPr>
          <a:lstStyle/>
          <a:p>
            <a:r>
              <a:rPr lang="pt-BR" sz="2700" b="1" i="1" dirty="0">
                <a:solidFill>
                  <a:srgbClr val="008000"/>
                </a:solidFill>
                <a:effectLst>
                  <a:outerShdw blurRad="38100" dist="38100" dir="2700000" algn="tl">
                    <a:srgbClr val="000000"/>
                  </a:outerShdw>
                </a:effectLst>
              </a:rPr>
              <a:t>LEI Nº 13.146, DE 6 DE JULHO DE 2015</a:t>
            </a:r>
          </a:p>
        </p:txBody>
      </p:sp>
    </p:spTree>
    <p:extLst>
      <p:ext uri="{BB962C8B-B14F-4D97-AF65-F5344CB8AC3E}">
        <p14:creationId xmlns:p14="http://schemas.microsoft.com/office/powerpoint/2010/main" val="516930050"/>
      </p:ext>
    </p:extLst>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202231"/>
            <a:ext cx="9144000" cy="6518057"/>
          </a:xfrm>
          <a:prstGeom prst="rect">
            <a:avLst/>
          </a:prstGeom>
        </p:spPr>
      </p:pic>
      <p:pic>
        <p:nvPicPr>
          <p:cNvPr id="4" name="Imagem 3" descr="história 1 A.JPG"/>
          <p:cNvPicPr>
            <a:picLocks noChangeAspect="1"/>
          </p:cNvPicPr>
          <p:nvPr/>
        </p:nvPicPr>
        <p:blipFill>
          <a:blip r:embed="rId3"/>
          <a:stretch>
            <a:fillRect/>
          </a:stretch>
        </p:blipFill>
        <p:spPr>
          <a:xfrm>
            <a:off x="864609" y="981507"/>
            <a:ext cx="7599513" cy="4213948"/>
          </a:xfrm>
          <a:prstGeom prst="rect">
            <a:avLst/>
          </a:prstGeom>
        </p:spPr>
      </p:pic>
    </p:spTree>
    <p:extLst>
      <p:ext uri="{BB962C8B-B14F-4D97-AF65-F5344CB8AC3E}">
        <p14:creationId xmlns:p14="http://schemas.microsoft.com/office/powerpoint/2010/main" val="1175273140"/>
      </p:ext>
    </p:extLst>
  </p:cSld>
  <p:clrMapOvr>
    <a:masterClrMapping/>
  </p:clrMapOvr>
  <p:transition>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174521"/>
            <a:ext cx="9144000" cy="6518057"/>
          </a:xfrm>
          <a:prstGeom prst="rect">
            <a:avLst/>
          </a:prstGeom>
        </p:spPr>
      </p:pic>
      <p:sp>
        <p:nvSpPr>
          <p:cNvPr id="6" name="Subtítulo 2"/>
          <p:cNvSpPr txBox="1">
            <a:spLocks/>
          </p:cNvSpPr>
          <p:nvPr/>
        </p:nvSpPr>
        <p:spPr>
          <a:xfrm>
            <a:off x="1403648" y="1706778"/>
            <a:ext cx="6400800" cy="2948349"/>
          </a:xfrm>
          <a:prstGeom prst="rect">
            <a:avLst/>
          </a:prstGeom>
        </p:spPr>
        <p:txBody>
          <a:bodyPr vert="horz" lIns="91440" tIns="45720" rIns="91440" bIns="45720" rtlCol="0">
            <a:noAutofit/>
          </a:bodyPr>
          <a:lstStyle/>
          <a:p>
            <a:pPr marL="342900" lvl="0" indent="-342900">
              <a:spcBef>
                <a:spcPct val="20000"/>
              </a:spcBef>
            </a:pPr>
            <a:r>
              <a:rPr lang="pt-BR" sz="2400" dirty="0" smtClean="0">
                <a:latin typeface="+mj-lt"/>
                <a:ea typeface="+mj-ea"/>
                <a:cs typeface="+mj-cs"/>
              </a:rPr>
              <a:t>Capítulo III – DA TECNOLOGIA ASSISTIVA</a:t>
            </a:r>
          </a:p>
          <a:p>
            <a:pPr marL="342900" indent="-342900" algn="just">
              <a:spcBef>
                <a:spcPct val="20000"/>
              </a:spcBef>
              <a:buFont typeface="Wingdings" pitchFamily="2" charset="2"/>
              <a:buChar char="Ø"/>
            </a:pPr>
            <a:r>
              <a:rPr lang="pt-BR" sz="2400" dirty="0" smtClean="0">
                <a:latin typeface="+mj-lt"/>
                <a:ea typeface="+mj-ea"/>
                <a:cs typeface="+mj-cs"/>
              </a:rPr>
              <a:t>Art. 74.  É garantido à pessoa com deficiência acesso a produtos, recursos, estratégias, práticas, processos, métodos e serviços de tecnologia </a:t>
            </a:r>
            <a:r>
              <a:rPr lang="pt-BR" sz="2400" dirty="0" err="1" smtClean="0">
                <a:latin typeface="+mj-lt"/>
                <a:ea typeface="+mj-ea"/>
                <a:cs typeface="+mj-cs"/>
              </a:rPr>
              <a:t>assistiva</a:t>
            </a:r>
            <a:r>
              <a:rPr lang="pt-BR" sz="2400" dirty="0" smtClean="0">
                <a:latin typeface="+mj-lt"/>
                <a:ea typeface="+mj-ea"/>
                <a:cs typeface="+mj-cs"/>
              </a:rPr>
              <a:t> que maximizem sua autonomia, mobilidade pessoal e qualidade de vida.</a:t>
            </a:r>
          </a:p>
          <a:p>
            <a:pPr marL="342900" lvl="0" indent="-342900">
              <a:spcBef>
                <a:spcPct val="20000"/>
              </a:spcBef>
            </a:pPr>
            <a:endParaRPr lang="pt-BR" sz="2400" dirty="0" smtClean="0">
              <a:latin typeface="+mj-lt"/>
              <a:ea typeface="+mj-ea"/>
              <a:cs typeface="+mj-cs"/>
            </a:endParaRPr>
          </a:p>
        </p:txBody>
      </p:sp>
      <p:sp>
        <p:nvSpPr>
          <p:cNvPr id="8" name="Título 1"/>
          <p:cNvSpPr>
            <a:spLocks noGrp="1"/>
          </p:cNvSpPr>
          <p:nvPr>
            <p:ph type="title"/>
          </p:nvPr>
        </p:nvSpPr>
        <p:spPr>
          <a:xfrm>
            <a:off x="457200" y="274638"/>
            <a:ext cx="8229600" cy="1143000"/>
          </a:xfrm>
        </p:spPr>
        <p:txBody>
          <a:bodyPr>
            <a:normAutofit/>
          </a:bodyPr>
          <a:lstStyle/>
          <a:p>
            <a:r>
              <a:rPr lang="pt-BR" sz="2700" b="1" i="1" dirty="0">
                <a:solidFill>
                  <a:srgbClr val="008000"/>
                </a:solidFill>
                <a:effectLst>
                  <a:outerShdw blurRad="38100" dist="38100" dir="2700000" algn="tl">
                    <a:srgbClr val="000000"/>
                  </a:outerShdw>
                </a:effectLst>
              </a:rPr>
              <a:t>LEI Nº 13.146, DE 6 DE JULHO DE 2015</a:t>
            </a:r>
          </a:p>
        </p:txBody>
      </p:sp>
    </p:spTree>
    <p:extLst>
      <p:ext uri="{BB962C8B-B14F-4D97-AF65-F5344CB8AC3E}">
        <p14:creationId xmlns:p14="http://schemas.microsoft.com/office/powerpoint/2010/main" val="3638431526"/>
      </p:ext>
    </p:extLst>
  </p:cSld>
  <p:clrMapOvr>
    <a:masterClrMapping/>
  </p:clrMapOvr>
  <p:transition>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174521"/>
            <a:ext cx="9144000" cy="6518057"/>
          </a:xfrm>
          <a:prstGeom prst="rect">
            <a:avLst/>
          </a:prstGeom>
        </p:spPr>
      </p:pic>
      <p:sp>
        <p:nvSpPr>
          <p:cNvPr id="6" name="Subtítulo 2"/>
          <p:cNvSpPr txBox="1">
            <a:spLocks/>
          </p:cNvSpPr>
          <p:nvPr/>
        </p:nvSpPr>
        <p:spPr>
          <a:xfrm>
            <a:off x="946448" y="1680874"/>
            <a:ext cx="7740352" cy="3583853"/>
          </a:xfrm>
          <a:prstGeom prst="rect">
            <a:avLst/>
          </a:prstGeom>
        </p:spPr>
        <p:txBody>
          <a:bodyPr vert="horz" lIns="91440" tIns="45720" rIns="91440" bIns="45720" rtlCol="0">
            <a:noAutofit/>
          </a:bodyPr>
          <a:lstStyle/>
          <a:p>
            <a:pPr marL="342900" lvl="0" indent="-342900">
              <a:spcBef>
                <a:spcPct val="20000"/>
              </a:spcBef>
            </a:pPr>
            <a:r>
              <a:rPr lang="pt-BR" sz="2400" dirty="0" smtClean="0"/>
              <a:t>CAPÍTULO II - </a:t>
            </a:r>
            <a:r>
              <a:rPr lang="pt-BR" sz="2400" b="1" dirty="0" smtClean="0"/>
              <a:t>DO DIREITO À HABILITAÇÃO E À REABILITAÇÃO</a:t>
            </a:r>
          </a:p>
          <a:p>
            <a:pPr marL="342900" lvl="0" indent="-342900">
              <a:spcBef>
                <a:spcPct val="20000"/>
              </a:spcBef>
              <a:buFont typeface="Wingdings" pitchFamily="2" charset="2"/>
              <a:buChar char="Ø"/>
            </a:pPr>
            <a:r>
              <a:rPr lang="pt-BR" sz="2400" dirty="0" smtClean="0"/>
              <a:t>Art. 16. Nos programas e serviços de habilitação e de reabilitação para a pessoa com deficiência, são garantidos:</a:t>
            </a:r>
          </a:p>
          <a:p>
            <a:pPr marL="342900" lvl="0" indent="-342900">
              <a:spcBef>
                <a:spcPct val="20000"/>
              </a:spcBef>
            </a:pPr>
            <a:r>
              <a:rPr lang="pt-BR" sz="2400" dirty="0" smtClean="0"/>
              <a:t>III - tecnologia </a:t>
            </a:r>
            <a:r>
              <a:rPr lang="pt-BR" sz="2400" dirty="0" err="1" smtClean="0"/>
              <a:t>assistiva</a:t>
            </a:r>
            <a:r>
              <a:rPr lang="pt-BR" sz="2400" dirty="0" smtClean="0"/>
              <a:t>, tecnologia de reabilitação, materiais e equipamentos adequados e apoio técnico profissional, de acordo com as especificidades de cada pessoa com deficiência</a:t>
            </a:r>
            <a:endParaRPr lang="pt-BR" sz="2400" dirty="0" smtClean="0">
              <a:latin typeface="+mj-lt"/>
              <a:ea typeface="+mj-ea"/>
              <a:cs typeface="+mj-cs"/>
            </a:endParaRPr>
          </a:p>
        </p:txBody>
      </p:sp>
      <p:sp>
        <p:nvSpPr>
          <p:cNvPr id="8" name="Título 1"/>
          <p:cNvSpPr>
            <a:spLocks noGrp="1"/>
          </p:cNvSpPr>
          <p:nvPr>
            <p:ph type="title"/>
          </p:nvPr>
        </p:nvSpPr>
        <p:spPr>
          <a:xfrm>
            <a:off x="457200" y="274638"/>
            <a:ext cx="8229600" cy="1143000"/>
          </a:xfrm>
        </p:spPr>
        <p:txBody>
          <a:bodyPr>
            <a:normAutofit/>
          </a:bodyPr>
          <a:lstStyle/>
          <a:p>
            <a:r>
              <a:rPr lang="pt-BR" sz="2700" b="1" i="1" dirty="0">
                <a:solidFill>
                  <a:srgbClr val="008000"/>
                </a:solidFill>
                <a:effectLst>
                  <a:outerShdw blurRad="38100" dist="38100" dir="2700000" algn="tl">
                    <a:srgbClr val="000000"/>
                  </a:outerShdw>
                </a:effectLst>
              </a:rPr>
              <a:t>LEI Nº 13.146, DE 6 DE JULHO DE 2015</a:t>
            </a:r>
          </a:p>
        </p:txBody>
      </p:sp>
    </p:spTree>
    <p:extLst>
      <p:ext uri="{BB962C8B-B14F-4D97-AF65-F5344CB8AC3E}">
        <p14:creationId xmlns:p14="http://schemas.microsoft.com/office/powerpoint/2010/main" val="3638431526"/>
      </p:ext>
    </p:extLst>
  </p:cSld>
  <p:clrMapOvr>
    <a:masterClrMapping/>
  </p:clrMapOvr>
  <p:transition>
    <p:check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174521"/>
            <a:ext cx="9144000" cy="6518057"/>
          </a:xfrm>
          <a:prstGeom prst="rect">
            <a:avLst/>
          </a:prstGeom>
        </p:spPr>
      </p:pic>
      <p:sp>
        <p:nvSpPr>
          <p:cNvPr id="6" name="Subtítulo 2"/>
          <p:cNvSpPr txBox="1">
            <a:spLocks/>
          </p:cNvSpPr>
          <p:nvPr/>
        </p:nvSpPr>
        <p:spPr>
          <a:xfrm>
            <a:off x="1403648" y="1706778"/>
            <a:ext cx="6400800" cy="3940987"/>
          </a:xfrm>
          <a:prstGeom prst="rect">
            <a:avLst/>
          </a:prstGeom>
        </p:spPr>
        <p:txBody>
          <a:bodyPr vert="horz" lIns="91440" tIns="45720" rIns="91440" bIns="45720" rtlCol="0">
            <a:noAutofit/>
          </a:bodyPr>
          <a:lstStyle/>
          <a:p>
            <a:pPr marL="342900" lvl="0" indent="-342900">
              <a:spcBef>
                <a:spcPct val="20000"/>
              </a:spcBef>
            </a:pPr>
            <a:r>
              <a:rPr lang="pt-BR" sz="2400" dirty="0" smtClean="0">
                <a:latin typeface="+mj-lt"/>
                <a:ea typeface="+mj-ea"/>
                <a:cs typeface="+mj-cs"/>
              </a:rPr>
              <a:t>Capítulo IV – O DIREITO À EDUCAÇÃO</a:t>
            </a:r>
          </a:p>
          <a:p>
            <a:pPr marL="342900" indent="-342900" algn="just">
              <a:spcBef>
                <a:spcPct val="20000"/>
              </a:spcBef>
              <a:buFont typeface="Wingdings" pitchFamily="2" charset="2"/>
              <a:buChar char="Ø"/>
            </a:pPr>
            <a:r>
              <a:rPr lang="pt-BR" sz="2400" dirty="0" smtClean="0">
                <a:latin typeface="+mj-lt"/>
                <a:ea typeface="+mj-ea"/>
                <a:cs typeface="+mj-cs"/>
              </a:rPr>
              <a:t>Art. 27.  </a:t>
            </a:r>
            <a:r>
              <a:rPr lang="pt-BR" sz="2400" dirty="0"/>
              <a:t>A educação constitui direito da pessoa com deficiência, assegurado o sistema educacional inclusivo em todos os níveis e aprendizado ao longo de toda a vida, de forma a alcançar o máximo desenvolvimento possível de seus talentos e habilidades físicas, sensoriais, intelectuais e sociais, segundo suas características, interesses e necessidades de aprendizagem</a:t>
            </a:r>
            <a:endParaRPr lang="pt-BR" sz="2400" dirty="0" smtClean="0">
              <a:latin typeface="+mj-lt"/>
              <a:ea typeface="+mj-ea"/>
              <a:cs typeface="+mj-cs"/>
            </a:endParaRPr>
          </a:p>
        </p:txBody>
      </p:sp>
      <p:sp>
        <p:nvSpPr>
          <p:cNvPr id="8" name="Título 1"/>
          <p:cNvSpPr>
            <a:spLocks noGrp="1"/>
          </p:cNvSpPr>
          <p:nvPr>
            <p:ph type="title"/>
          </p:nvPr>
        </p:nvSpPr>
        <p:spPr>
          <a:xfrm>
            <a:off x="457200" y="274638"/>
            <a:ext cx="8229600" cy="1143000"/>
          </a:xfrm>
        </p:spPr>
        <p:txBody>
          <a:bodyPr>
            <a:normAutofit/>
          </a:bodyPr>
          <a:lstStyle/>
          <a:p>
            <a:r>
              <a:rPr lang="pt-BR" sz="2700" b="1" i="1" dirty="0">
                <a:solidFill>
                  <a:srgbClr val="008000"/>
                </a:solidFill>
                <a:effectLst>
                  <a:outerShdw blurRad="38100" dist="38100" dir="2700000" algn="tl">
                    <a:srgbClr val="000000"/>
                  </a:outerShdw>
                </a:effectLst>
              </a:rPr>
              <a:t>LEI Nº 13.146, DE 6 DE JULHO DE 2015</a:t>
            </a:r>
          </a:p>
        </p:txBody>
      </p:sp>
    </p:spTree>
    <p:extLst>
      <p:ext uri="{BB962C8B-B14F-4D97-AF65-F5344CB8AC3E}">
        <p14:creationId xmlns:p14="http://schemas.microsoft.com/office/powerpoint/2010/main" val="1840081195"/>
      </p:ext>
    </p:extLst>
  </p:cSld>
  <p:clrMapOvr>
    <a:masterClrMapping/>
  </p:clrMapOvr>
  <p:transition>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174521"/>
            <a:ext cx="9144000" cy="6518057"/>
          </a:xfrm>
          <a:prstGeom prst="rect">
            <a:avLst/>
          </a:prstGeom>
        </p:spPr>
      </p:pic>
      <p:sp>
        <p:nvSpPr>
          <p:cNvPr id="6" name="Subtítulo 2"/>
          <p:cNvSpPr txBox="1">
            <a:spLocks/>
          </p:cNvSpPr>
          <p:nvPr/>
        </p:nvSpPr>
        <p:spPr>
          <a:xfrm>
            <a:off x="946448" y="2151928"/>
            <a:ext cx="7740352" cy="2600181"/>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pPr>
            <a:r>
              <a:rPr lang="pt-BR" sz="2400" dirty="0" smtClean="0"/>
              <a:t>Art. 24. É assegurado à pessoa com deficiência o acesso aos serviços de saúde, tanto públicos como privados, e às informações prestadas e recebidas, por meio de recursos de tecnologia </a:t>
            </a:r>
            <a:r>
              <a:rPr lang="pt-BR" sz="2400" dirty="0" err="1" smtClean="0"/>
              <a:t>assistiva</a:t>
            </a:r>
            <a:r>
              <a:rPr lang="pt-BR" sz="2400" dirty="0" smtClean="0"/>
              <a:t> e de todas as formas de comunicação previstas no inciso V do art. 3o desta Lei.</a:t>
            </a:r>
            <a:endParaRPr lang="pt-BR" sz="2400" dirty="0" smtClean="0">
              <a:latin typeface="+mj-lt"/>
              <a:ea typeface="+mj-ea"/>
              <a:cs typeface="+mj-cs"/>
            </a:endParaRPr>
          </a:p>
        </p:txBody>
      </p:sp>
      <p:sp>
        <p:nvSpPr>
          <p:cNvPr id="8" name="Título 1"/>
          <p:cNvSpPr>
            <a:spLocks noGrp="1"/>
          </p:cNvSpPr>
          <p:nvPr>
            <p:ph type="title"/>
          </p:nvPr>
        </p:nvSpPr>
        <p:spPr>
          <a:xfrm>
            <a:off x="457200" y="274638"/>
            <a:ext cx="8229600" cy="1143000"/>
          </a:xfrm>
        </p:spPr>
        <p:txBody>
          <a:bodyPr>
            <a:normAutofit/>
          </a:bodyPr>
          <a:lstStyle/>
          <a:p>
            <a:r>
              <a:rPr lang="pt-BR" sz="2700" b="1" i="1" dirty="0">
                <a:solidFill>
                  <a:srgbClr val="008000"/>
                </a:solidFill>
                <a:effectLst>
                  <a:outerShdw blurRad="38100" dist="38100" dir="2700000" algn="tl">
                    <a:srgbClr val="000000"/>
                  </a:outerShdw>
                </a:effectLst>
              </a:rPr>
              <a:t>LEI Nº 13.146, DE 6 DE JULHO DE 2015</a:t>
            </a:r>
          </a:p>
        </p:txBody>
      </p:sp>
    </p:spTree>
    <p:extLst>
      <p:ext uri="{BB962C8B-B14F-4D97-AF65-F5344CB8AC3E}">
        <p14:creationId xmlns:p14="http://schemas.microsoft.com/office/powerpoint/2010/main" val="3638431526"/>
      </p:ext>
    </p:extLst>
  </p:cSld>
  <p:clrMapOvr>
    <a:masterClrMapping/>
  </p:clrMapOvr>
  <p:transition>
    <p:check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174521"/>
            <a:ext cx="9144000" cy="6518057"/>
          </a:xfrm>
          <a:prstGeom prst="rect">
            <a:avLst/>
          </a:prstGeom>
        </p:spPr>
      </p:pic>
      <p:sp>
        <p:nvSpPr>
          <p:cNvPr id="6" name="Subtítulo 2"/>
          <p:cNvSpPr txBox="1">
            <a:spLocks/>
          </p:cNvSpPr>
          <p:nvPr/>
        </p:nvSpPr>
        <p:spPr>
          <a:xfrm>
            <a:off x="946448" y="1417638"/>
            <a:ext cx="7740352" cy="4248871"/>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pPr>
            <a:r>
              <a:rPr lang="pt-BR" sz="2400" dirty="0" smtClean="0"/>
              <a:t>Art. 28. Incumbe ao poder público assegurar, criar, desenvolver, implementar, incentivar, acompanhar e avaliar:</a:t>
            </a:r>
          </a:p>
          <a:p>
            <a:pPr marL="342900" lvl="0" indent="-342900" algn="just">
              <a:spcBef>
                <a:spcPct val="20000"/>
              </a:spcBef>
            </a:pPr>
            <a:r>
              <a:rPr lang="pt-BR" sz="2400" dirty="0" smtClean="0"/>
              <a:t>VI - pesquisas voltadas para o desenvolvimento de novos métodos e técnicas pedagógicas, de materiais didáticos, de equipamentos e de recursos de tecnologia </a:t>
            </a:r>
            <a:r>
              <a:rPr lang="pt-BR" sz="2400" dirty="0" err="1" smtClean="0"/>
              <a:t>assistiva</a:t>
            </a:r>
            <a:r>
              <a:rPr lang="pt-BR" sz="2400" dirty="0" smtClean="0"/>
              <a:t>; </a:t>
            </a:r>
          </a:p>
          <a:p>
            <a:pPr marL="342900" lvl="0" indent="-342900" algn="just">
              <a:spcBef>
                <a:spcPct val="20000"/>
              </a:spcBef>
            </a:pPr>
            <a:r>
              <a:rPr lang="pt-BR" sz="2400" dirty="0" smtClean="0"/>
              <a:t>VII - planejamento de estudo de caso, de elaboração de plano de atendimento educacional especializado, de organização de recursos e serviços de acessibilidade e de disponibilização e usabilidade pedagógica de recursos de tecnologia </a:t>
            </a:r>
            <a:r>
              <a:rPr lang="pt-BR" sz="2400" dirty="0" err="1" smtClean="0"/>
              <a:t>assistiva</a:t>
            </a:r>
            <a:r>
              <a:rPr lang="pt-BR" sz="2400" dirty="0" smtClean="0"/>
              <a:t>;</a:t>
            </a:r>
            <a:endParaRPr lang="pt-BR" sz="2400" dirty="0" smtClean="0">
              <a:latin typeface="+mj-lt"/>
              <a:ea typeface="+mj-ea"/>
              <a:cs typeface="+mj-cs"/>
            </a:endParaRPr>
          </a:p>
        </p:txBody>
      </p:sp>
      <p:sp>
        <p:nvSpPr>
          <p:cNvPr id="8" name="Título 1"/>
          <p:cNvSpPr>
            <a:spLocks noGrp="1"/>
          </p:cNvSpPr>
          <p:nvPr>
            <p:ph type="title"/>
          </p:nvPr>
        </p:nvSpPr>
        <p:spPr>
          <a:xfrm>
            <a:off x="457200" y="274638"/>
            <a:ext cx="8229600" cy="1143000"/>
          </a:xfrm>
        </p:spPr>
        <p:txBody>
          <a:bodyPr>
            <a:normAutofit/>
          </a:bodyPr>
          <a:lstStyle/>
          <a:p>
            <a:r>
              <a:rPr lang="pt-BR" sz="2700" b="1" i="1" dirty="0">
                <a:solidFill>
                  <a:srgbClr val="008000"/>
                </a:solidFill>
                <a:effectLst>
                  <a:outerShdw blurRad="38100" dist="38100" dir="2700000" algn="tl">
                    <a:srgbClr val="000000"/>
                  </a:outerShdw>
                </a:effectLst>
              </a:rPr>
              <a:t>LEI Nº 13.146, DE 6 DE JULHO DE 2015</a:t>
            </a:r>
          </a:p>
        </p:txBody>
      </p:sp>
    </p:spTree>
    <p:extLst>
      <p:ext uri="{BB962C8B-B14F-4D97-AF65-F5344CB8AC3E}">
        <p14:creationId xmlns:p14="http://schemas.microsoft.com/office/powerpoint/2010/main" val="3638431526"/>
      </p:ext>
    </p:extLst>
  </p:cSld>
  <p:clrMapOvr>
    <a:masterClrMapping/>
  </p:clrMapOvr>
  <p:transition>
    <p:check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174521"/>
            <a:ext cx="9144000" cy="6518057"/>
          </a:xfrm>
          <a:prstGeom prst="rect">
            <a:avLst/>
          </a:prstGeom>
        </p:spPr>
      </p:pic>
      <p:sp>
        <p:nvSpPr>
          <p:cNvPr id="6" name="Subtítulo 2"/>
          <p:cNvSpPr txBox="1">
            <a:spLocks/>
          </p:cNvSpPr>
          <p:nvPr/>
        </p:nvSpPr>
        <p:spPr>
          <a:xfrm>
            <a:off x="946448" y="1417638"/>
            <a:ext cx="7740352" cy="3583853"/>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pPr>
            <a:r>
              <a:rPr lang="pt-BR" sz="2400" dirty="0" smtClean="0"/>
              <a:t>Art. 28. Incumbe ao poder público assegurar, criar, desenvolver, implementar, incentivar, acompanhar e avaliar:</a:t>
            </a:r>
          </a:p>
          <a:p>
            <a:pPr marL="342900" lvl="0" indent="-342900" algn="just">
              <a:spcBef>
                <a:spcPct val="20000"/>
              </a:spcBef>
            </a:pPr>
            <a:r>
              <a:rPr lang="pt-BR" sz="2400" dirty="0" smtClean="0"/>
              <a:t>XII - oferta de ensino da Libras, do Sistema Braille e de uso de recursos de tecnologia </a:t>
            </a:r>
            <a:r>
              <a:rPr lang="pt-BR" sz="2400" dirty="0" err="1" smtClean="0"/>
              <a:t>assistiva</a:t>
            </a:r>
            <a:r>
              <a:rPr lang="pt-BR" sz="2400" dirty="0" smtClean="0"/>
              <a:t>, de forma a ampliar habilidades funcionais dos estudantes, promovendo sua autonomia e participação;</a:t>
            </a:r>
            <a:endParaRPr lang="pt-BR" sz="2400" dirty="0" smtClean="0">
              <a:latin typeface="+mj-lt"/>
              <a:ea typeface="+mj-ea"/>
              <a:cs typeface="+mj-cs"/>
            </a:endParaRPr>
          </a:p>
        </p:txBody>
      </p:sp>
      <p:sp>
        <p:nvSpPr>
          <p:cNvPr id="8" name="Título 1"/>
          <p:cNvSpPr>
            <a:spLocks noGrp="1"/>
          </p:cNvSpPr>
          <p:nvPr>
            <p:ph type="title"/>
          </p:nvPr>
        </p:nvSpPr>
        <p:spPr>
          <a:xfrm>
            <a:off x="457200" y="274638"/>
            <a:ext cx="8229600" cy="1143000"/>
          </a:xfrm>
        </p:spPr>
        <p:txBody>
          <a:bodyPr>
            <a:normAutofit/>
          </a:bodyPr>
          <a:lstStyle/>
          <a:p>
            <a:r>
              <a:rPr lang="pt-BR" sz="2700" b="1" i="1" dirty="0">
                <a:solidFill>
                  <a:srgbClr val="008000"/>
                </a:solidFill>
                <a:effectLst>
                  <a:outerShdw blurRad="38100" dist="38100" dir="2700000" algn="tl">
                    <a:srgbClr val="000000"/>
                  </a:outerShdw>
                </a:effectLst>
              </a:rPr>
              <a:t>LEI Nº 13.146, DE 6 DE JULHO DE 2015</a:t>
            </a:r>
          </a:p>
        </p:txBody>
      </p:sp>
    </p:spTree>
    <p:extLst>
      <p:ext uri="{BB962C8B-B14F-4D97-AF65-F5344CB8AC3E}">
        <p14:creationId xmlns:p14="http://schemas.microsoft.com/office/powerpoint/2010/main" val="3638431526"/>
      </p:ext>
    </p:extLst>
  </p:cSld>
  <p:clrMapOvr>
    <a:masterClrMapping/>
  </p:clrMapOvr>
  <p:transition>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174521"/>
            <a:ext cx="9144000" cy="6518057"/>
          </a:xfrm>
          <a:prstGeom prst="rect">
            <a:avLst/>
          </a:prstGeom>
        </p:spPr>
      </p:pic>
      <p:sp>
        <p:nvSpPr>
          <p:cNvPr id="6" name="Subtítulo 2"/>
          <p:cNvSpPr txBox="1">
            <a:spLocks/>
          </p:cNvSpPr>
          <p:nvPr/>
        </p:nvSpPr>
        <p:spPr>
          <a:xfrm>
            <a:off x="946448" y="1680874"/>
            <a:ext cx="7740352" cy="3583853"/>
          </a:xfrm>
          <a:prstGeom prst="rect">
            <a:avLst/>
          </a:prstGeom>
        </p:spPr>
        <p:txBody>
          <a:bodyPr vert="horz" lIns="91440" tIns="45720" rIns="91440" bIns="45720" rtlCol="0">
            <a:noAutofit/>
          </a:bodyPr>
          <a:lstStyle/>
          <a:p>
            <a:pPr marL="342900" lvl="0" indent="-342900">
              <a:spcBef>
                <a:spcPct val="20000"/>
              </a:spcBef>
            </a:pPr>
            <a:r>
              <a:rPr lang="pt-BR" sz="2400" b="1" dirty="0" smtClean="0"/>
              <a:t>Seção III </a:t>
            </a:r>
          </a:p>
          <a:p>
            <a:pPr marL="342900" lvl="0" indent="-342900">
              <a:spcBef>
                <a:spcPct val="20000"/>
              </a:spcBef>
            </a:pPr>
            <a:r>
              <a:rPr lang="pt-BR" sz="2400" b="1" dirty="0" smtClean="0"/>
              <a:t>Da Inclusão da Pessoa com Deficiência no Trabalho</a:t>
            </a:r>
          </a:p>
          <a:p>
            <a:pPr marL="342900" lvl="0" indent="-342900" algn="just">
              <a:spcBef>
                <a:spcPct val="20000"/>
              </a:spcBef>
              <a:buFont typeface="Wingdings" pitchFamily="2" charset="2"/>
              <a:buChar char="Ø"/>
            </a:pPr>
            <a:r>
              <a:rPr lang="pt-BR" sz="2400" dirty="0" smtClean="0"/>
              <a:t> Art. 37. Constitui modo de inclusão da pessoa com deficiência no trabalho a colocação competitiva, em igualdade de oportunidades com as demais pessoas, nos termos da legislação trabalhista e previdenciária, na qual devem ser atendidas as regras de acessibilidade, o fornecimento de recursos de tecnologia </a:t>
            </a:r>
            <a:r>
              <a:rPr lang="pt-BR" sz="2400" dirty="0" err="1" smtClean="0"/>
              <a:t>assistiva</a:t>
            </a:r>
            <a:r>
              <a:rPr lang="pt-BR" sz="2400" dirty="0" smtClean="0"/>
              <a:t> e a adaptação razoável no ambiente de trabalho.</a:t>
            </a:r>
            <a:endParaRPr lang="pt-BR" sz="2400" dirty="0" smtClean="0">
              <a:latin typeface="+mj-lt"/>
              <a:ea typeface="+mj-ea"/>
              <a:cs typeface="+mj-cs"/>
            </a:endParaRPr>
          </a:p>
        </p:txBody>
      </p:sp>
      <p:sp>
        <p:nvSpPr>
          <p:cNvPr id="8" name="Título 1"/>
          <p:cNvSpPr>
            <a:spLocks noGrp="1"/>
          </p:cNvSpPr>
          <p:nvPr>
            <p:ph type="title"/>
          </p:nvPr>
        </p:nvSpPr>
        <p:spPr>
          <a:xfrm>
            <a:off x="457200" y="274638"/>
            <a:ext cx="8229600" cy="1143000"/>
          </a:xfrm>
        </p:spPr>
        <p:txBody>
          <a:bodyPr>
            <a:normAutofit/>
          </a:bodyPr>
          <a:lstStyle/>
          <a:p>
            <a:r>
              <a:rPr lang="pt-BR" sz="2700" b="1" i="1" dirty="0">
                <a:solidFill>
                  <a:srgbClr val="008000"/>
                </a:solidFill>
                <a:effectLst>
                  <a:outerShdw blurRad="38100" dist="38100" dir="2700000" algn="tl">
                    <a:srgbClr val="000000"/>
                  </a:outerShdw>
                </a:effectLst>
              </a:rPr>
              <a:t>LEI Nº 13.146, DE 6 DE JULHO DE 2015</a:t>
            </a:r>
          </a:p>
        </p:txBody>
      </p:sp>
    </p:spTree>
    <p:extLst>
      <p:ext uri="{BB962C8B-B14F-4D97-AF65-F5344CB8AC3E}">
        <p14:creationId xmlns:p14="http://schemas.microsoft.com/office/powerpoint/2010/main" val="3638431526"/>
      </p:ext>
    </p:extLst>
  </p:cSld>
  <p:clrMapOvr>
    <a:masterClrMapping/>
  </p:clrMapOvr>
  <p:transition>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NOVAS LÂMINAS.jpg"/>
          <p:cNvPicPr>
            <a:picLocks noChangeAspect="1"/>
          </p:cNvPicPr>
          <p:nvPr/>
        </p:nvPicPr>
        <p:blipFill>
          <a:blip r:embed="rId2"/>
          <a:stretch>
            <a:fillRect/>
          </a:stretch>
        </p:blipFill>
        <p:spPr>
          <a:xfrm>
            <a:off x="0" y="202231"/>
            <a:ext cx="9144000" cy="6518057"/>
          </a:xfrm>
          <a:prstGeom prst="rect">
            <a:avLst/>
          </a:prstGeom>
        </p:spPr>
      </p:pic>
      <p:sp>
        <p:nvSpPr>
          <p:cNvPr id="3" name="Retângulo 3"/>
          <p:cNvSpPr>
            <a:spLocks noChangeArrowheads="1"/>
          </p:cNvSpPr>
          <p:nvPr/>
        </p:nvSpPr>
        <p:spPr bwMode="auto">
          <a:xfrm>
            <a:off x="715963" y="417513"/>
            <a:ext cx="7650162" cy="5678478"/>
          </a:xfrm>
          <a:prstGeom prst="rect">
            <a:avLst/>
          </a:prstGeom>
          <a:noFill/>
          <a:ln w="9525">
            <a:noFill/>
            <a:miter lim="800000"/>
            <a:headEnd/>
            <a:tailEnd/>
          </a:ln>
        </p:spPr>
        <p:txBody>
          <a:bodyPr>
            <a:spAutoFit/>
          </a:bodyPr>
          <a:lstStyle/>
          <a:p>
            <a:pPr algn="ctr">
              <a:spcBef>
                <a:spcPct val="0"/>
              </a:spcBef>
            </a:pPr>
            <a:r>
              <a:rPr lang="pt-BR" sz="2700" b="1" i="1" dirty="0">
                <a:solidFill>
                  <a:srgbClr val="008000"/>
                </a:solidFill>
                <a:effectLst>
                  <a:outerShdw blurRad="38100" dist="38100" dir="2700000" algn="tl">
                    <a:srgbClr val="000000"/>
                  </a:outerShdw>
                </a:effectLst>
                <a:latin typeface="+mj-lt"/>
                <a:ea typeface="+mj-ea"/>
                <a:cs typeface="+mj-cs"/>
              </a:rPr>
              <a:t>SIGNIFICADO DAS TECNOLOGIAS</a:t>
            </a:r>
          </a:p>
          <a:p>
            <a:pPr algn="ctr"/>
            <a:endParaRPr lang="pt-BR" sz="2400" b="1" dirty="0"/>
          </a:p>
          <a:p>
            <a:pPr algn="ctr"/>
            <a:r>
              <a:rPr lang="pt-BR" sz="2400" b="1" dirty="0"/>
              <a:t>As tecnologias - que prestam apoio ou complementam certas funcionalidades para </a:t>
            </a:r>
            <a:r>
              <a:rPr lang="pt-BR" sz="2400" b="1" dirty="0" err="1"/>
              <a:t>PcD</a:t>
            </a:r>
            <a:r>
              <a:rPr lang="pt-BR" sz="2400" b="1" dirty="0"/>
              <a:t> – são necessárias e muito bem-vindas.</a:t>
            </a:r>
          </a:p>
          <a:p>
            <a:pPr algn="ctr"/>
            <a:endParaRPr lang="pt-BR" sz="2400" b="1" dirty="0"/>
          </a:p>
          <a:p>
            <a:pPr algn="ctr"/>
            <a:r>
              <a:rPr lang="pt-BR" sz="2400" b="1" dirty="0"/>
              <a:t>A tecnologia </a:t>
            </a:r>
            <a:r>
              <a:rPr lang="pt-BR" sz="2400" b="1" dirty="0" err="1"/>
              <a:t>assistiva</a:t>
            </a:r>
            <a:r>
              <a:rPr lang="pt-BR" sz="2400" b="1" dirty="0"/>
              <a:t> e a tecnologia da informação e comunicação, na vida da maioria das </a:t>
            </a:r>
            <a:r>
              <a:rPr lang="pt-BR" sz="2400" b="1" dirty="0" err="1"/>
              <a:t>PcD</a:t>
            </a:r>
            <a:r>
              <a:rPr lang="pt-BR" sz="2400" b="1" dirty="0"/>
              <a:t>, são o divisor de águas:</a:t>
            </a:r>
          </a:p>
          <a:p>
            <a:r>
              <a:rPr lang="pt-BR" sz="2400" b="1" dirty="0" smtClean="0"/>
              <a:t>Entre </a:t>
            </a:r>
            <a:r>
              <a:rPr lang="pt-BR" sz="2400" b="1" dirty="0"/>
              <a:t>participar ou não participar. </a:t>
            </a:r>
          </a:p>
          <a:p>
            <a:r>
              <a:rPr lang="pt-BR" sz="2400" b="1" dirty="0"/>
              <a:t>Entre fazer ou não fazer. </a:t>
            </a:r>
          </a:p>
          <a:p>
            <a:r>
              <a:rPr lang="pt-BR" sz="2400" b="1" dirty="0"/>
              <a:t>Entre aprender ou não aprender. </a:t>
            </a:r>
          </a:p>
          <a:p>
            <a:r>
              <a:rPr lang="pt-BR" sz="2400" b="1" dirty="0"/>
              <a:t>Entre conseguir emprego ou não consegui-lo.</a:t>
            </a:r>
          </a:p>
          <a:p>
            <a:r>
              <a:rPr lang="pt-BR" sz="2400" b="1" dirty="0"/>
              <a:t>Entre permanecer no emprego ou perdê-lo por 	demissão.</a:t>
            </a:r>
          </a:p>
        </p:txBody>
      </p:sp>
    </p:spTree>
    <p:extLst>
      <p:ext uri="{BB962C8B-B14F-4D97-AF65-F5344CB8AC3E}">
        <p14:creationId xmlns:p14="http://schemas.microsoft.com/office/powerpoint/2010/main" val="3963533486"/>
      </p:ext>
    </p:extLst>
  </p:cSld>
  <p:clrMapOvr>
    <a:masterClrMapping/>
  </p:clrMapOvr>
  <p:transition>
    <p:check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NOVAS LÂMINAS.jpg"/>
          <p:cNvPicPr>
            <a:picLocks noChangeAspect="1"/>
          </p:cNvPicPr>
          <p:nvPr/>
        </p:nvPicPr>
        <p:blipFill>
          <a:blip r:embed="rId2"/>
          <a:stretch>
            <a:fillRect/>
          </a:stretch>
        </p:blipFill>
        <p:spPr>
          <a:xfrm>
            <a:off x="0" y="202231"/>
            <a:ext cx="9144000" cy="6518057"/>
          </a:xfrm>
          <a:prstGeom prst="rect">
            <a:avLst/>
          </a:prstGeom>
        </p:spPr>
      </p:pic>
      <p:sp>
        <p:nvSpPr>
          <p:cNvPr id="10" name="Rectangle 2"/>
          <p:cNvSpPr>
            <a:spLocks noGrp="1" noChangeArrowheads="1"/>
          </p:cNvSpPr>
          <p:nvPr>
            <p:ph type="title"/>
          </p:nvPr>
        </p:nvSpPr>
        <p:spPr>
          <a:xfrm>
            <a:off x="457200" y="274638"/>
            <a:ext cx="8229600" cy="1143000"/>
          </a:xfrm>
        </p:spPr>
        <p:txBody>
          <a:bodyPr>
            <a:normAutofit/>
          </a:bodyPr>
          <a:lstStyle/>
          <a:p>
            <a:r>
              <a:rPr lang="pt-BR" sz="2800" b="1" i="1" dirty="0" smtClean="0">
                <a:solidFill>
                  <a:srgbClr val="008000"/>
                </a:solidFill>
                <a:effectLst>
                  <a:outerShdw blurRad="38100" dist="38100" dir="2700000" algn="tl">
                    <a:srgbClr val="000000"/>
                  </a:outerShdw>
                </a:effectLst>
              </a:rPr>
              <a:t>Implicações do modelo social</a:t>
            </a:r>
          </a:p>
        </p:txBody>
      </p:sp>
      <p:sp>
        <p:nvSpPr>
          <p:cNvPr id="11" name="Rectangle 3"/>
          <p:cNvSpPr>
            <a:spLocks noGrp="1" noChangeArrowheads="1"/>
          </p:cNvSpPr>
          <p:nvPr>
            <p:ph idx="1"/>
          </p:nvPr>
        </p:nvSpPr>
        <p:spPr>
          <a:xfrm>
            <a:off x="3851275" y="1484313"/>
            <a:ext cx="5148263" cy="5068887"/>
          </a:xfrm>
        </p:spPr>
        <p:txBody>
          <a:bodyPr/>
          <a:lstStyle/>
          <a:p>
            <a:pPr algn="just">
              <a:lnSpc>
                <a:spcPct val="80000"/>
              </a:lnSpc>
            </a:pPr>
            <a:r>
              <a:rPr lang="pt-BR" sz="2000" b="1" dirty="0" smtClean="0"/>
              <a:t>Considerar a </a:t>
            </a:r>
            <a:r>
              <a:rPr lang="pt-BR" sz="2000" b="1" u="sng" dirty="0"/>
              <a:t>diversidade humana</a:t>
            </a:r>
            <a:r>
              <a:rPr lang="pt-BR" sz="2000" b="1" dirty="0"/>
              <a:t>;</a:t>
            </a:r>
          </a:p>
          <a:p>
            <a:pPr algn="just">
              <a:lnSpc>
                <a:spcPct val="80000"/>
              </a:lnSpc>
            </a:pPr>
            <a:r>
              <a:rPr lang="pt-BR" sz="2000" b="1" dirty="0"/>
              <a:t>Difusão da noção de que a deficiência é parte do ciclo de vida de todos e </a:t>
            </a:r>
            <a:r>
              <a:rPr lang="pt-BR" sz="2000" b="1" u="sng" dirty="0"/>
              <a:t>não “tragédia”</a:t>
            </a:r>
            <a:r>
              <a:rPr lang="pt-BR" sz="2000" b="1" dirty="0"/>
              <a:t> de alguns;</a:t>
            </a:r>
          </a:p>
          <a:p>
            <a:pPr algn="just">
              <a:lnSpc>
                <a:spcPct val="80000"/>
              </a:lnSpc>
            </a:pPr>
            <a:r>
              <a:rPr lang="pt-BR" sz="2000" b="1" dirty="0"/>
              <a:t>Princípio do </a:t>
            </a:r>
            <a:r>
              <a:rPr lang="pt-BR" sz="2000" b="1" u="sng" dirty="0"/>
              <a:t>Desenho Universal</a:t>
            </a:r>
            <a:r>
              <a:rPr lang="pt-BR" sz="2000" b="1" dirty="0"/>
              <a:t>;</a:t>
            </a:r>
          </a:p>
          <a:p>
            <a:pPr algn="just">
              <a:lnSpc>
                <a:spcPct val="80000"/>
              </a:lnSpc>
            </a:pPr>
            <a:r>
              <a:rPr lang="pt-BR" sz="2000" b="1" dirty="0" smtClean="0"/>
              <a:t>inclusão </a:t>
            </a:r>
            <a:r>
              <a:rPr lang="pt-BR" sz="2000" b="1" dirty="0"/>
              <a:t>social da pessoa com deficiência e de seu </a:t>
            </a:r>
            <a:r>
              <a:rPr lang="pt-BR" sz="2000" b="1" u="sng" dirty="0"/>
              <a:t>protagonismo</a:t>
            </a:r>
            <a:r>
              <a:rPr lang="pt-BR" sz="2000" b="1" dirty="0"/>
              <a:t> nessa luta;</a:t>
            </a:r>
          </a:p>
          <a:p>
            <a:pPr algn="just">
              <a:lnSpc>
                <a:spcPct val="80000"/>
              </a:lnSpc>
            </a:pPr>
            <a:r>
              <a:rPr lang="pt-BR" sz="2000" b="1" dirty="0"/>
              <a:t>O foco da </a:t>
            </a:r>
            <a:r>
              <a:rPr lang="pt-BR" sz="2000" b="1" u="sng" dirty="0"/>
              <a:t>mudança</a:t>
            </a:r>
            <a:r>
              <a:rPr lang="pt-BR" sz="2000" b="1" dirty="0"/>
              <a:t> é social e institucional e não mera adaptação da pessoa com deficiência;</a:t>
            </a:r>
          </a:p>
          <a:p>
            <a:pPr algn="just">
              <a:lnSpc>
                <a:spcPct val="80000"/>
              </a:lnSpc>
            </a:pPr>
            <a:r>
              <a:rPr lang="pt-BR" sz="2000" b="1" u="sng" dirty="0" smtClean="0"/>
              <a:t>Papel</a:t>
            </a:r>
            <a:r>
              <a:rPr lang="pt-BR" sz="2000" b="1" dirty="0" smtClean="0"/>
              <a:t> </a:t>
            </a:r>
            <a:r>
              <a:rPr lang="pt-BR" sz="2000" b="1" dirty="0"/>
              <a:t>do Estado e da sociedade quanto à eliminação das barreiras à participação da pessoa com deficiência</a:t>
            </a:r>
          </a:p>
          <a:p>
            <a:pPr algn="just">
              <a:lnSpc>
                <a:spcPct val="80000"/>
              </a:lnSpc>
            </a:pPr>
            <a:endParaRPr lang="pt-BR" sz="2000" dirty="0"/>
          </a:p>
          <a:p>
            <a:pPr algn="just">
              <a:lnSpc>
                <a:spcPct val="80000"/>
              </a:lnSpc>
            </a:pPr>
            <a:endParaRPr lang="pt-BR" sz="2000" dirty="0"/>
          </a:p>
        </p:txBody>
      </p:sp>
      <p:pic>
        <p:nvPicPr>
          <p:cNvPr id="12" name="Picture 4" descr="dúvida7"/>
          <p:cNvPicPr>
            <a:picLocks noChangeAspect="1" noChangeArrowheads="1"/>
          </p:cNvPicPr>
          <p:nvPr/>
        </p:nvPicPr>
        <p:blipFill>
          <a:blip r:embed="rId3" cstate="print"/>
          <a:srcRect/>
          <a:stretch>
            <a:fillRect/>
          </a:stretch>
        </p:blipFill>
        <p:spPr bwMode="auto">
          <a:xfrm>
            <a:off x="250825" y="1700213"/>
            <a:ext cx="3584575" cy="3840162"/>
          </a:xfrm>
          <a:prstGeom prst="rect">
            <a:avLst/>
          </a:prstGeom>
          <a:noFill/>
        </p:spPr>
      </p:pic>
    </p:spTree>
    <p:extLst>
      <p:ext uri="{BB962C8B-B14F-4D97-AF65-F5344CB8AC3E}">
        <p14:creationId xmlns:p14="http://schemas.microsoft.com/office/powerpoint/2010/main" val="3963533486"/>
      </p:ext>
    </p:extLst>
  </p:cSld>
  <p:clrMapOvr>
    <a:masterClrMapping/>
  </p:clrMapOvr>
  <p:transition>
    <p:check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202231"/>
            <a:ext cx="9144000" cy="6518057"/>
          </a:xfrm>
          <a:prstGeom prst="rect">
            <a:avLst/>
          </a:prstGeom>
        </p:spPr>
      </p:pic>
      <p:sp>
        <p:nvSpPr>
          <p:cNvPr id="4" name="Retângulo 3"/>
          <p:cNvSpPr/>
          <p:nvPr/>
        </p:nvSpPr>
        <p:spPr>
          <a:xfrm>
            <a:off x="572877" y="211941"/>
            <a:ext cx="8218583" cy="369332"/>
          </a:xfrm>
          <a:prstGeom prst="rect">
            <a:avLst/>
          </a:prstGeom>
        </p:spPr>
        <p:txBody>
          <a:bodyPr wrap="square">
            <a:spAutoFit/>
          </a:bodyPr>
          <a:lstStyle/>
          <a:p>
            <a:pPr algn="ctr"/>
            <a:r>
              <a:rPr lang="pt-BR" b="1" i="1" dirty="0" smtClean="0">
                <a:effectLst>
                  <a:outerShdw blurRad="38100" dist="38100" dir="2700000" algn="tl">
                    <a:srgbClr val="000000">
                      <a:alpha val="43137"/>
                    </a:srgbClr>
                  </a:outerShdw>
                </a:effectLst>
              </a:rPr>
              <a:t>REDE  MINEIRA DE TECNOLOGIA ASSISTIVA</a:t>
            </a:r>
            <a:endParaRPr lang="pt-BR" b="1" i="1" dirty="0">
              <a:effectLst>
                <a:outerShdw blurRad="38100" dist="38100" dir="2700000" algn="tl">
                  <a:srgbClr val="000000">
                    <a:alpha val="43137"/>
                  </a:srgbClr>
                </a:outerShdw>
              </a:effectLst>
            </a:endParaRPr>
          </a:p>
        </p:txBody>
      </p:sp>
      <p:pic>
        <p:nvPicPr>
          <p:cNvPr id="5" name="Imagem 4" descr="evolução etária - MG.jpg"/>
          <p:cNvPicPr>
            <a:picLocks noChangeAspect="1"/>
          </p:cNvPicPr>
          <p:nvPr/>
        </p:nvPicPr>
        <p:blipFill>
          <a:blip r:embed="rId3"/>
          <a:stretch>
            <a:fillRect/>
          </a:stretch>
        </p:blipFill>
        <p:spPr>
          <a:xfrm>
            <a:off x="1193378" y="1500359"/>
            <a:ext cx="6826902" cy="3907979"/>
          </a:xfrm>
          <a:prstGeom prst="rect">
            <a:avLst/>
          </a:prstGeom>
        </p:spPr>
      </p:pic>
    </p:spTree>
    <p:extLst>
      <p:ext uri="{BB962C8B-B14F-4D97-AF65-F5344CB8AC3E}">
        <p14:creationId xmlns:p14="http://schemas.microsoft.com/office/powerpoint/2010/main" val="2578920651"/>
      </p:ext>
    </p:extLst>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202231"/>
            <a:ext cx="9144000" cy="6518057"/>
          </a:xfrm>
          <a:prstGeom prst="rect">
            <a:avLst/>
          </a:prstGeom>
        </p:spPr>
      </p:pic>
      <p:pic>
        <p:nvPicPr>
          <p:cNvPr id="4" name="Imagem 3" descr="história 1 B.JPG"/>
          <p:cNvPicPr>
            <a:picLocks noChangeAspect="1"/>
          </p:cNvPicPr>
          <p:nvPr/>
        </p:nvPicPr>
        <p:blipFill>
          <a:blip r:embed="rId3"/>
          <a:stretch>
            <a:fillRect/>
          </a:stretch>
        </p:blipFill>
        <p:spPr>
          <a:xfrm>
            <a:off x="803130" y="891886"/>
            <a:ext cx="7577707" cy="4289713"/>
          </a:xfrm>
          <a:prstGeom prst="rect">
            <a:avLst/>
          </a:prstGeom>
        </p:spPr>
      </p:pic>
    </p:spTree>
    <p:extLst>
      <p:ext uri="{BB962C8B-B14F-4D97-AF65-F5344CB8AC3E}">
        <p14:creationId xmlns:p14="http://schemas.microsoft.com/office/powerpoint/2010/main" val="1175273140"/>
      </p:ext>
    </p:extLst>
  </p:cSld>
  <p:clrMapOvr>
    <a:masterClrMapping/>
  </p:clrMapOvr>
  <p:transition>
    <p:check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202231"/>
            <a:ext cx="9144000" cy="6518057"/>
          </a:xfrm>
          <a:prstGeom prst="rect">
            <a:avLst/>
          </a:prstGeom>
        </p:spPr>
      </p:pic>
      <p:sp>
        <p:nvSpPr>
          <p:cNvPr id="4" name="Retângulo 3"/>
          <p:cNvSpPr/>
          <p:nvPr/>
        </p:nvSpPr>
        <p:spPr>
          <a:xfrm>
            <a:off x="572877" y="211941"/>
            <a:ext cx="8218583" cy="369332"/>
          </a:xfrm>
          <a:prstGeom prst="rect">
            <a:avLst/>
          </a:prstGeom>
        </p:spPr>
        <p:txBody>
          <a:bodyPr wrap="square">
            <a:spAutoFit/>
          </a:bodyPr>
          <a:lstStyle/>
          <a:p>
            <a:pPr algn="ctr"/>
            <a:r>
              <a:rPr lang="pt-BR" b="1" i="1" dirty="0" smtClean="0">
                <a:effectLst>
                  <a:outerShdw blurRad="38100" dist="38100" dir="2700000" algn="tl">
                    <a:srgbClr val="000000">
                      <a:alpha val="43137"/>
                    </a:srgbClr>
                  </a:outerShdw>
                </a:effectLst>
              </a:rPr>
              <a:t>REDE  MINEIRA DE TECNOLOGIA ASSISTIVA</a:t>
            </a:r>
            <a:endParaRPr lang="pt-BR" b="1" i="1" dirty="0">
              <a:effectLst>
                <a:outerShdw blurRad="38100" dist="38100" dir="2700000" algn="tl">
                  <a:srgbClr val="000000">
                    <a:alpha val="43137"/>
                  </a:srgbClr>
                </a:outerShdw>
              </a:effectLst>
            </a:endParaRPr>
          </a:p>
        </p:txBody>
      </p:sp>
      <p:pic>
        <p:nvPicPr>
          <p:cNvPr id="5" name="Imagem 4" descr="Ìndice envelhecimento - Brasil e MG.jpg"/>
          <p:cNvPicPr>
            <a:picLocks noChangeAspect="1"/>
          </p:cNvPicPr>
          <p:nvPr/>
        </p:nvPicPr>
        <p:blipFill>
          <a:blip r:embed="rId3"/>
          <a:stretch>
            <a:fillRect/>
          </a:stretch>
        </p:blipFill>
        <p:spPr>
          <a:xfrm>
            <a:off x="1048095" y="1325580"/>
            <a:ext cx="6983202" cy="3938623"/>
          </a:xfrm>
          <a:prstGeom prst="rect">
            <a:avLst/>
          </a:prstGeom>
        </p:spPr>
      </p:pic>
    </p:spTree>
    <p:extLst>
      <p:ext uri="{BB962C8B-B14F-4D97-AF65-F5344CB8AC3E}">
        <p14:creationId xmlns:p14="http://schemas.microsoft.com/office/powerpoint/2010/main" val="3165492010"/>
      </p:ext>
    </p:extLst>
  </p:cSld>
  <p:clrMapOvr>
    <a:masterClrMapping/>
  </p:clrMapOvr>
  <p:transition>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202231"/>
            <a:ext cx="9144000" cy="6518057"/>
          </a:xfrm>
          <a:prstGeom prst="rect">
            <a:avLst/>
          </a:prstGeom>
        </p:spPr>
      </p:pic>
      <p:sp>
        <p:nvSpPr>
          <p:cNvPr id="4" name="Retângulo 3"/>
          <p:cNvSpPr/>
          <p:nvPr/>
        </p:nvSpPr>
        <p:spPr>
          <a:xfrm>
            <a:off x="572877" y="211941"/>
            <a:ext cx="8218583" cy="369332"/>
          </a:xfrm>
          <a:prstGeom prst="rect">
            <a:avLst/>
          </a:prstGeom>
        </p:spPr>
        <p:txBody>
          <a:bodyPr wrap="square">
            <a:spAutoFit/>
          </a:bodyPr>
          <a:lstStyle/>
          <a:p>
            <a:pPr algn="ctr"/>
            <a:r>
              <a:rPr lang="pt-BR" b="1" i="1" dirty="0" smtClean="0">
                <a:effectLst>
                  <a:outerShdw blurRad="38100" dist="38100" dir="2700000" algn="tl">
                    <a:srgbClr val="000000">
                      <a:alpha val="43137"/>
                    </a:srgbClr>
                  </a:outerShdw>
                </a:effectLst>
              </a:rPr>
              <a:t>REDE  MINEIRA DE TECNOLOGIA ASSISTIVA</a:t>
            </a:r>
            <a:endParaRPr lang="pt-BR" b="1" i="1" dirty="0">
              <a:effectLst>
                <a:outerShdw blurRad="38100" dist="38100" dir="2700000" algn="tl">
                  <a:srgbClr val="000000">
                    <a:alpha val="43137"/>
                  </a:srgbClr>
                </a:outerShdw>
              </a:effectLst>
            </a:endParaRPr>
          </a:p>
        </p:txBody>
      </p:sp>
      <p:pic>
        <p:nvPicPr>
          <p:cNvPr id="5" name="Picture 2" descr="FAIXA ETÁRIA E INCIDÊNCIA DE LESÕES"/>
          <p:cNvPicPr>
            <a:picLocks noChangeAspect="1" noChangeArrowheads="1"/>
          </p:cNvPicPr>
          <p:nvPr/>
        </p:nvPicPr>
        <p:blipFill>
          <a:blip r:embed="rId3"/>
          <a:srcRect/>
          <a:stretch>
            <a:fillRect/>
          </a:stretch>
        </p:blipFill>
        <p:spPr bwMode="auto">
          <a:xfrm>
            <a:off x="848297" y="716096"/>
            <a:ext cx="7315201" cy="4799530"/>
          </a:xfrm>
          <a:prstGeom prst="rect">
            <a:avLst/>
          </a:prstGeom>
          <a:noFill/>
          <a:ln w="9525">
            <a:noFill/>
            <a:miter lim="800000"/>
            <a:headEnd/>
            <a:tailEnd/>
          </a:ln>
        </p:spPr>
      </p:pic>
      <p:sp>
        <p:nvSpPr>
          <p:cNvPr id="6" name="CaixaDeTexto 5"/>
          <p:cNvSpPr txBox="1"/>
          <p:nvPr/>
        </p:nvSpPr>
        <p:spPr>
          <a:xfrm>
            <a:off x="848297" y="5515626"/>
            <a:ext cx="5629621" cy="646331"/>
          </a:xfrm>
          <a:prstGeom prst="rect">
            <a:avLst/>
          </a:prstGeom>
          <a:noFill/>
        </p:spPr>
        <p:txBody>
          <a:bodyPr wrap="square" rtlCol="0">
            <a:spAutoFit/>
          </a:bodyPr>
          <a:lstStyle/>
          <a:p>
            <a:r>
              <a:rPr lang="pt-BR" i="1" dirty="0" err="1" smtClean="0"/>
              <a:t>Obs</a:t>
            </a:r>
            <a:r>
              <a:rPr lang="pt-BR" i="1" dirty="0" smtClean="0"/>
              <a:t>: Dados obtidos na Rede Sarah sobre atendimentos realizados em todo Estado de Minas Gerais</a:t>
            </a:r>
            <a:endParaRPr lang="pt-BR" dirty="0"/>
          </a:p>
        </p:txBody>
      </p:sp>
    </p:spTree>
    <p:extLst>
      <p:ext uri="{BB962C8B-B14F-4D97-AF65-F5344CB8AC3E}">
        <p14:creationId xmlns:p14="http://schemas.microsoft.com/office/powerpoint/2010/main" val="3958239159"/>
      </p:ext>
    </p:extLst>
  </p:cSld>
  <p:clrMapOvr>
    <a:masterClrMapping/>
  </p:clrMapOvr>
  <p:transition>
    <p:check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202231"/>
            <a:ext cx="9144000" cy="6518057"/>
          </a:xfrm>
          <a:prstGeom prst="rect">
            <a:avLst/>
          </a:prstGeom>
        </p:spPr>
      </p:pic>
      <p:sp>
        <p:nvSpPr>
          <p:cNvPr id="4" name="Retângulo 3"/>
          <p:cNvSpPr/>
          <p:nvPr/>
        </p:nvSpPr>
        <p:spPr>
          <a:xfrm>
            <a:off x="572877" y="211941"/>
            <a:ext cx="8218583" cy="369332"/>
          </a:xfrm>
          <a:prstGeom prst="rect">
            <a:avLst/>
          </a:prstGeom>
        </p:spPr>
        <p:txBody>
          <a:bodyPr wrap="square">
            <a:spAutoFit/>
          </a:bodyPr>
          <a:lstStyle/>
          <a:p>
            <a:pPr algn="ctr"/>
            <a:r>
              <a:rPr lang="pt-BR" b="1" i="1" dirty="0" smtClean="0">
                <a:effectLst>
                  <a:outerShdw blurRad="38100" dist="38100" dir="2700000" algn="tl">
                    <a:srgbClr val="000000">
                      <a:alpha val="43137"/>
                    </a:srgbClr>
                  </a:outerShdw>
                </a:effectLst>
              </a:rPr>
              <a:t>REDE  MINEIRA DE TECNOLOGIA ASSISTIVA</a:t>
            </a:r>
            <a:endParaRPr lang="pt-BR" b="1" i="1" dirty="0">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969484" y="1352454"/>
            <a:ext cx="7194015" cy="341785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pt-BR" sz="2400" b="0" i="0" u="none" strike="noStrike" kern="1200" cap="none" spc="0" normalizeH="0" baseline="0" noProof="0" dirty="0" smtClean="0">
                <a:ln>
                  <a:noFill/>
                </a:ln>
                <a:solidFill>
                  <a:schemeClr val="tx1"/>
                </a:solidFill>
                <a:effectLst/>
                <a:uLnTx/>
                <a:uFillTx/>
                <a:latin typeface="+mn-lt"/>
                <a:ea typeface="+mn-ea"/>
                <a:cs typeface="+mn-cs"/>
              </a:rPr>
              <a:t>PNS 2013 – 4,9</a:t>
            </a:r>
            <a:r>
              <a:rPr kumimoji="0" lang="pt-BR" sz="2400" b="0" i="0" u="none" strike="noStrike" kern="1200" cap="none" spc="0" normalizeH="0" noProof="0" dirty="0" smtClean="0">
                <a:ln>
                  <a:noFill/>
                </a:ln>
                <a:solidFill>
                  <a:schemeClr val="tx1"/>
                </a:solidFill>
                <a:effectLst/>
                <a:uLnTx/>
                <a:uFillTx/>
                <a:latin typeface="+mn-lt"/>
                <a:ea typeface="+mn-ea"/>
                <a:cs typeface="+mn-cs"/>
              </a:rPr>
              <a:t> milhões de pessoas – </a:t>
            </a:r>
            <a:r>
              <a:rPr kumimoji="0" lang="pt-BR" sz="2400" b="0" i="0" u="none" strike="noStrike" kern="1200" cap="none" spc="0" normalizeH="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Acident</a:t>
            </a:r>
            <a:r>
              <a:rPr lang="pt-BR" sz="2400" dirty="0" smtClean="0">
                <a:effectLst>
                  <a:outerShdw blurRad="38100" dist="38100" dir="2700000" algn="tl">
                    <a:srgbClr val="000000">
                      <a:alpha val="43137"/>
                    </a:srgbClr>
                  </a:outerShdw>
                </a:effectLst>
              </a:rPr>
              <a:t>e de trabalho</a:t>
            </a:r>
            <a:endParaRPr kumimoji="0" lang="pt-BR"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800100" lvl="1" indent="-342900">
              <a:spcBef>
                <a:spcPct val="20000"/>
              </a:spcBef>
              <a:buFont typeface="Wingdings" pitchFamily="2" charset="2"/>
              <a:buChar char="Ø"/>
            </a:pPr>
            <a:r>
              <a:rPr lang="pt-BR" sz="2400" dirty="0" smtClean="0"/>
              <a:t>613 mil pessoas (12,4%) = 18 anos ou mais = acidente de trabalho com seqüela ou incapacidade</a:t>
            </a:r>
          </a:p>
          <a:p>
            <a:pPr marL="800100" lvl="1" indent="-342900">
              <a:spcBef>
                <a:spcPct val="20000"/>
              </a:spcBef>
              <a:buFont typeface="Wingdings" pitchFamily="2" charset="2"/>
              <a:buChar char="Ø"/>
            </a:pPr>
            <a:r>
              <a:rPr kumimoji="0" lang="pt-BR" sz="2400" b="0" i="0" u="none" strike="noStrike" kern="1200" cap="none" spc="0" normalizeH="0" baseline="0" noProof="0" dirty="0" smtClean="0">
                <a:ln>
                  <a:noFill/>
                </a:ln>
                <a:solidFill>
                  <a:schemeClr val="tx1"/>
                </a:solidFill>
                <a:effectLst/>
                <a:uLnTx/>
                <a:uFillTx/>
                <a:latin typeface="+mn-lt"/>
                <a:ea typeface="+mn-ea"/>
                <a:cs typeface="+mn-cs"/>
              </a:rPr>
              <a:t>1,6</a:t>
            </a:r>
            <a:r>
              <a:rPr kumimoji="0" lang="pt-BR" sz="2400" b="0" i="0" u="none" strike="noStrike" kern="1200" cap="none" spc="0" normalizeH="0" noProof="0" dirty="0" smtClean="0">
                <a:ln>
                  <a:noFill/>
                </a:ln>
                <a:solidFill>
                  <a:schemeClr val="tx1"/>
                </a:solidFill>
                <a:effectLst/>
                <a:uLnTx/>
                <a:uFillTx/>
                <a:latin typeface="+mn-lt"/>
                <a:ea typeface="+mn-ea"/>
                <a:cs typeface="+mn-cs"/>
              </a:rPr>
              <a:t> milhões de pessoas (32,9%) = deixaram de realizar atividades habituais</a:t>
            </a:r>
            <a:endParaRPr kumimoji="0" lang="pt-B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pt-B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None/>
              <a:tabLst/>
              <a:defRPr/>
            </a:pPr>
            <a:endParaRPr kumimoji="0" lang="pt-BR"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16232352"/>
      </p:ext>
    </p:extLst>
  </p:cSld>
  <p:clrMapOvr>
    <a:masterClrMapping/>
  </p:clrMapOvr>
  <p:transition>
    <p:check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3568" y="332656"/>
            <a:ext cx="7941568" cy="864096"/>
          </a:xfrm>
        </p:spPr>
        <p:txBody>
          <a:bodyPr>
            <a:normAutofit/>
          </a:bodyPr>
          <a:lstStyle/>
          <a:p>
            <a:r>
              <a:rPr lang="pt-BR" sz="3200" b="1" i="1" dirty="0">
                <a:solidFill>
                  <a:srgbClr val="008000"/>
                </a:solidFill>
                <a:effectLst>
                  <a:outerShdw blurRad="38100" dist="38100" dir="2700000" algn="tl">
                    <a:srgbClr val="000000"/>
                  </a:outerShdw>
                </a:effectLst>
              </a:rPr>
              <a:t>O maior preconceito é a desinformação</a:t>
            </a:r>
          </a:p>
        </p:txBody>
      </p:sp>
      <p:sp>
        <p:nvSpPr>
          <p:cNvPr id="41987" name="Rectangle 3"/>
          <p:cNvSpPr>
            <a:spLocks noGrp="1" noChangeArrowheads="1"/>
          </p:cNvSpPr>
          <p:nvPr>
            <p:ph idx="1"/>
          </p:nvPr>
        </p:nvSpPr>
        <p:spPr>
          <a:xfrm>
            <a:off x="755576" y="1052736"/>
            <a:ext cx="7498080" cy="5229200"/>
          </a:xfrm>
        </p:spPr>
        <p:txBody>
          <a:bodyPr>
            <a:noAutofit/>
          </a:bodyPr>
          <a:lstStyle/>
          <a:p>
            <a:pPr algn="ctr">
              <a:buFontTx/>
              <a:buNone/>
            </a:pPr>
            <a:r>
              <a:rPr lang="pt-BR" sz="2800" b="1" dirty="0">
                <a:effectLst>
                  <a:outerShdw blurRad="38100" dist="38100" dir="2700000" algn="tl">
                    <a:srgbClr val="FFFFFF"/>
                  </a:outerShdw>
                </a:effectLst>
              </a:rPr>
              <a:t>   </a:t>
            </a:r>
          </a:p>
          <a:p>
            <a:pPr algn="ctr">
              <a:buFontTx/>
              <a:buNone/>
            </a:pPr>
            <a:r>
              <a:rPr lang="pt-BR" sz="2800" b="1" dirty="0">
                <a:effectLst>
                  <a:outerShdw blurRad="38100" dist="38100" dir="2700000" algn="tl">
                    <a:srgbClr val="FFFFFF"/>
                  </a:outerShdw>
                </a:effectLst>
              </a:rPr>
              <a:t>   </a:t>
            </a:r>
            <a:r>
              <a:rPr lang="pt-BR" sz="2800" b="1" dirty="0" smtClean="0">
                <a:effectLst>
                  <a:outerShdw blurRad="38100" dist="38100" dir="2700000" algn="tl">
                    <a:srgbClr val="FFFFFF"/>
                  </a:outerShdw>
                </a:effectLst>
              </a:rPr>
              <a:t>  </a:t>
            </a:r>
            <a:endParaRPr lang="pt-BR" sz="2800" b="1" dirty="0">
              <a:effectLst>
                <a:outerShdw blurRad="38100" dist="38100" dir="2700000" algn="tl">
                  <a:srgbClr val="FFFFFF"/>
                </a:outerShdw>
              </a:effectLst>
            </a:endParaRPr>
          </a:p>
        </p:txBody>
      </p:sp>
      <p:pic>
        <p:nvPicPr>
          <p:cNvPr id="1026" name="Picture 2" descr="D:\2015\PALESTRAS\SANTA LUZIA - 08-05-2015\ARMANDINHO.jpg"/>
          <p:cNvPicPr>
            <a:picLocks noChangeAspect="1" noChangeArrowheads="1"/>
          </p:cNvPicPr>
          <p:nvPr/>
        </p:nvPicPr>
        <p:blipFill>
          <a:blip r:embed="rId2" cstate="print"/>
          <a:srcRect/>
          <a:stretch>
            <a:fillRect/>
          </a:stretch>
        </p:blipFill>
        <p:spPr bwMode="auto">
          <a:xfrm>
            <a:off x="0" y="2204864"/>
            <a:ext cx="9144000" cy="2661828"/>
          </a:xfrm>
          <a:prstGeom prst="rect">
            <a:avLst/>
          </a:prstGeom>
          <a:noFill/>
        </p:spPr>
      </p:pic>
    </p:spTree>
    <p:extLst>
      <p:ext uri="{BB962C8B-B14F-4D97-AF65-F5344CB8AC3E}">
        <p14:creationId xmlns:p14="http://schemas.microsoft.com/office/powerpoint/2010/main" val="3347431999"/>
      </p:ext>
    </p:extLst>
  </p:cSld>
  <p:clrMapOvr>
    <a:masterClrMapping/>
  </p:clrMapOvr>
  <p:transition>
    <p:check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39552" y="692696"/>
            <a:ext cx="8104565" cy="5328592"/>
          </a:xfrm>
          <a:prstGeom prst="rect">
            <a:avLst/>
          </a:prstGeom>
          <a:noFill/>
          <a:ln w="9525">
            <a:noFill/>
            <a:miter lim="800000"/>
            <a:headEnd/>
            <a:tailEnd/>
          </a:ln>
        </p:spPr>
      </p:pic>
    </p:spTree>
    <p:extLst>
      <p:ext uri="{BB962C8B-B14F-4D97-AF65-F5344CB8AC3E}">
        <p14:creationId xmlns:p14="http://schemas.microsoft.com/office/powerpoint/2010/main" val="1208410440"/>
      </p:ext>
    </p:extLst>
  </p:cSld>
  <p:clrMapOvr>
    <a:masterClrMapping/>
  </p:clrMapOvr>
  <p:transition>
    <p:check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Owner\My Documents\WB Old-30jun06\LAC Products DIDT\Inclusive Ed\BR Ziraldo\Ziraldo Educacao Inclusiva\EI Ziraldo Portugues\pagina 02.jpg"/>
          <p:cNvPicPr>
            <a:picLocks noChangeAspect="1" noChangeArrowheads="1"/>
          </p:cNvPicPr>
          <p:nvPr/>
        </p:nvPicPr>
        <p:blipFill>
          <a:blip r:embed="rId3" cstate="print"/>
          <a:srcRect/>
          <a:stretch>
            <a:fillRect/>
          </a:stretch>
        </p:blipFill>
        <p:spPr bwMode="auto">
          <a:xfrm>
            <a:off x="46038" y="260350"/>
            <a:ext cx="4602162" cy="6445250"/>
          </a:xfrm>
          <a:prstGeom prst="rect">
            <a:avLst/>
          </a:prstGeom>
          <a:noFill/>
          <a:ln w="9525">
            <a:noFill/>
            <a:miter lim="800000"/>
            <a:headEnd/>
            <a:tailEnd/>
          </a:ln>
        </p:spPr>
      </p:pic>
      <p:pic>
        <p:nvPicPr>
          <p:cNvPr id="36867" name="Picture 3" descr="C:\Documents and Settings\Owner\My Documents\WB Old-30jun06\LAC Products DIDT\Inclusive Ed\BR Ziraldo\Ziraldo Educacao Inclusiva\EI Ziraldo Portugues\pagina 03.jpg"/>
          <p:cNvPicPr>
            <a:picLocks noChangeAspect="1" noChangeArrowheads="1"/>
          </p:cNvPicPr>
          <p:nvPr/>
        </p:nvPicPr>
        <p:blipFill>
          <a:blip r:embed="rId4" cstate="print"/>
          <a:srcRect/>
          <a:stretch>
            <a:fillRect/>
          </a:stretch>
        </p:blipFill>
        <p:spPr bwMode="auto">
          <a:xfrm>
            <a:off x="4651375" y="260350"/>
            <a:ext cx="4492625" cy="6408738"/>
          </a:xfrm>
          <a:prstGeom prst="rect">
            <a:avLst/>
          </a:prstGeom>
          <a:noFill/>
          <a:ln w="9525">
            <a:noFill/>
            <a:miter lim="800000"/>
            <a:headEnd/>
            <a:tailEnd/>
          </a:ln>
        </p:spPr>
      </p:pic>
      <p:sp>
        <p:nvSpPr>
          <p:cNvPr id="36868" name="Text Box 4"/>
          <p:cNvSpPr txBox="1">
            <a:spLocks noChangeArrowheads="1"/>
          </p:cNvSpPr>
          <p:nvPr/>
        </p:nvSpPr>
        <p:spPr bwMode="auto">
          <a:xfrm>
            <a:off x="304800" y="914400"/>
            <a:ext cx="2743200" cy="457200"/>
          </a:xfrm>
          <a:prstGeom prst="rect">
            <a:avLst/>
          </a:prstGeom>
          <a:noFill/>
          <a:ln w="9525">
            <a:noFill/>
            <a:miter lim="800000"/>
            <a:headEnd/>
            <a:tailEnd/>
          </a:ln>
        </p:spPr>
        <p:txBody>
          <a:bodyPr>
            <a:spAutoFit/>
          </a:bodyPr>
          <a:lstStyle/>
          <a:p>
            <a:pPr>
              <a:spcBef>
                <a:spcPct val="50000"/>
              </a:spcBef>
            </a:pPr>
            <a:endParaRPr lang="en-US" sz="2400">
              <a:latin typeface="Times New Roman" pitchFamily="18" charset="0"/>
              <a:cs typeface="Times New Roman" pitchFamily="18" charset="0"/>
            </a:endParaRPr>
          </a:p>
        </p:txBody>
      </p:sp>
      <p:sp>
        <p:nvSpPr>
          <p:cNvPr id="36869" name="Rectangle 5"/>
          <p:cNvSpPr>
            <a:spLocks noChangeArrowheads="1"/>
          </p:cNvSpPr>
          <p:nvPr/>
        </p:nvSpPr>
        <p:spPr bwMode="auto">
          <a:xfrm>
            <a:off x="304800" y="838200"/>
            <a:ext cx="3048000" cy="990600"/>
          </a:xfrm>
          <a:prstGeom prst="rect">
            <a:avLst/>
          </a:prstGeom>
          <a:solidFill>
            <a:schemeClr val="bg1"/>
          </a:solidFill>
          <a:ln w="9525">
            <a:noFill/>
            <a:miter lim="800000"/>
            <a:headEnd/>
            <a:tailEnd/>
          </a:ln>
        </p:spPr>
        <p:txBody>
          <a:bodyPr wrap="none" anchor="ctr"/>
          <a:lstStyle/>
          <a:p>
            <a:endParaRPr lang="pt-BR" sz="2400" b="1">
              <a:latin typeface="Times New Roman" pitchFamily="18" charset="0"/>
              <a:cs typeface="Times New Roman" pitchFamily="18" charset="0"/>
            </a:endParaRPr>
          </a:p>
        </p:txBody>
      </p:sp>
      <p:sp>
        <p:nvSpPr>
          <p:cNvPr id="36870" name="Rectangle 6"/>
          <p:cNvSpPr>
            <a:spLocks noChangeArrowheads="1"/>
          </p:cNvSpPr>
          <p:nvPr/>
        </p:nvSpPr>
        <p:spPr bwMode="auto">
          <a:xfrm>
            <a:off x="152400" y="6324600"/>
            <a:ext cx="457200" cy="228600"/>
          </a:xfrm>
          <a:prstGeom prst="rect">
            <a:avLst/>
          </a:prstGeom>
          <a:solidFill>
            <a:schemeClr val="bg1"/>
          </a:solidFill>
          <a:ln w="9525">
            <a:noFill/>
            <a:miter lim="800000"/>
            <a:headEnd/>
            <a:tailEnd/>
          </a:ln>
        </p:spPr>
        <p:txBody>
          <a:bodyPr wrap="none" anchor="ctr"/>
          <a:lstStyle/>
          <a:p>
            <a:endParaRPr lang="pt-BR" sz="2400" b="1">
              <a:latin typeface="Times New Roman" pitchFamily="18" charset="0"/>
              <a:cs typeface="Times New Roman" pitchFamily="18" charset="0"/>
            </a:endParaRPr>
          </a:p>
        </p:txBody>
      </p:sp>
      <p:sp>
        <p:nvSpPr>
          <p:cNvPr id="36871" name="Rectangle 7"/>
          <p:cNvSpPr>
            <a:spLocks noChangeArrowheads="1"/>
          </p:cNvSpPr>
          <p:nvPr/>
        </p:nvSpPr>
        <p:spPr bwMode="auto">
          <a:xfrm>
            <a:off x="8534400" y="6248400"/>
            <a:ext cx="381000" cy="304800"/>
          </a:xfrm>
          <a:prstGeom prst="rect">
            <a:avLst/>
          </a:prstGeom>
          <a:solidFill>
            <a:schemeClr val="bg1"/>
          </a:solidFill>
          <a:ln w="9525">
            <a:noFill/>
            <a:miter lim="800000"/>
            <a:headEnd/>
            <a:tailEnd/>
          </a:ln>
        </p:spPr>
        <p:txBody>
          <a:bodyPr wrap="none" anchor="ctr"/>
          <a:lstStyle/>
          <a:p>
            <a:endParaRPr lang="pt-BR" sz="2400" b="1">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254082560"/>
      </p:ext>
    </p:extLst>
  </p:cSld>
  <p:clrMapOvr>
    <a:masterClrMapping/>
  </p:clrMapOvr>
  <p:transition>
    <p:check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Owner\My Documents\Data Disab &amp; Development\PPT Presentations 04+\RBB ppt DI\Arte Inclusao Ziraldo Port 1.JPG"/>
          <p:cNvPicPr>
            <a:picLocks noChangeAspect="1" noChangeArrowheads="1"/>
          </p:cNvPicPr>
          <p:nvPr/>
        </p:nvPicPr>
        <p:blipFill>
          <a:blip r:embed="rId3" cstate="print"/>
          <a:srcRect/>
          <a:stretch>
            <a:fillRect/>
          </a:stretch>
        </p:blipFill>
        <p:spPr bwMode="auto">
          <a:xfrm>
            <a:off x="0" y="0"/>
            <a:ext cx="9144000" cy="662781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1057663"/>
      </p:ext>
    </p:extLst>
  </p:cSld>
  <p:clrMapOvr>
    <a:masterClrMapping/>
  </p:clrMapOvr>
  <p:transition>
    <p:check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
            <a:ext cx="9161463" cy="647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738130" y="1443210"/>
            <a:ext cx="6334699" cy="1754326"/>
          </a:xfrm>
          <a:prstGeom prst="rect">
            <a:avLst/>
          </a:prstGeom>
          <a:noFill/>
        </p:spPr>
        <p:txBody>
          <a:bodyPr wrap="square" rtlCol="0">
            <a:spAutoFit/>
          </a:bodyPr>
          <a:lstStyle/>
          <a:p>
            <a:r>
              <a:rPr lang="pt-BR" b="1" i="1" dirty="0" smtClean="0"/>
              <a:t>Kátia Ferraz Ferreira</a:t>
            </a:r>
            <a:endParaRPr lang="pt-BR" i="1" dirty="0" smtClean="0"/>
          </a:p>
          <a:p>
            <a:r>
              <a:rPr lang="pt-BR" b="1" i="1" dirty="0" smtClean="0"/>
              <a:t>Coordenadora da Rede Mineira de Tecnologia Assistiva</a:t>
            </a:r>
          </a:p>
          <a:p>
            <a:r>
              <a:rPr lang="pt-BR" b="1" i="1" dirty="0" smtClean="0"/>
              <a:t>Superintendência de Inovação Tecnológica</a:t>
            </a:r>
            <a:endParaRPr lang="pt-BR" dirty="0" smtClean="0"/>
          </a:p>
          <a:p>
            <a:r>
              <a:rPr lang="pt-BR" b="1" i="1" dirty="0" smtClean="0"/>
              <a:t>Subsecretaria de Ciência, Tecnologia e Inovação</a:t>
            </a:r>
            <a:endParaRPr lang="pt-BR" dirty="0" smtClean="0"/>
          </a:p>
          <a:p>
            <a:r>
              <a:rPr lang="pt-BR" b="1" dirty="0" smtClean="0">
                <a:hlinkClick r:id="rId3" action="ppaction://hlinkfile"/>
              </a:rPr>
              <a:t>katia.ferreira@tecnologia.mg.gov.br</a:t>
            </a:r>
            <a:endParaRPr lang="pt-BR" dirty="0" smtClean="0"/>
          </a:p>
          <a:p>
            <a:r>
              <a:rPr lang="pt-BR" dirty="0" smtClean="0"/>
              <a:t>(31) 3915-5120 / 3915-4942 / 3915-4960</a:t>
            </a:r>
            <a:endParaRPr lang="pt-BR" dirty="0"/>
          </a:p>
        </p:txBody>
      </p:sp>
    </p:spTree>
    <p:extLst>
      <p:ext uri="{BB962C8B-B14F-4D97-AF65-F5344CB8AC3E}">
        <p14:creationId xmlns:p14="http://schemas.microsoft.com/office/powerpoint/2010/main" val="1718554057"/>
      </p:ext>
    </p:extLst>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202231"/>
            <a:ext cx="9144000" cy="6518057"/>
          </a:xfrm>
          <a:prstGeom prst="rect">
            <a:avLst/>
          </a:prstGeom>
        </p:spPr>
      </p:pic>
      <p:pic>
        <p:nvPicPr>
          <p:cNvPr id="5" name="Imagem 4" descr="1981.jpg"/>
          <p:cNvPicPr>
            <a:picLocks noChangeAspect="1"/>
          </p:cNvPicPr>
          <p:nvPr/>
        </p:nvPicPr>
        <p:blipFill>
          <a:blip r:embed="rId3"/>
          <a:stretch>
            <a:fillRect/>
          </a:stretch>
        </p:blipFill>
        <p:spPr>
          <a:xfrm>
            <a:off x="1348219" y="831272"/>
            <a:ext cx="6562725" cy="4807857"/>
          </a:xfrm>
          <a:prstGeom prst="rect">
            <a:avLst/>
          </a:prstGeom>
        </p:spPr>
      </p:pic>
    </p:spTree>
    <p:extLst>
      <p:ext uri="{BB962C8B-B14F-4D97-AF65-F5344CB8AC3E}">
        <p14:creationId xmlns:p14="http://schemas.microsoft.com/office/powerpoint/2010/main" val="1175273140"/>
      </p:ext>
    </p:extLst>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descr="NOVAS LÂMINAS.jpg"/>
          <p:cNvPicPr>
            <a:picLocks noChangeAspect="1"/>
          </p:cNvPicPr>
          <p:nvPr/>
        </p:nvPicPr>
        <p:blipFill>
          <a:blip r:embed="rId2"/>
          <a:stretch>
            <a:fillRect/>
          </a:stretch>
        </p:blipFill>
        <p:spPr>
          <a:xfrm>
            <a:off x="0" y="202231"/>
            <a:ext cx="9144000" cy="6518057"/>
          </a:xfrm>
          <a:prstGeom prst="rect">
            <a:avLst/>
          </a:prstGeom>
        </p:spPr>
      </p:pic>
      <p:pic>
        <p:nvPicPr>
          <p:cNvPr id="5" name="Picture 2" descr="E:\SÃO LOURENÇO\TERMINOLOGIA CORRETA.jpg"/>
          <p:cNvPicPr>
            <a:picLocks noChangeAspect="1" noChangeArrowheads="1"/>
          </p:cNvPicPr>
          <p:nvPr/>
        </p:nvPicPr>
        <p:blipFill>
          <a:blip r:embed="rId3" cstate="print"/>
          <a:srcRect/>
          <a:stretch>
            <a:fillRect/>
          </a:stretch>
        </p:blipFill>
        <p:spPr bwMode="auto">
          <a:xfrm>
            <a:off x="1456454" y="1136509"/>
            <a:ext cx="6501003" cy="4409595"/>
          </a:xfrm>
          <a:prstGeom prst="rect">
            <a:avLst/>
          </a:prstGeom>
          <a:noFill/>
        </p:spPr>
      </p:pic>
    </p:spTree>
    <p:extLst>
      <p:ext uri="{BB962C8B-B14F-4D97-AF65-F5344CB8AC3E}">
        <p14:creationId xmlns:p14="http://schemas.microsoft.com/office/powerpoint/2010/main" val="730028181"/>
      </p:ext>
    </p:extLst>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descr="NOVAS LÂMINAS.jpg"/>
          <p:cNvPicPr>
            <a:picLocks noChangeAspect="1"/>
          </p:cNvPicPr>
          <p:nvPr/>
        </p:nvPicPr>
        <p:blipFill>
          <a:blip r:embed="rId2"/>
          <a:stretch>
            <a:fillRect/>
          </a:stretch>
        </p:blipFill>
        <p:spPr>
          <a:xfrm>
            <a:off x="0" y="202231"/>
            <a:ext cx="9144000" cy="6518057"/>
          </a:xfrm>
          <a:prstGeom prst="rect">
            <a:avLst/>
          </a:prstGeom>
        </p:spPr>
      </p:pic>
      <p:sp>
        <p:nvSpPr>
          <p:cNvPr id="6" name="Rectangle 2"/>
          <p:cNvSpPr txBox="1">
            <a:spLocks noChangeArrowheads="1"/>
          </p:cNvSpPr>
          <p:nvPr/>
        </p:nvSpPr>
        <p:spPr>
          <a:xfrm>
            <a:off x="899592" y="260648"/>
            <a:ext cx="749808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pt-BR" sz="4000" b="1" i="0" u="none" strike="noStrike" kern="1200" cap="none" spc="0" normalizeH="0" baseline="0" noProof="0" smtClean="0">
                <a:ln>
                  <a:noFill/>
                </a:ln>
                <a:solidFill>
                  <a:srgbClr val="339933"/>
                </a:solidFill>
                <a:effectLst>
                  <a:outerShdw blurRad="38100" dist="38100" dir="2700000" algn="tl">
                    <a:srgbClr val="000000"/>
                  </a:outerShdw>
                </a:effectLst>
                <a:uLnTx/>
                <a:uFillTx/>
                <a:latin typeface="+mj-lt"/>
                <a:ea typeface="+mj-ea"/>
                <a:cs typeface="+mj-cs"/>
              </a:rPr>
              <a:t>Brasil – Legislação Federal</a:t>
            </a:r>
            <a:endParaRPr kumimoji="0" lang="pt-BR" altLang="pt-BR" sz="4000" b="1" i="1" u="none" strike="noStrike" kern="1200" cap="none" spc="0" normalizeH="0" baseline="0" noProof="0" dirty="0">
              <a:ln>
                <a:noFill/>
              </a:ln>
              <a:solidFill>
                <a:srgbClr val="008000"/>
              </a:solidFill>
              <a:effectLst>
                <a:outerShdw blurRad="38100" dist="38100" dir="2700000" algn="tl">
                  <a:srgbClr val="000000"/>
                </a:outerShdw>
              </a:effectLst>
              <a:uLnTx/>
              <a:uFillTx/>
              <a:latin typeface="+mj-lt"/>
              <a:ea typeface="+mj-ea"/>
              <a:cs typeface="+mj-cs"/>
            </a:endParaRPr>
          </a:p>
        </p:txBody>
      </p:sp>
      <p:sp>
        <p:nvSpPr>
          <p:cNvPr id="7" name="Rectangle 3"/>
          <p:cNvSpPr txBox="1">
            <a:spLocks noChangeArrowheads="1"/>
          </p:cNvSpPr>
          <p:nvPr/>
        </p:nvSpPr>
        <p:spPr>
          <a:xfrm>
            <a:off x="467544" y="1628800"/>
            <a:ext cx="8229600" cy="4525963"/>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90000"/>
              </a:lnSpc>
              <a:spcBef>
                <a:spcPct val="20000"/>
              </a:spcBef>
              <a:spcAft>
                <a:spcPts val="0"/>
              </a:spcAft>
              <a:buClrTx/>
              <a:buSzTx/>
              <a:buFontTx/>
              <a:buNone/>
              <a:tabLst/>
              <a:defRPr/>
            </a:pPr>
            <a:r>
              <a:rPr kumimoji="0" lang="pt-BR" altLang="pt-BR" sz="2800" b="0" i="0" u="none" strike="noStrike" kern="1200" cap="none" spc="0" normalizeH="0" baseline="0" noProof="0" smtClean="0">
                <a:ln>
                  <a:noFill/>
                </a:ln>
                <a:solidFill>
                  <a:schemeClr val="tx1"/>
                </a:solidFill>
                <a:effectLst/>
                <a:uLnTx/>
                <a:uFillTx/>
                <a:latin typeface="+mn-lt"/>
                <a:ea typeface="+mn-ea"/>
                <a:cs typeface="+mn-cs"/>
              </a:rPr>
              <a:t>   </a:t>
            </a:r>
          </a:p>
          <a:p>
            <a:pPr marL="0" marR="0" lvl="0" indent="0" algn="ctr" defTabSz="449263" rtl="0" eaLnBrk="1" fontAlgn="auto" latinLnBrk="0" hangingPunct="1">
              <a:lnSpc>
                <a:spcPct val="90000"/>
              </a:lnSpc>
              <a:spcBef>
                <a:spcPct val="20000"/>
              </a:spcBef>
              <a:spcAft>
                <a:spcPts val="0"/>
              </a:spcAft>
              <a:buClrTx/>
              <a:buSzTx/>
              <a:buFont typeface="Aria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pt-BR" sz="2800" b="1" i="0" u="none" strike="noStrike" kern="1200" cap="all"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Convenção da ONU </a:t>
            </a:r>
            <a:r>
              <a:rPr kumimoji="0" lang="en-GB" altLang="pt-BR" sz="2800" b="1" i="0" u="sng" strike="noStrike" kern="1200" cap="all" spc="0" normalizeH="0" baseline="0" noProof="0" smtClean="0">
                <a:ln>
                  <a:noFill/>
                </a:ln>
                <a:solidFill>
                  <a:srgbClr val="FF0000"/>
                </a:solidFill>
                <a:effectLst>
                  <a:outerShdw blurRad="38100" dist="38100" dir="2700000" algn="tl">
                    <a:srgbClr val="FFFFFF"/>
                  </a:outerShdw>
                </a:effectLst>
                <a:uLnTx/>
                <a:uFillTx/>
                <a:latin typeface="+mn-lt"/>
                <a:ea typeface="+mn-ea"/>
                <a:cs typeface="+mn-cs"/>
              </a:rPr>
              <a:t>sobre</a:t>
            </a:r>
            <a:r>
              <a:rPr kumimoji="0" lang="en-GB" altLang="pt-BR" sz="2800" b="1" i="0" u="none" strike="noStrike" kern="1200" cap="all" spc="0" normalizeH="0" baseline="0" noProof="0" smtClean="0">
                <a:ln>
                  <a:noFill/>
                </a:ln>
                <a:solidFill>
                  <a:srgbClr val="FF0000"/>
                </a:solidFill>
                <a:effectLst>
                  <a:outerShdw blurRad="38100" dist="38100" dir="2700000" algn="tl">
                    <a:srgbClr val="FFFFFF"/>
                  </a:outerShdw>
                </a:effectLst>
                <a:uLnTx/>
                <a:uFillTx/>
                <a:latin typeface="+mn-lt"/>
                <a:ea typeface="+mn-ea"/>
                <a:cs typeface="+mn-cs"/>
              </a:rPr>
              <a:t> </a:t>
            </a:r>
            <a:r>
              <a:rPr kumimoji="0" lang="en-GB" altLang="pt-BR" sz="2800" b="1" i="0" u="none" strike="noStrike" kern="1200" cap="all"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os Direitos da Pessoa com deficiência</a:t>
            </a:r>
          </a:p>
          <a:p>
            <a:pPr marL="742950" marR="0" lvl="1" indent="-285750" algn="l" defTabSz="449263" rtl="0" eaLnBrk="1" fontAlgn="auto" latinLnBrk="0" hangingPunct="1">
              <a:lnSpc>
                <a:spcPct val="90000"/>
              </a:lnSpc>
              <a:spcBef>
                <a:spcPct val="20000"/>
              </a:spcBef>
              <a:spcAft>
                <a:spcPts val="0"/>
              </a:spcAft>
              <a:buClrTx/>
              <a:buSzTx/>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pt-BR" altLang="pt-BR" sz="2800" b="1" i="1"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Decreto Legislativo 186/2008</a:t>
            </a:r>
          </a:p>
          <a:p>
            <a:pPr marL="742950" marR="0" lvl="1" indent="-285750" algn="l" defTabSz="449263" rtl="0" eaLnBrk="1" fontAlgn="auto" latinLnBrk="0" hangingPunct="1">
              <a:lnSpc>
                <a:spcPct val="90000"/>
              </a:lnSpc>
              <a:spcBef>
                <a:spcPct val="20000"/>
              </a:spcBef>
              <a:spcAft>
                <a:spcPts val="0"/>
              </a:spcAft>
              <a:buClrTx/>
              <a:buSzTx/>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pt-BR" altLang="pt-BR" sz="2800" b="1" i="1"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Decreto 6.949/2009</a:t>
            </a:r>
          </a:p>
          <a:p>
            <a:pPr marL="742950" marR="0" lvl="1" indent="-285750" algn="l" defTabSz="449263" rtl="0" eaLnBrk="1" fontAlgn="auto" latinLnBrk="0" hangingPunct="1">
              <a:lnSpc>
                <a:spcPct val="90000"/>
              </a:lnSpc>
              <a:spcBef>
                <a:spcPct val="20000"/>
              </a:spcBef>
              <a:spcAft>
                <a:spcPts val="0"/>
              </a:spcAft>
              <a:buClrTx/>
              <a:buSzTx/>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pt-BR" altLang="pt-BR" sz="2800" b="1" i="1"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endParaRPr>
          </a:p>
          <a:p>
            <a:pPr marL="742950" marR="0" lvl="1" indent="-285750" algn="ctr" defTabSz="449263" rtl="0" eaLnBrk="1" fontAlgn="auto" latinLnBrk="0" hangingPunct="1">
              <a:lnSpc>
                <a:spcPct val="90000"/>
              </a:lnSpc>
              <a:spcBef>
                <a:spcPct val="20000"/>
              </a:spcBef>
              <a:spcAft>
                <a:spcPts val="0"/>
              </a:spcAft>
              <a:buClrTx/>
              <a:buSzTx/>
              <a:buFont typeface="Aria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pt-BR" sz="2800" b="1" i="0" u="sng" strike="noStrike" kern="1200" cap="none" spc="0" normalizeH="0" baseline="0" noProof="0" smtClean="0">
                <a:ln>
                  <a:noFill/>
                </a:ln>
                <a:solidFill>
                  <a:srgbClr val="CC0000"/>
                </a:solidFill>
                <a:effectLst/>
                <a:uLnTx/>
                <a:uFillTx/>
                <a:latin typeface="+mn-lt"/>
                <a:ea typeface="+mn-ea"/>
                <a:cs typeface="+mn-cs"/>
              </a:rPr>
              <a:t>Este é o primeiro tratado de direitos humanos do século 21</a:t>
            </a:r>
            <a:endParaRPr kumimoji="0" lang="pt-BR" altLang="pt-BR" sz="2800" b="1" i="1" u="none" strike="noStrike" kern="1200" cap="none" spc="0" normalizeH="0" baseline="0" noProof="0" dirty="0">
              <a:ln>
                <a:noFill/>
              </a:ln>
              <a:solidFill>
                <a:schemeClr val="tx1"/>
              </a:solidFill>
              <a:effectLst>
                <a:outerShdw blurRad="38100" dist="38100" dir="2700000" algn="tl">
                  <a:srgbClr val="FFFFFF"/>
                </a:outerShdw>
              </a:effectLst>
              <a:uLnTx/>
              <a:uFillTx/>
              <a:latin typeface="+mn-lt"/>
              <a:ea typeface="+mn-ea"/>
              <a:cs typeface="+mn-cs"/>
            </a:endParaRPr>
          </a:p>
        </p:txBody>
      </p:sp>
    </p:spTree>
    <p:extLst>
      <p:ext uri="{BB962C8B-B14F-4D97-AF65-F5344CB8AC3E}">
        <p14:creationId xmlns:p14="http://schemas.microsoft.com/office/powerpoint/2010/main" val="730028181"/>
      </p:ext>
    </p:extLst>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VAS LÂMINAS.jpg"/>
          <p:cNvPicPr>
            <a:picLocks noChangeAspect="1"/>
          </p:cNvPicPr>
          <p:nvPr/>
        </p:nvPicPr>
        <p:blipFill>
          <a:blip r:embed="rId2"/>
          <a:stretch>
            <a:fillRect/>
          </a:stretch>
        </p:blipFill>
        <p:spPr>
          <a:xfrm>
            <a:off x="0" y="202231"/>
            <a:ext cx="9144000" cy="6518057"/>
          </a:xfrm>
          <a:prstGeom prst="rect">
            <a:avLst/>
          </a:prstGeom>
        </p:spPr>
      </p:pic>
      <p:sp>
        <p:nvSpPr>
          <p:cNvPr id="4" name="Retângulo 3"/>
          <p:cNvSpPr/>
          <p:nvPr/>
        </p:nvSpPr>
        <p:spPr>
          <a:xfrm>
            <a:off x="572877" y="211941"/>
            <a:ext cx="8218583" cy="369332"/>
          </a:xfrm>
          <a:prstGeom prst="rect">
            <a:avLst/>
          </a:prstGeom>
        </p:spPr>
        <p:txBody>
          <a:bodyPr wrap="square">
            <a:spAutoFit/>
          </a:bodyPr>
          <a:lstStyle/>
          <a:p>
            <a:pPr algn="ctr"/>
            <a:r>
              <a:rPr lang="pt-BR" b="1" i="1" dirty="0" smtClean="0">
                <a:effectLst>
                  <a:outerShdw blurRad="38100" dist="38100" dir="2700000" algn="tl">
                    <a:srgbClr val="000000">
                      <a:alpha val="43137"/>
                    </a:srgbClr>
                  </a:outerShdw>
                </a:effectLst>
              </a:rPr>
              <a:t>REDE  MINEIRA DE TECNOLOGIA ASSISTIVA</a:t>
            </a:r>
            <a:endParaRPr lang="pt-BR" b="1" i="1" dirty="0">
              <a:effectLst>
                <a:outerShdw blurRad="38100" dist="38100" dir="2700000" algn="tl">
                  <a:srgbClr val="000000">
                    <a:alpha val="43137"/>
                  </a:srgbClr>
                </a:outerShdw>
              </a:effectLst>
            </a:endParaRPr>
          </a:p>
        </p:txBody>
      </p:sp>
      <p:pic>
        <p:nvPicPr>
          <p:cNvPr id="5" name="Picture 4" descr="Logo da ONU"/>
          <p:cNvPicPr>
            <a:picLocks noChangeAspect="1" noChangeArrowheads="1"/>
          </p:cNvPicPr>
          <p:nvPr/>
        </p:nvPicPr>
        <p:blipFill>
          <a:blip r:embed="rId3" cstate="print"/>
          <a:srcRect/>
          <a:stretch>
            <a:fillRect/>
          </a:stretch>
        </p:blipFill>
        <p:spPr bwMode="auto">
          <a:xfrm>
            <a:off x="3552825" y="814350"/>
            <a:ext cx="1811338" cy="1598612"/>
          </a:xfrm>
          <a:prstGeom prst="rect">
            <a:avLst/>
          </a:prstGeom>
          <a:noFill/>
          <a:ln w="9525">
            <a:noFill/>
            <a:miter lim="800000"/>
            <a:headEnd/>
            <a:tailEnd/>
          </a:ln>
        </p:spPr>
      </p:pic>
      <p:sp>
        <p:nvSpPr>
          <p:cNvPr id="6" name="Retângulo 5"/>
          <p:cNvSpPr/>
          <p:nvPr/>
        </p:nvSpPr>
        <p:spPr>
          <a:xfrm>
            <a:off x="2286000" y="2688116"/>
            <a:ext cx="4572000" cy="3046988"/>
          </a:xfrm>
          <a:prstGeom prst="rect">
            <a:avLst/>
          </a:prstGeom>
        </p:spPr>
        <p:txBody>
          <a:bodyPr>
            <a:spAutoFit/>
          </a:bodyPr>
          <a:lstStyle/>
          <a:p>
            <a:pPr algn="ctr"/>
            <a:r>
              <a:rPr lang="pt-BR" sz="3200" b="1" dirty="0" smtClean="0">
                <a:solidFill>
                  <a:srgbClr val="000066"/>
                </a:solidFill>
              </a:rPr>
              <a:t>Convenção sobre os Direitos das Pessoas com Deficiência</a:t>
            </a:r>
          </a:p>
          <a:p>
            <a:pPr algn="ctr"/>
            <a:r>
              <a:rPr lang="pt-BR" sz="3200" b="1" dirty="0" smtClean="0">
                <a:solidFill>
                  <a:srgbClr val="000066"/>
                </a:solidFill>
              </a:rPr>
              <a:t>Decreto Legislativo nº 186/2008</a:t>
            </a:r>
          </a:p>
          <a:p>
            <a:pPr algn="ctr"/>
            <a:r>
              <a:rPr lang="pt-BR" sz="3200" b="1" dirty="0" smtClean="0">
                <a:solidFill>
                  <a:srgbClr val="000066"/>
                </a:solidFill>
              </a:rPr>
              <a:t>Decreto nº 6.949/2009</a:t>
            </a:r>
            <a:endParaRPr lang="pt-BR" sz="3200" b="1" dirty="0">
              <a:solidFill>
                <a:srgbClr val="000066"/>
              </a:solidFill>
            </a:endParaRPr>
          </a:p>
        </p:txBody>
      </p:sp>
    </p:spTree>
    <p:extLst>
      <p:ext uri="{BB962C8B-B14F-4D97-AF65-F5344CB8AC3E}">
        <p14:creationId xmlns:p14="http://schemas.microsoft.com/office/powerpoint/2010/main" val="833327746"/>
      </p:ext>
    </p:extLst>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descr="NOVAS LÂMINAS.jpg"/>
          <p:cNvPicPr>
            <a:picLocks noChangeAspect="1"/>
          </p:cNvPicPr>
          <p:nvPr/>
        </p:nvPicPr>
        <p:blipFill>
          <a:blip r:embed="rId2"/>
          <a:stretch>
            <a:fillRect/>
          </a:stretch>
        </p:blipFill>
        <p:spPr>
          <a:xfrm>
            <a:off x="0" y="202231"/>
            <a:ext cx="9144000" cy="6518057"/>
          </a:xfrm>
          <a:prstGeom prst="rect">
            <a:avLst/>
          </a:prstGeom>
        </p:spPr>
      </p:pic>
      <p:sp>
        <p:nvSpPr>
          <p:cNvPr id="6" name="Títu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t-BR" sz="3600" b="1" i="1" u="none" strike="noStrike" kern="1200" cap="none" spc="0" normalizeH="0" baseline="0" noProof="0" smtClean="0">
                <a:ln>
                  <a:noFill/>
                </a:ln>
                <a:solidFill>
                  <a:srgbClr val="008000"/>
                </a:solidFill>
                <a:effectLst>
                  <a:outerShdw blurRad="38100" dist="38100" dir="2700000" algn="tl">
                    <a:srgbClr val="000000"/>
                  </a:outerShdw>
                </a:effectLst>
                <a:uLnTx/>
                <a:uFillTx/>
                <a:latin typeface="+mj-lt"/>
                <a:ea typeface="+mj-ea"/>
                <a:cs typeface="+mj-cs"/>
              </a:rPr>
              <a:t>Quem são as pessoas com deficiência</a:t>
            </a:r>
            <a:endParaRPr kumimoji="0" lang="pt-BR" sz="3600" b="1" i="1" u="none" strike="noStrike" kern="1200" cap="none" spc="0" normalizeH="0" baseline="0" noProof="0" dirty="0">
              <a:ln>
                <a:noFill/>
              </a:ln>
              <a:solidFill>
                <a:srgbClr val="008000"/>
              </a:solidFill>
              <a:effectLst>
                <a:outerShdw blurRad="38100" dist="38100" dir="2700000" algn="tl">
                  <a:srgbClr val="000000"/>
                </a:outerShdw>
              </a:effectLst>
              <a:uLnTx/>
              <a:uFillTx/>
              <a:latin typeface="+mj-lt"/>
              <a:ea typeface="+mj-ea"/>
              <a:cs typeface="+mj-cs"/>
            </a:endParaRPr>
          </a:p>
        </p:txBody>
      </p:sp>
      <p:sp>
        <p:nvSpPr>
          <p:cNvPr id="7" name="Espaço Reservado para Conteúdo 2"/>
          <p:cNvSpPr txBox="1">
            <a:spLocks/>
          </p:cNvSpPr>
          <p:nvPr/>
        </p:nvSpPr>
        <p:spPr>
          <a:xfrm>
            <a:off x="609600" y="1752600"/>
            <a:ext cx="8229600" cy="4525963"/>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Wingdings 2"/>
              <a:buChar char=""/>
              <a:tabLst/>
              <a:defRPr/>
            </a:pPr>
            <a:r>
              <a:rPr kumimoji="0" lang="pt-BR" sz="3200" b="0" i="0" u="none" strike="noStrike" kern="1200" cap="none" spc="0" normalizeH="0" baseline="0" noProof="0" smtClean="0">
                <a:ln>
                  <a:noFill/>
                </a:ln>
                <a:solidFill>
                  <a:schemeClr val="tx1"/>
                </a:solidFill>
                <a:effectLst/>
                <a:uLnTx/>
                <a:uFillTx/>
                <a:latin typeface="+mn-lt"/>
                <a:ea typeface="+mn-ea"/>
                <a:cs typeface="+mn-cs"/>
              </a:rPr>
              <a:t>“Pessoas com deficiência são aquelas que têm impedimentos de longo prazo de natureza física, mental, intelectual ou sensorial, os quais, em interação com diversas barreiras, podem obstruir sua participação plena e efetiva na sociedade em igualdade de condições com as demais pessoas. “</a:t>
            </a:r>
          </a:p>
          <a:p>
            <a:pPr marL="342900" marR="0" lvl="0" indent="-342900" algn="ctr" defTabSz="457200" rtl="0" eaLnBrk="1" fontAlgn="auto" latinLnBrk="0" hangingPunct="1">
              <a:lnSpc>
                <a:spcPct val="100000"/>
              </a:lnSpc>
              <a:spcBef>
                <a:spcPct val="20000"/>
              </a:spcBef>
              <a:spcAft>
                <a:spcPts val="0"/>
              </a:spcAft>
              <a:buClrTx/>
              <a:buSzTx/>
              <a:buFont typeface="Wingdings 2"/>
              <a:buNone/>
              <a:tabLst/>
              <a:defRPr/>
            </a:pPr>
            <a:r>
              <a:rPr kumimoji="0" lang="pt-BR" sz="3200" b="0" i="1"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t>Convenção da ONU pelos Direitos da Pessoa com deficiência – Artigo 1º</a:t>
            </a:r>
            <a:endParaRPr kumimoji="0" lang="pt-BR" sz="32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730028181"/>
      </p:ext>
    </p:extLst>
  </p:cSld>
  <p:clrMapOvr>
    <a:masterClrMapping/>
  </p:clrMapOvr>
  <p:transition>
    <p:check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XID" val="4"/>
  <p:tag name="SID" val="451"/>
</p:tagLst>
</file>

<file path=ppt/tags/tag2.xml><?xml version="1.0" encoding="utf-8"?>
<p:tagLst xmlns:a="http://schemas.openxmlformats.org/drawingml/2006/main" xmlns:r="http://schemas.openxmlformats.org/officeDocument/2006/relationships" xmlns:p="http://schemas.openxmlformats.org/presentationml/2006/main">
  <p:tag name="PXID" val="4"/>
  <p:tag name="SID" val="468"/>
</p:tagLst>
</file>

<file path=ppt/tags/tag3.xml><?xml version="1.0" encoding="utf-8"?>
<p:tagLst xmlns:a="http://schemas.openxmlformats.org/drawingml/2006/main" xmlns:r="http://schemas.openxmlformats.org/officeDocument/2006/relationships" xmlns:p="http://schemas.openxmlformats.org/presentationml/2006/main">
  <p:tag name="PXID" val="4"/>
  <p:tag name="SID" val="47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790</TotalTime>
  <Words>1925</Words>
  <Application>Microsoft Office PowerPoint</Application>
  <PresentationFormat>Apresentação na tela (4:3)</PresentationFormat>
  <Paragraphs>177</Paragraphs>
  <Slides>47</Slides>
  <Notes>0</Notes>
  <HiddenSlides>0</HiddenSlides>
  <MMClips>0</MMClips>
  <ScaleCrop>false</ScaleCrop>
  <HeadingPairs>
    <vt:vector size="4" baseType="variant">
      <vt:variant>
        <vt:lpstr>Tema</vt:lpstr>
      </vt:variant>
      <vt:variant>
        <vt:i4>1</vt:i4>
      </vt:variant>
      <vt:variant>
        <vt:lpstr>Títulos de slides</vt:lpstr>
      </vt:variant>
      <vt:variant>
        <vt:i4>47</vt:i4>
      </vt:variant>
    </vt:vector>
  </HeadingPairs>
  <TitlesOfParts>
    <vt:vector size="48"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“Este é o espírito, a alma desta norma: a igualdade. Afinal, todo ser humano tem uma incapacidade qualquer, mas todas são pontuais. O certo é que ninguém é completo, e o que todos querem é ter seus direitos respeitados da mesma forma, em igualdade de condições”  Geraldo Marcos Nogueira Pinto - (Subsecretário Municipal da Pessoa com Deficiência/RJ)</vt:lpstr>
      <vt:lpstr>Apresentação do PowerPoint</vt:lpstr>
      <vt:lpstr>LEI Nº 13.146, DE 6 DE JULHO DE 2015</vt:lpstr>
      <vt:lpstr>LEI Nº 13.146, DE 6 DE JULHO DE 2015</vt:lpstr>
      <vt:lpstr>LEI Nº 13.146, DE 6 DE JULHO DE 2015</vt:lpstr>
      <vt:lpstr>Apresentação do PowerPoint</vt:lpstr>
      <vt:lpstr>Apresentação do PowerPoint</vt:lpstr>
      <vt:lpstr>Apresentação do PowerPoint</vt:lpstr>
      <vt:lpstr>Apresentação do PowerPoint</vt:lpstr>
      <vt:lpstr>Brasil = 2.806.677 empresas  Empresas com &gt; 100 empregados = 2,41% (37.150 empresas)    Empresas com &lt; 100 empregados = 97,59% (2.769.527 empresas)   In: Relação Anual de Informações Sociais 2010.</vt:lpstr>
      <vt:lpstr>Apresentação do PowerPoint</vt:lpstr>
      <vt:lpstr>Apresentação do PowerPoint</vt:lpstr>
      <vt:lpstr>Diversidade Funcional                     Ambiente</vt:lpstr>
      <vt:lpstr>Apresentação do PowerPoint</vt:lpstr>
      <vt:lpstr>Apresentação do PowerPoint</vt:lpstr>
      <vt:lpstr>Apresentação do PowerPoint</vt:lpstr>
      <vt:lpstr>Apresentação do PowerPoint</vt:lpstr>
      <vt:lpstr>LEI Nº 13.146, DE 6 DE JULHO DE 2015</vt:lpstr>
      <vt:lpstr>LEI Nº 13.146, DE 6 DE JULHO DE 2015</vt:lpstr>
      <vt:lpstr>LEI Nº 13.146, DE 6 DE JULHO DE 2015</vt:lpstr>
      <vt:lpstr>LEI Nº 13.146, DE 6 DE JULHO DE 2015</vt:lpstr>
      <vt:lpstr>LEI Nº 13.146, DE 6 DE JULHO DE 2015</vt:lpstr>
      <vt:lpstr>LEI Nº 13.146, DE 6 DE JULHO DE 2015</vt:lpstr>
      <vt:lpstr>LEI Nº 13.146, DE 6 DE JULHO DE 2015</vt:lpstr>
      <vt:lpstr>LEI Nº 13.146, DE 6 DE JULHO DE 2015</vt:lpstr>
      <vt:lpstr>Apresentação do PowerPoint</vt:lpstr>
      <vt:lpstr>Implicações do modelo social</vt:lpstr>
      <vt:lpstr>Apresentação do PowerPoint</vt:lpstr>
      <vt:lpstr>Apresentação do PowerPoint</vt:lpstr>
      <vt:lpstr>Apresentação do PowerPoint</vt:lpstr>
      <vt:lpstr>Apresentação do PowerPoint</vt:lpstr>
      <vt:lpstr>O maior preconceito é a desinformação</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henrique</dc:creator>
  <cp:lastModifiedBy>W7</cp:lastModifiedBy>
  <cp:revision>71</cp:revision>
  <dcterms:created xsi:type="dcterms:W3CDTF">2015-11-03T17:10:58Z</dcterms:created>
  <dcterms:modified xsi:type="dcterms:W3CDTF">2017-09-25T03:21:50Z</dcterms:modified>
</cp:coreProperties>
</file>