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343" r:id="rId3"/>
    <p:sldId id="344" r:id="rId4"/>
    <p:sldId id="327" r:id="rId5"/>
    <p:sldId id="328" r:id="rId6"/>
    <p:sldId id="329" r:id="rId7"/>
    <p:sldId id="330" r:id="rId8"/>
    <p:sldId id="346" r:id="rId9"/>
    <p:sldId id="345" r:id="rId10"/>
    <p:sldId id="334" r:id="rId11"/>
    <p:sldId id="338" r:id="rId12"/>
    <p:sldId id="342" r:id="rId13"/>
    <p:sldId id="347" r:id="rId14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E7"/>
    <a:srgbClr val="FFFFEB"/>
    <a:srgbClr val="FFFFCC"/>
    <a:srgbClr val="007A37"/>
    <a:srgbClr val="009242"/>
    <a:srgbClr val="F2F2F2"/>
    <a:srgbClr val="21C5FF"/>
    <a:srgbClr val="00D25F"/>
    <a:srgbClr val="00B05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96562" autoAdjust="0"/>
  </p:normalViewPr>
  <p:slideViewPr>
    <p:cSldViewPr>
      <p:cViewPr>
        <p:scale>
          <a:sx n="70" d="100"/>
          <a:sy n="70" d="100"/>
        </p:scale>
        <p:origin x="-150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50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282297-F67A-4F15-932F-926D1743B4FC}" type="doc">
      <dgm:prSet loTypeId="urn:microsoft.com/office/officeart/2005/8/layout/arrow2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D8F86C2-3FD1-469E-9828-F38F713A9DD2}">
      <dgm:prSet phldrT="[Texto]" custT="1"/>
      <dgm:spPr/>
      <dgm:t>
        <a:bodyPr/>
        <a:lstStyle/>
        <a:p>
          <a:pPr algn="ctr"/>
          <a:r>
            <a:rPr lang="pt-BR" sz="1600" b="1" i="0" dirty="0" smtClean="0"/>
            <a:t>2009</a:t>
          </a:r>
          <a:r>
            <a:rPr lang="pt-BR" sz="1600" b="0" i="0" dirty="0" smtClean="0"/>
            <a:t> Elaboração do Orçamento Temático, metodologia Fund. </a:t>
          </a:r>
          <a:r>
            <a:rPr lang="pt-BR" sz="1600" b="0" i="0" dirty="0" err="1" smtClean="0"/>
            <a:t>Abrinq</a:t>
          </a:r>
          <a:r>
            <a:rPr lang="pt-BR" sz="1600" b="0" i="0" dirty="0" smtClean="0"/>
            <a:t> para OCA</a:t>
          </a:r>
          <a:endParaRPr lang="pt-BR" sz="1600" dirty="0"/>
        </a:p>
      </dgm:t>
    </dgm:pt>
    <dgm:pt modelId="{5B239DC1-2C60-4B8A-A916-8507BB6FA2CC}" type="parTrans" cxnId="{D8304D37-AAC7-4DD2-ACDB-113E81EF7C70}">
      <dgm:prSet/>
      <dgm:spPr/>
      <dgm:t>
        <a:bodyPr/>
        <a:lstStyle/>
        <a:p>
          <a:endParaRPr lang="pt-BR"/>
        </a:p>
      </dgm:t>
    </dgm:pt>
    <dgm:pt modelId="{CB073FC5-126E-4EF9-A26D-AD3E968E6414}" type="sibTrans" cxnId="{D8304D37-AAC7-4DD2-ACDB-113E81EF7C70}">
      <dgm:prSet/>
      <dgm:spPr/>
      <dgm:t>
        <a:bodyPr/>
        <a:lstStyle/>
        <a:p>
          <a:endParaRPr lang="pt-BR"/>
        </a:p>
      </dgm:t>
    </dgm:pt>
    <dgm:pt modelId="{3D1979E3-5198-4936-A416-0AAE8BC442D3}">
      <dgm:prSet phldrT="[Texto]" custT="1"/>
      <dgm:spPr/>
      <dgm:t>
        <a:bodyPr/>
        <a:lstStyle/>
        <a:p>
          <a:pPr algn="ctr"/>
          <a:r>
            <a:rPr lang="pt-BR" sz="1600" b="1" i="0" dirty="0" smtClean="0"/>
            <a:t>2010</a:t>
          </a:r>
          <a:r>
            <a:rPr lang="pt-BR" sz="1600" b="0" i="0" dirty="0" smtClean="0"/>
            <a:t> -  Validação da metodologia – Conselho Mun. Idoso</a:t>
          </a:r>
          <a:endParaRPr lang="pt-BR" sz="1600" dirty="0"/>
        </a:p>
      </dgm:t>
    </dgm:pt>
    <dgm:pt modelId="{B9ACC1BD-AB5A-4ABE-A585-09AF07758F88}" type="parTrans" cxnId="{CBAEE0EB-DBD9-4005-8018-2E76827EA084}">
      <dgm:prSet/>
      <dgm:spPr/>
      <dgm:t>
        <a:bodyPr/>
        <a:lstStyle/>
        <a:p>
          <a:endParaRPr lang="pt-BR"/>
        </a:p>
      </dgm:t>
    </dgm:pt>
    <dgm:pt modelId="{C8BB43F2-D595-49F3-BF03-FA0DE3C901FA}" type="sibTrans" cxnId="{CBAEE0EB-DBD9-4005-8018-2E76827EA084}">
      <dgm:prSet/>
      <dgm:spPr/>
      <dgm:t>
        <a:bodyPr/>
        <a:lstStyle/>
        <a:p>
          <a:endParaRPr lang="pt-BR"/>
        </a:p>
      </dgm:t>
    </dgm:pt>
    <dgm:pt modelId="{848590D1-ADE0-4995-8727-A60F1439844E}">
      <dgm:prSet phldrT="[Texto]" custT="1"/>
      <dgm:spPr/>
      <dgm:t>
        <a:bodyPr/>
        <a:lstStyle/>
        <a:p>
          <a:pPr algn="ctr"/>
          <a:r>
            <a:rPr lang="pt-BR" sz="1600" b="1" i="0" dirty="0" smtClean="0"/>
            <a:t>2013</a:t>
          </a:r>
          <a:r>
            <a:rPr lang="pt-BR" sz="1600" b="0" i="0" dirty="0" smtClean="0"/>
            <a:t> – Participação mais efetiva do Conselho na elaboração do PPAG 2014-2017</a:t>
          </a:r>
          <a:endParaRPr lang="pt-BR" sz="1600" dirty="0"/>
        </a:p>
      </dgm:t>
    </dgm:pt>
    <dgm:pt modelId="{5071E7D5-614E-4D8C-8029-0C33331F3F16}" type="parTrans" cxnId="{65BFF824-2A93-4D2D-AB32-927F77BFEBF6}">
      <dgm:prSet/>
      <dgm:spPr/>
      <dgm:t>
        <a:bodyPr/>
        <a:lstStyle/>
        <a:p>
          <a:endParaRPr lang="pt-BR"/>
        </a:p>
      </dgm:t>
    </dgm:pt>
    <dgm:pt modelId="{C7F19D0E-B4C0-4291-86D4-331C58B989B7}" type="sibTrans" cxnId="{65BFF824-2A93-4D2D-AB32-927F77BFEBF6}">
      <dgm:prSet/>
      <dgm:spPr/>
      <dgm:t>
        <a:bodyPr/>
        <a:lstStyle/>
        <a:p>
          <a:endParaRPr lang="pt-BR"/>
        </a:p>
      </dgm:t>
    </dgm:pt>
    <dgm:pt modelId="{2F3C37CE-6EDB-4911-9526-98FD032C8E0F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pt-BR" sz="1600" b="1" i="0" dirty="0" smtClean="0"/>
            <a:t>2014</a:t>
          </a:r>
          <a:r>
            <a:rPr lang="pt-BR" sz="1600" b="0" i="0" dirty="0" smtClean="0"/>
            <a:t> – Inclusão do Orçamento Temático do Idoso na Lei Orçamentária Anual/LOA</a:t>
          </a:r>
          <a:endParaRPr lang="pt-BR" sz="1600" dirty="0"/>
        </a:p>
      </dgm:t>
    </dgm:pt>
    <dgm:pt modelId="{0DF668B6-C0AB-4127-B7CD-BC179FAF9132}" type="parTrans" cxnId="{413182A9-F07F-4FD2-AA1D-E8B717BF9285}">
      <dgm:prSet/>
      <dgm:spPr/>
      <dgm:t>
        <a:bodyPr/>
        <a:lstStyle/>
        <a:p>
          <a:endParaRPr lang="pt-BR"/>
        </a:p>
      </dgm:t>
    </dgm:pt>
    <dgm:pt modelId="{CD3C73BD-6A32-4651-B72D-EA90831203D3}" type="sibTrans" cxnId="{413182A9-F07F-4FD2-AA1D-E8B717BF9285}">
      <dgm:prSet/>
      <dgm:spPr/>
      <dgm:t>
        <a:bodyPr/>
        <a:lstStyle/>
        <a:p>
          <a:endParaRPr lang="pt-BR"/>
        </a:p>
      </dgm:t>
    </dgm:pt>
    <dgm:pt modelId="{1952A28F-F09F-490F-BF55-D96B65F689DD}">
      <dgm:prSet phldrT="[Texto]" custT="1"/>
      <dgm:spPr/>
      <dgm:t>
        <a:bodyPr/>
        <a:lstStyle/>
        <a:p>
          <a:pPr algn="l">
            <a:spcAft>
              <a:spcPts val="0"/>
            </a:spcAft>
          </a:pPr>
          <a:r>
            <a:rPr lang="pt-BR" sz="1600" b="1" dirty="0" smtClean="0"/>
            <a:t>2014-2015 -</a:t>
          </a:r>
          <a:r>
            <a:rPr lang="pt-BR" sz="1600" dirty="0" smtClean="0"/>
            <a:t> Publicação do Orçamento Temático no site PBH/Contas Públicas; quadrimestral</a:t>
          </a:r>
          <a:endParaRPr lang="pt-BR" sz="1600" dirty="0"/>
        </a:p>
      </dgm:t>
    </dgm:pt>
    <dgm:pt modelId="{A1264A59-114C-41E4-A61D-1A357046CCEA}" type="parTrans" cxnId="{99838FC9-BE48-4D08-870A-FC0BF7B3A0DF}">
      <dgm:prSet/>
      <dgm:spPr/>
    </dgm:pt>
    <dgm:pt modelId="{B9B5D6A3-3827-4F21-A899-6DB75344B5C8}" type="sibTrans" cxnId="{99838FC9-BE48-4D08-870A-FC0BF7B3A0DF}">
      <dgm:prSet/>
      <dgm:spPr/>
    </dgm:pt>
    <dgm:pt modelId="{7552890F-EFAE-4357-9F32-596C365C9B5F}" type="pres">
      <dgm:prSet presAssocID="{4C282297-F67A-4F15-932F-926D1743B4FC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9437CE-F8AB-4FE0-8537-097E173B0A91}" type="pres">
      <dgm:prSet presAssocID="{4C282297-F67A-4F15-932F-926D1743B4FC}" presName="arrow" presStyleLbl="bgShp" presStyleIdx="0" presStyleCn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C37E202D-CAEC-484C-8BB9-68480C082125}" type="pres">
      <dgm:prSet presAssocID="{4C282297-F67A-4F15-932F-926D1743B4FC}" presName="arrowDiagram5" presStyleCnt="0"/>
      <dgm:spPr/>
    </dgm:pt>
    <dgm:pt modelId="{D38EBEA7-BFFE-45BE-AE8E-CE50AA3AB84C}" type="pres">
      <dgm:prSet presAssocID="{1D8F86C2-3FD1-469E-9828-F38F713A9DD2}" presName="bullet5a" presStyleLbl="node1" presStyleIdx="0" presStyleCnt="5"/>
      <dgm:spPr/>
    </dgm:pt>
    <dgm:pt modelId="{FCA52E9E-17E6-4552-8DE9-9586C952DAB5}" type="pres">
      <dgm:prSet presAssocID="{1D8F86C2-3FD1-469E-9828-F38F713A9DD2}" presName="textBox5a" presStyleLbl="revTx" presStyleIdx="0" presStyleCnt="5" custScaleX="1193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56E59C-8512-484A-8712-C4CCBE28B6F9}" type="pres">
      <dgm:prSet presAssocID="{3D1979E3-5198-4936-A416-0AAE8BC442D3}" presName="bullet5b" presStyleLbl="node1" presStyleIdx="1" presStyleCnt="5"/>
      <dgm:spPr/>
    </dgm:pt>
    <dgm:pt modelId="{6E5AE44D-23D7-4FBB-9CD0-414DA80EC5BB}" type="pres">
      <dgm:prSet presAssocID="{3D1979E3-5198-4936-A416-0AAE8BC442D3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C5CE5-C6B3-450D-8A81-7F0480F52760}" type="pres">
      <dgm:prSet presAssocID="{848590D1-ADE0-4995-8727-A60F1439844E}" presName="bullet5c" presStyleLbl="node1" presStyleIdx="2" presStyleCnt="5"/>
      <dgm:spPr/>
    </dgm:pt>
    <dgm:pt modelId="{3F33C274-F8CB-4282-A52D-1FBE75498376}" type="pres">
      <dgm:prSet presAssocID="{848590D1-ADE0-4995-8727-A60F1439844E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1B5AE0-1FF8-433C-935E-840A3D703F97}" type="pres">
      <dgm:prSet presAssocID="{2F3C37CE-6EDB-4911-9526-98FD032C8E0F}" presName="bullet5d" presStyleLbl="node1" presStyleIdx="3" presStyleCnt="5"/>
      <dgm:spPr/>
    </dgm:pt>
    <dgm:pt modelId="{5843431B-EE58-4AEB-B418-32334882F892}" type="pres">
      <dgm:prSet presAssocID="{2F3C37CE-6EDB-4911-9526-98FD032C8E0F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261BE0-F768-4FE0-857C-A3BD4B8A1A40}" type="pres">
      <dgm:prSet presAssocID="{1952A28F-F09F-490F-BF55-D96B65F689DD}" presName="bullet5e" presStyleLbl="node1" presStyleIdx="4" presStyleCnt="5"/>
      <dgm:spPr/>
    </dgm:pt>
    <dgm:pt modelId="{63DBB9D9-4031-4434-9606-5DECB309655B}" type="pres">
      <dgm:prSet presAssocID="{1952A28F-F09F-490F-BF55-D96B65F689DD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139664-705E-42BF-8DFB-326D373C25CD}" type="presOf" srcId="{3D1979E3-5198-4936-A416-0AAE8BC442D3}" destId="{6E5AE44D-23D7-4FBB-9CD0-414DA80EC5BB}" srcOrd="0" destOrd="0" presId="urn:microsoft.com/office/officeart/2005/8/layout/arrow2"/>
    <dgm:cxn modelId="{4A3269CF-B085-44EB-9BE5-E896F1D33F2C}" type="presOf" srcId="{1D8F86C2-3FD1-469E-9828-F38F713A9DD2}" destId="{FCA52E9E-17E6-4552-8DE9-9586C952DAB5}" srcOrd="0" destOrd="0" presId="urn:microsoft.com/office/officeart/2005/8/layout/arrow2"/>
    <dgm:cxn modelId="{105334A5-2D68-44AC-ADDB-F924BB672CA2}" type="presOf" srcId="{848590D1-ADE0-4995-8727-A60F1439844E}" destId="{3F33C274-F8CB-4282-A52D-1FBE75498376}" srcOrd="0" destOrd="0" presId="urn:microsoft.com/office/officeart/2005/8/layout/arrow2"/>
    <dgm:cxn modelId="{65BFF824-2A93-4D2D-AB32-927F77BFEBF6}" srcId="{4C282297-F67A-4F15-932F-926D1743B4FC}" destId="{848590D1-ADE0-4995-8727-A60F1439844E}" srcOrd="2" destOrd="0" parTransId="{5071E7D5-614E-4D8C-8029-0C33331F3F16}" sibTransId="{C7F19D0E-B4C0-4291-86D4-331C58B989B7}"/>
    <dgm:cxn modelId="{99838FC9-BE48-4D08-870A-FC0BF7B3A0DF}" srcId="{4C282297-F67A-4F15-932F-926D1743B4FC}" destId="{1952A28F-F09F-490F-BF55-D96B65F689DD}" srcOrd="4" destOrd="0" parTransId="{A1264A59-114C-41E4-A61D-1A357046CCEA}" sibTransId="{B9B5D6A3-3827-4F21-A899-6DB75344B5C8}"/>
    <dgm:cxn modelId="{D65F4F9B-22B5-4084-88DB-8B0BF59F7315}" type="presOf" srcId="{1952A28F-F09F-490F-BF55-D96B65F689DD}" destId="{63DBB9D9-4031-4434-9606-5DECB309655B}" srcOrd="0" destOrd="0" presId="urn:microsoft.com/office/officeart/2005/8/layout/arrow2"/>
    <dgm:cxn modelId="{C58F2830-803D-4AF7-9F14-5BD4E5892A61}" type="presOf" srcId="{4C282297-F67A-4F15-932F-926D1743B4FC}" destId="{7552890F-EFAE-4357-9F32-596C365C9B5F}" srcOrd="0" destOrd="0" presId="urn:microsoft.com/office/officeart/2005/8/layout/arrow2"/>
    <dgm:cxn modelId="{413182A9-F07F-4FD2-AA1D-E8B717BF9285}" srcId="{4C282297-F67A-4F15-932F-926D1743B4FC}" destId="{2F3C37CE-6EDB-4911-9526-98FD032C8E0F}" srcOrd="3" destOrd="0" parTransId="{0DF668B6-C0AB-4127-B7CD-BC179FAF9132}" sibTransId="{CD3C73BD-6A32-4651-B72D-EA90831203D3}"/>
    <dgm:cxn modelId="{D8304D37-AAC7-4DD2-ACDB-113E81EF7C70}" srcId="{4C282297-F67A-4F15-932F-926D1743B4FC}" destId="{1D8F86C2-3FD1-469E-9828-F38F713A9DD2}" srcOrd="0" destOrd="0" parTransId="{5B239DC1-2C60-4B8A-A916-8507BB6FA2CC}" sibTransId="{CB073FC5-126E-4EF9-A26D-AD3E968E6414}"/>
    <dgm:cxn modelId="{CBAEE0EB-DBD9-4005-8018-2E76827EA084}" srcId="{4C282297-F67A-4F15-932F-926D1743B4FC}" destId="{3D1979E3-5198-4936-A416-0AAE8BC442D3}" srcOrd="1" destOrd="0" parTransId="{B9ACC1BD-AB5A-4ABE-A585-09AF07758F88}" sibTransId="{C8BB43F2-D595-49F3-BF03-FA0DE3C901FA}"/>
    <dgm:cxn modelId="{9B6EF237-656B-468B-9EBD-76D8BF05D9E3}" type="presOf" srcId="{2F3C37CE-6EDB-4911-9526-98FD032C8E0F}" destId="{5843431B-EE58-4AEB-B418-32334882F892}" srcOrd="0" destOrd="0" presId="urn:microsoft.com/office/officeart/2005/8/layout/arrow2"/>
    <dgm:cxn modelId="{A8DCBBC0-72E4-4A09-BEB2-33B1DB539D8F}" type="presParOf" srcId="{7552890F-EFAE-4357-9F32-596C365C9B5F}" destId="{FF9437CE-F8AB-4FE0-8537-097E173B0A91}" srcOrd="0" destOrd="0" presId="urn:microsoft.com/office/officeart/2005/8/layout/arrow2"/>
    <dgm:cxn modelId="{D58F1952-DFE2-4088-9266-6D37F71EB22A}" type="presParOf" srcId="{7552890F-EFAE-4357-9F32-596C365C9B5F}" destId="{C37E202D-CAEC-484C-8BB9-68480C082125}" srcOrd="1" destOrd="0" presId="urn:microsoft.com/office/officeart/2005/8/layout/arrow2"/>
    <dgm:cxn modelId="{EA27B90E-0C3C-4505-81AF-0F102E3808B8}" type="presParOf" srcId="{C37E202D-CAEC-484C-8BB9-68480C082125}" destId="{D38EBEA7-BFFE-45BE-AE8E-CE50AA3AB84C}" srcOrd="0" destOrd="0" presId="urn:microsoft.com/office/officeart/2005/8/layout/arrow2"/>
    <dgm:cxn modelId="{E81D2EDE-5D22-4C99-8F8B-24488B5DA9D4}" type="presParOf" srcId="{C37E202D-CAEC-484C-8BB9-68480C082125}" destId="{FCA52E9E-17E6-4552-8DE9-9586C952DAB5}" srcOrd="1" destOrd="0" presId="urn:microsoft.com/office/officeart/2005/8/layout/arrow2"/>
    <dgm:cxn modelId="{DD634132-A16C-4D91-92CD-AC14C7CDB07A}" type="presParOf" srcId="{C37E202D-CAEC-484C-8BB9-68480C082125}" destId="{3256E59C-8512-484A-8712-C4CCBE28B6F9}" srcOrd="2" destOrd="0" presId="urn:microsoft.com/office/officeart/2005/8/layout/arrow2"/>
    <dgm:cxn modelId="{9A8BFEB3-98AC-40E3-8636-0FD0338671CF}" type="presParOf" srcId="{C37E202D-CAEC-484C-8BB9-68480C082125}" destId="{6E5AE44D-23D7-4FBB-9CD0-414DA80EC5BB}" srcOrd="3" destOrd="0" presId="urn:microsoft.com/office/officeart/2005/8/layout/arrow2"/>
    <dgm:cxn modelId="{3B8B15CD-EF58-484B-B37E-3B6A46EB76E8}" type="presParOf" srcId="{C37E202D-CAEC-484C-8BB9-68480C082125}" destId="{328C5CE5-C6B3-450D-8A81-7F0480F52760}" srcOrd="4" destOrd="0" presId="urn:microsoft.com/office/officeart/2005/8/layout/arrow2"/>
    <dgm:cxn modelId="{6BC5DA7C-4FFE-4798-B766-4ACB75163541}" type="presParOf" srcId="{C37E202D-CAEC-484C-8BB9-68480C082125}" destId="{3F33C274-F8CB-4282-A52D-1FBE75498376}" srcOrd="5" destOrd="0" presId="urn:microsoft.com/office/officeart/2005/8/layout/arrow2"/>
    <dgm:cxn modelId="{E1B6D559-A9A3-4818-AB4F-3F75E8B5CC94}" type="presParOf" srcId="{C37E202D-CAEC-484C-8BB9-68480C082125}" destId="{781B5AE0-1FF8-433C-935E-840A3D703F97}" srcOrd="6" destOrd="0" presId="urn:microsoft.com/office/officeart/2005/8/layout/arrow2"/>
    <dgm:cxn modelId="{B2046849-20FD-4827-B3B0-8E9F8978DF0A}" type="presParOf" srcId="{C37E202D-CAEC-484C-8BB9-68480C082125}" destId="{5843431B-EE58-4AEB-B418-32334882F892}" srcOrd="7" destOrd="0" presId="urn:microsoft.com/office/officeart/2005/8/layout/arrow2"/>
    <dgm:cxn modelId="{2E72158F-8824-4ADC-A202-1E006F2B0014}" type="presParOf" srcId="{C37E202D-CAEC-484C-8BB9-68480C082125}" destId="{6D261BE0-F768-4FE0-857C-A3BD4B8A1A40}" srcOrd="8" destOrd="0" presId="urn:microsoft.com/office/officeart/2005/8/layout/arrow2"/>
    <dgm:cxn modelId="{E10ED66F-9F37-40BE-94FB-CB28A762222D}" type="presParOf" srcId="{C37E202D-CAEC-484C-8BB9-68480C082125}" destId="{63DBB9D9-4031-4434-9606-5DECB309655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338DFF-A58F-496B-83C2-BE73DA7367AA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</dgm:pt>
    <dgm:pt modelId="{92EBF4D4-479F-425F-9F4A-3C4BE3EA1E23}" type="pres">
      <dgm:prSet presAssocID="{3A338DFF-A58F-496B-83C2-BE73DA7367AA}" presName="diagram" presStyleCnt="0">
        <dgm:presLayoutVars>
          <dgm:dir/>
          <dgm:resizeHandles val="exact"/>
        </dgm:presLayoutVars>
      </dgm:prSet>
      <dgm:spPr/>
    </dgm:pt>
  </dgm:ptLst>
  <dgm:cxnLst>
    <dgm:cxn modelId="{9483FE77-2EDA-4805-9469-5E32C5D8E6E6}" type="presOf" srcId="{3A338DFF-A58F-496B-83C2-BE73DA7367AA}" destId="{92EBF4D4-479F-425F-9F4A-3C4BE3EA1E23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9437CE-F8AB-4FE0-8537-097E173B0A91}">
      <dsp:nvSpPr>
        <dsp:cNvPr id="0" name=""/>
        <dsp:cNvSpPr/>
      </dsp:nvSpPr>
      <dsp:spPr>
        <a:xfrm>
          <a:off x="0" y="49505"/>
          <a:ext cx="8136904" cy="5085564"/>
        </a:xfrm>
        <a:prstGeom prst="swooshArrow">
          <a:avLst>
            <a:gd name="adj1" fmla="val 25000"/>
            <a:gd name="adj2" fmla="val 25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EBEA7-BFFE-45BE-AE8E-CE50AA3AB84C}">
      <dsp:nvSpPr>
        <dsp:cNvPr id="0" name=""/>
        <dsp:cNvSpPr/>
      </dsp:nvSpPr>
      <dsp:spPr>
        <a:xfrm>
          <a:off x="801485" y="3831131"/>
          <a:ext cx="187148" cy="1871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A52E9E-17E6-4552-8DE9-9586C952DAB5}">
      <dsp:nvSpPr>
        <dsp:cNvPr id="0" name=""/>
        <dsp:cNvSpPr/>
      </dsp:nvSpPr>
      <dsp:spPr>
        <a:xfrm>
          <a:off x="792090" y="3924706"/>
          <a:ext cx="1271872" cy="1210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16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/>
            <a:t>2009</a:t>
          </a:r>
          <a:r>
            <a:rPr lang="pt-BR" sz="1600" b="0" i="0" kern="1200" dirty="0" smtClean="0"/>
            <a:t> Elaboração do Orçamento Temático, metodologia Fund. </a:t>
          </a:r>
          <a:r>
            <a:rPr lang="pt-BR" sz="1600" b="0" i="0" kern="1200" dirty="0" err="1" smtClean="0"/>
            <a:t>Abrinq</a:t>
          </a:r>
          <a:r>
            <a:rPr lang="pt-BR" sz="1600" b="0" i="0" kern="1200" dirty="0" smtClean="0"/>
            <a:t> para OCA</a:t>
          </a:r>
          <a:endParaRPr lang="pt-BR" sz="1600" kern="1200" dirty="0"/>
        </a:p>
      </dsp:txBody>
      <dsp:txXfrm>
        <a:off x="792090" y="3924706"/>
        <a:ext cx="1271872" cy="1210364"/>
      </dsp:txXfrm>
    </dsp:sp>
    <dsp:sp modelId="{3256E59C-8512-484A-8712-C4CCBE28B6F9}">
      <dsp:nvSpPr>
        <dsp:cNvPr id="0" name=""/>
        <dsp:cNvSpPr/>
      </dsp:nvSpPr>
      <dsp:spPr>
        <a:xfrm>
          <a:off x="1814529" y="2857754"/>
          <a:ext cx="292928" cy="2929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AE44D-23D7-4FBB-9CD0-414DA80EC5BB}">
      <dsp:nvSpPr>
        <dsp:cNvPr id="0" name=""/>
        <dsp:cNvSpPr/>
      </dsp:nvSpPr>
      <dsp:spPr>
        <a:xfrm>
          <a:off x="1960993" y="3004218"/>
          <a:ext cx="1350726" cy="213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217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/>
            <a:t>2010</a:t>
          </a:r>
          <a:r>
            <a:rPr lang="pt-BR" sz="1600" b="0" i="0" kern="1200" dirty="0" smtClean="0"/>
            <a:t> -  Validação da metodologia – Conselho Mun. Idoso</a:t>
          </a:r>
          <a:endParaRPr lang="pt-BR" sz="1600" kern="1200" dirty="0"/>
        </a:p>
      </dsp:txBody>
      <dsp:txXfrm>
        <a:off x="1960993" y="3004218"/>
        <a:ext cx="1350726" cy="2130851"/>
      </dsp:txXfrm>
    </dsp:sp>
    <dsp:sp modelId="{328C5CE5-C6B3-450D-8A81-7F0480F52760}">
      <dsp:nvSpPr>
        <dsp:cNvPr id="0" name=""/>
        <dsp:cNvSpPr/>
      </dsp:nvSpPr>
      <dsp:spPr>
        <a:xfrm>
          <a:off x="3116434" y="2081697"/>
          <a:ext cx="390571" cy="3905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3C274-F8CB-4282-A52D-1FBE75498376}">
      <dsp:nvSpPr>
        <dsp:cNvPr id="0" name=""/>
        <dsp:cNvSpPr/>
      </dsp:nvSpPr>
      <dsp:spPr>
        <a:xfrm>
          <a:off x="3311719" y="2276982"/>
          <a:ext cx="1570422" cy="2858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956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i="0" kern="1200" dirty="0" smtClean="0"/>
            <a:t>2013</a:t>
          </a:r>
          <a:r>
            <a:rPr lang="pt-BR" sz="1600" b="0" i="0" kern="1200" dirty="0" smtClean="0"/>
            <a:t> – Participação mais efetiva do Conselho na elaboração do PPAG 2014-2017</a:t>
          </a:r>
          <a:endParaRPr lang="pt-BR" sz="1600" kern="1200" dirty="0"/>
        </a:p>
      </dsp:txBody>
      <dsp:txXfrm>
        <a:off x="3311719" y="2276982"/>
        <a:ext cx="1570422" cy="2858087"/>
      </dsp:txXfrm>
    </dsp:sp>
    <dsp:sp modelId="{781B5AE0-1FF8-433C-935E-840A3D703F97}">
      <dsp:nvSpPr>
        <dsp:cNvPr id="0" name=""/>
        <dsp:cNvSpPr/>
      </dsp:nvSpPr>
      <dsp:spPr>
        <a:xfrm>
          <a:off x="4629898" y="1475497"/>
          <a:ext cx="504488" cy="5044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3431B-EE58-4AEB-B418-32334882F892}">
      <dsp:nvSpPr>
        <dsp:cNvPr id="0" name=""/>
        <dsp:cNvSpPr/>
      </dsp:nvSpPr>
      <dsp:spPr>
        <a:xfrm>
          <a:off x="4882142" y="1727741"/>
          <a:ext cx="1627380" cy="3407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1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1" i="0" kern="1200" dirty="0" smtClean="0"/>
            <a:t>2014</a:t>
          </a:r>
          <a:r>
            <a:rPr lang="pt-BR" sz="1600" b="0" i="0" kern="1200" dirty="0" smtClean="0"/>
            <a:t> – Inclusão do Orçamento Temático do Idoso na Lei Orçamentária Anual/LOA</a:t>
          </a:r>
          <a:endParaRPr lang="pt-BR" sz="1600" kern="1200" dirty="0"/>
        </a:p>
      </dsp:txBody>
      <dsp:txXfrm>
        <a:off x="4882142" y="1727741"/>
        <a:ext cx="1627380" cy="3407328"/>
      </dsp:txXfrm>
    </dsp:sp>
    <dsp:sp modelId="{6D261BE0-F768-4FE0-857C-A3BD4B8A1A40}">
      <dsp:nvSpPr>
        <dsp:cNvPr id="0" name=""/>
        <dsp:cNvSpPr/>
      </dsp:nvSpPr>
      <dsp:spPr>
        <a:xfrm>
          <a:off x="6188115" y="1070686"/>
          <a:ext cx="642815" cy="6428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BB9D9-4031-4434-9606-5DECB309655B}">
      <dsp:nvSpPr>
        <dsp:cNvPr id="0" name=""/>
        <dsp:cNvSpPr/>
      </dsp:nvSpPr>
      <dsp:spPr>
        <a:xfrm>
          <a:off x="6509523" y="1392094"/>
          <a:ext cx="1627380" cy="3742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615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t-BR" sz="1600" b="1" kern="1200" dirty="0" smtClean="0"/>
            <a:t>2014-2015 -</a:t>
          </a:r>
          <a:r>
            <a:rPr lang="pt-BR" sz="1600" kern="1200" dirty="0" smtClean="0"/>
            <a:t> Publicação do Orçamento Temático no site PBH/Contas Públicas; quadrimestral</a:t>
          </a:r>
          <a:endParaRPr lang="pt-BR" sz="1600" kern="1200" dirty="0"/>
        </a:p>
      </dsp:txBody>
      <dsp:txXfrm>
        <a:off x="6509523" y="1392094"/>
        <a:ext cx="1627380" cy="37429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0BFAB3-DD65-4DF2-B6DD-D2362B044713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5D361C-FE1D-40A8-ACB1-E4EB6D08B9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7401C-F201-471B-828C-AA953C7DD040}" type="datetimeFigureOut">
              <a:rPr lang="pt-BR"/>
              <a:pPr>
                <a:defRPr/>
              </a:pPr>
              <a:t>29/09/2015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3062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A4BCBF-B911-4FC8-BB0B-0B4B6783F6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BD53-94A7-42BB-8A2D-C6FAD0FA4C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1C314-E182-4DE1-86F4-946A72C54E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riângulo isósceles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2238-3125-4CD5-9ADC-301A650792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5168-8292-4645-A00F-2022D3D184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CE346-A1D1-4B13-BEF3-A17EF184A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7A3A3-7934-4DB5-8F10-339A1BEBCA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ADB47-3C0B-4784-8D81-FE0F9E548C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FA22-47A6-42F1-B821-94129961A8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to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85DF-04F1-4E66-A51F-5E01DF1932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Triângulo isósceles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E248-0F56-4FBA-AB0D-F1F7A40616B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DCC38-2D60-410F-AB0B-EB4CD0FC67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1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93DF3D-8EE7-4E22-AAA8-4159DAFEC0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2" r:id="rId2"/>
    <p:sldLayoutId id="2147483997" r:id="rId3"/>
    <p:sldLayoutId id="2147483993" r:id="rId4"/>
    <p:sldLayoutId id="2147483994" r:id="rId5"/>
    <p:sldLayoutId id="2147483998" r:id="rId6"/>
    <p:sldLayoutId id="2147483999" r:id="rId7"/>
    <p:sldLayoutId id="2147484000" r:id="rId8"/>
    <p:sldLayoutId id="2147484001" r:id="rId9"/>
    <p:sldLayoutId id="2147483995" r:id="rId10"/>
    <p:sldLayoutId id="21474840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pag@pbh.gov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1488082"/>
            <a:ext cx="874846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Secretaria Municipal de Planejamento, Orçamento e Informação/SMPL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Secretaria Municipal Adjunta de Orçamento/SMAO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Gerência de Planejamento e Monitoramento das Ações Governamentais/GPMG</a:t>
            </a:r>
          </a:p>
          <a:p>
            <a:pPr algn="ctr">
              <a:spcBef>
                <a:spcPts val="0"/>
              </a:spcBef>
              <a:defRPr/>
            </a:pPr>
            <a:endParaRPr lang="pt-BR" altLang="pt-BR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 30/09/2015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CMBH</a:t>
            </a:r>
          </a:p>
          <a:p>
            <a:pPr>
              <a:spcBef>
                <a:spcPts val="0"/>
              </a:spcBef>
              <a:defRPr/>
            </a:pPr>
            <a:endParaRPr lang="pt-BR" altLang="pt-BR" b="1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altLang="pt-BR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altLang="pt-BR" b="1" dirty="0">
              <a:latin typeface="Century Gothic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784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chemeClr val="bg1"/>
                </a:solidFill>
              </a:rPr>
              <a:t>Orçamento </a:t>
            </a:r>
            <a:r>
              <a:rPr lang="pt-BR" sz="3600" b="1" dirty="0" smtClean="0">
                <a:solidFill>
                  <a:schemeClr val="bg1"/>
                </a:solidFill>
              </a:rPr>
              <a:t>Temático do </a:t>
            </a:r>
            <a:r>
              <a:rPr lang="pt-BR" sz="3600" b="1" dirty="0">
                <a:solidFill>
                  <a:schemeClr val="bg1"/>
                </a:solidFill>
              </a:rPr>
              <a:t>Idoso</a:t>
            </a:r>
            <a:endParaRPr lang="pt-BR" alt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569930"/>
            <a:ext cx="356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Imagem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 cstate="print"/>
          <a:srcRect l="28498" t="11438" r="29722" b="3907"/>
          <a:stretch>
            <a:fillRect/>
          </a:stretch>
        </p:blipFill>
        <p:spPr bwMode="auto">
          <a:xfrm>
            <a:off x="628189" y="1484784"/>
            <a:ext cx="322373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990600"/>
          </a:xfrm>
        </p:spPr>
        <p:txBody>
          <a:bodyPr/>
          <a:lstStyle/>
          <a:p>
            <a:r>
              <a:rPr lang="pt-BR" b="1" dirty="0" smtClean="0"/>
              <a:t>Metodologia do Orçamento Temático do Idoso 2014/2015</a:t>
            </a:r>
            <a:endParaRPr lang="pt-BR" b="1" dirty="0"/>
          </a:p>
        </p:txBody>
      </p:sp>
      <p:sp>
        <p:nvSpPr>
          <p:cNvPr id="13" name="Subtítulo 1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7488832" cy="936104"/>
          </a:xfrm>
        </p:spPr>
        <p:txBody>
          <a:bodyPr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Denise Rezende Barcellos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SMPL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 rot="10800000" flipV="1">
            <a:off x="251520" y="188913"/>
            <a:ext cx="8892480" cy="5762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latin typeface="Segoe UI" pitchFamily="34" charset="0"/>
                <a:cs typeface="Segoe UI" pitchFamily="34" charset="0"/>
              </a:rPr>
              <a:t/>
            </a:r>
            <a:br>
              <a:rPr lang="pt-BR" b="1" dirty="0" smtClean="0">
                <a:latin typeface="Segoe UI" pitchFamily="34" charset="0"/>
                <a:cs typeface="Segoe UI" pitchFamily="34" charset="0"/>
              </a:rPr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Comparativo 2014/2015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sz="quarter" idx="1"/>
          </p:nvPr>
        </p:nvGraphicFramePr>
        <p:xfrm>
          <a:off x="539552" y="836712"/>
          <a:ext cx="7848872" cy="599170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95900"/>
                <a:gridCol w="2221471"/>
                <a:gridCol w="1931501"/>
              </a:tblGrid>
              <a:tr h="2207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Eixo/ Sub Eixo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Orçamento 2014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Orçamento 2015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</a:tr>
              <a:tr h="349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Direitos Humanos, </a:t>
                      </a:r>
                      <a:r>
                        <a:rPr lang="pt-BR" sz="1200" b="1" u="none" strike="noStrike" dirty="0" smtClean="0"/>
                        <a:t>Cidadania</a:t>
                      </a:r>
                      <a:r>
                        <a:rPr lang="pt-BR" sz="1200" b="1" u="none" strike="noStrike" dirty="0"/>
                        <a:t>, Segurança </a:t>
                      </a:r>
                      <a:r>
                        <a:rPr lang="pt-BR" sz="1200" b="1" u="none" strike="noStrike" dirty="0" smtClean="0"/>
                        <a:t> </a:t>
                      </a:r>
                    </a:p>
                    <a:p>
                      <a:pPr algn="ctr" fontAlgn="b"/>
                      <a:r>
                        <a:rPr lang="pt-BR" sz="1200" b="1" u="none" strike="noStrike" dirty="0" smtClean="0"/>
                        <a:t>e </a:t>
                      </a:r>
                      <a:r>
                        <a:rPr lang="pt-BR" sz="1200" b="1" u="none" strike="noStrike" dirty="0"/>
                        <a:t>Proteção Social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62.423.470,00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80.012.967,00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/>
                        <a:t>Assistência </a:t>
                      </a:r>
                      <a:r>
                        <a:rPr lang="pt-BR" sz="1100" u="none" strike="noStrike" dirty="0"/>
                        <a:t>Social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36.426.011,00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39.321.196,00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35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Garantia de Direitos, Protagonismo </a:t>
                      </a:r>
                      <a:r>
                        <a:rPr lang="pt-BR" sz="1100" u="none" strike="noStrike" dirty="0" smtClean="0"/>
                        <a:t>e </a:t>
                      </a:r>
                      <a:r>
                        <a:rPr lang="pt-BR" sz="1100" u="none" strike="noStrike" dirty="0"/>
                        <a:t>Movimentos Sociais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3.104.793,00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5.256.794,00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Segurança Pública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20.493.980,00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25.029.748,00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Transferência de Renda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2.398.686,00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  10.405.229,00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4928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Educação, Qualificação,Geração de </a:t>
                      </a:r>
                      <a:endParaRPr lang="pt-BR" sz="1200" b="1" u="none" strike="noStrike" dirty="0" smtClean="0"/>
                    </a:p>
                    <a:p>
                      <a:pPr algn="ctr" fontAlgn="b"/>
                      <a:r>
                        <a:rPr lang="pt-BR" sz="1200" b="1" u="none" strike="noStrike" dirty="0" smtClean="0"/>
                        <a:t>Trabalho </a:t>
                      </a:r>
                      <a:r>
                        <a:rPr lang="pt-BR" sz="1200" b="1" u="none" strike="noStrike" dirty="0"/>
                        <a:t>e Renda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18.835.205,00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18.423.943,00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Cultura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10.158.784,00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9.030.631,00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Educação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7.640.365,00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7.188.673,00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5245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Qualificação Profissional, Geração de Trabalho e Renda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1.036.056,00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     </a:t>
                      </a:r>
                      <a:r>
                        <a:rPr lang="pt-BR" sz="1100" u="none" strike="noStrike" dirty="0" smtClean="0"/>
                        <a:t>2.204.639,00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Promovendo Vidas Saudáveis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714.867.462,00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869.215.930,00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Abastecimento e Segurança Alimentar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6.269.451,00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     6.763.755,00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Esporte e Lazer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8.537.272,00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     </a:t>
                      </a:r>
                      <a:r>
                        <a:rPr lang="pt-BR" sz="1100" u="none" strike="noStrike" dirty="0" smtClean="0"/>
                        <a:t>8.139.206,00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Habitação e Política Urbana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135.174.450,00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</a:t>
                      </a:r>
                      <a:r>
                        <a:rPr lang="pt-BR" sz="1100" u="none" strike="noStrike" dirty="0" smtClean="0"/>
                        <a:t>104.661.115,00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Saneamento e Limpeza Urbana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74.585.606,00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</a:t>
                      </a:r>
                      <a:r>
                        <a:rPr lang="pt-BR" sz="1100" u="none" strike="noStrike" dirty="0" smtClean="0"/>
                        <a:t>115. 274.962,00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Saúde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 smtClean="0"/>
                        <a:t>490.300.683,00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           </a:t>
                      </a:r>
                      <a:r>
                        <a:rPr lang="pt-BR" sz="1100" u="none" strike="noStrike" dirty="0" smtClean="0"/>
                        <a:t>634.376.892,00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TOTAL</a:t>
                      </a:r>
                      <a:r>
                        <a:rPr lang="pt-BR" sz="1200" b="1" u="none" strike="noStrike" baseline="0" dirty="0" smtClean="0"/>
                        <a:t> GERAL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796.126.137,00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smtClean="0"/>
                        <a:t>967.652.840,00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</a:tr>
              <a:tr h="1784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 </a:t>
                      </a:r>
                      <a:r>
                        <a:rPr lang="pt-BR" sz="1200" b="1" u="none" strike="noStrike" dirty="0" smtClean="0"/>
                        <a:t>% Idoso/PBH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6,94%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/>
                        <a:t>8,23%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b"/>
                </a:tc>
              </a:tr>
              <a:tr h="3189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/>
                        <a:t>Orçamento PBH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67020" marR="7447" marT="74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           11.468.686.229,00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     11.751.994.238,00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7447" marR="7447" marT="7447" marB="0" anchor="ctr"/>
                </a:tc>
              </a:tr>
            </a:tbl>
          </a:graphicData>
        </a:graphic>
      </p:graphicFrame>
      <p:pic>
        <p:nvPicPr>
          <p:cNvPr id="19561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0"/>
            <a:ext cx="12588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0" y="120650"/>
            <a:ext cx="91440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    Principais Ações 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0" y="2780928"/>
          <a:ext cx="874846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6" name="CaixaDeTexto 6"/>
          <p:cNvSpPr txBox="1">
            <a:spLocks noChangeArrowheads="1"/>
          </p:cNvSpPr>
          <p:nvPr/>
        </p:nvSpPr>
        <p:spPr bwMode="auto">
          <a:xfrm>
            <a:off x="611188" y="1196975"/>
            <a:ext cx="792162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Programa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Cuidado Especial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Grupo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de Convivência para Idosos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Acolhimento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Institucional para Idosos – </a:t>
            </a:r>
            <a:r>
              <a:rPr lang="pt-BR" sz="2000" dirty="0" err="1">
                <a:latin typeface="Segoe UI" pitchFamily="34" charset="0"/>
                <a:cs typeface="Segoe UI" pitchFamily="34" charset="0"/>
              </a:rPr>
              <a:t>ILPIs</a:t>
            </a:r>
            <a:endParaRPr lang="pt-BR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Revitalização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/Aquisição de Equipamentos para </a:t>
            </a:r>
            <a:r>
              <a:rPr lang="pt-BR" sz="2000" dirty="0" err="1">
                <a:latin typeface="Segoe UI" pitchFamily="34" charset="0"/>
                <a:cs typeface="Segoe UI" pitchFamily="34" charset="0"/>
              </a:rPr>
              <a:t>ILPIs</a:t>
            </a:r>
            <a:endParaRPr lang="pt-BR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Projeto </a:t>
            </a:r>
            <a:r>
              <a:rPr lang="pt-BR" sz="2000" dirty="0" err="1">
                <a:latin typeface="Segoe UI" pitchFamily="34" charset="0"/>
                <a:cs typeface="Segoe UI" pitchFamily="34" charset="0"/>
              </a:rPr>
              <a:t>Cuidador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 de Idosos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Atendimento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e Orientação à Pessoa Idosa e a Família no Centro de </a:t>
            </a:r>
          </a:p>
          <a:p>
            <a:pPr>
              <a:spcBef>
                <a:spcPts val="200"/>
              </a:spcBef>
            </a:pPr>
            <a:r>
              <a:rPr lang="pt-BR" sz="2000" dirty="0">
                <a:latin typeface="Segoe UI" pitchFamily="34" charset="0"/>
                <a:cs typeface="Segoe UI" pitchFamily="34" charset="0"/>
              </a:rPr>
              <a:t>  </a:t>
            </a: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Referência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da Pessoa Idosa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Fornecimento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de </a:t>
            </a: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Kits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Escolares para Estudantes Idosos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Qualificação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do Atendimento ao Idoso – EJA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Gerenciamento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da Assistência Alimentar e Nutricional às </a:t>
            </a:r>
            <a:r>
              <a:rPr lang="pt-BR" sz="2000" dirty="0" err="1">
                <a:latin typeface="Segoe UI" pitchFamily="34" charset="0"/>
                <a:cs typeface="Segoe UI" pitchFamily="34" charset="0"/>
              </a:rPr>
              <a:t>ILPI’s</a:t>
            </a:r>
            <a:endParaRPr lang="pt-BR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Construção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, Ampliação e Reforma de Equipamentos Esportivos e </a:t>
            </a:r>
          </a:p>
          <a:p>
            <a:pPr>
              <a:spcBef>
                <a:spcPts val="200"/>
              </a:spcBef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 Áreas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de Lazer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Programa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Vida Ativa/BH Cidadania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Encontro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Vida Ativa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Caminhada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do Envelhecimento Saudável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 Atendimento </a:t>
            </a:r>
            <a:r>
              <a:rPr lang="pt-BR" sz="2000" dirty="0">
                <a:latin typeface="Segoe UI" pitchFamily="34" charset="0"/>
                <a:cs typeface="Segoe UI" pitchFamily="34" charset="0"/>
              </a:rPr>
              <a:t>Kit Idoso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7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Principais Desafios</a:t>
            </a:r>
          </a:p>
        </p:txBody>
      </p:sp>
      <p:sp>
        <p:nvSpPr>
          <p:cNvPr id="245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075613" cy="4937125"/>
          </a:xfrm>
        </p:spPr>
        <p:txBody>
          <a:bodyPr/>
          <a:lstStyle/>
          <a:p>
            <a:pPr algn="just" eaLnBrk="1" hangingPunct="1"/>
            <a:endParaRPr lang="pt-BR" sz="2400" dirty="0" smtClean="0"/>
          </a:p>
          <a:p>
            <a:pPr algn="just" eaLnBrk="1" hangingPunct="1"/>
            <a:r>
              <a:rPr lang="pt-BR" sz="2400" dirty="0" smtClean="0">
                <a:latin typeface="Segoe UI" pitchFamily="34" charset="0"/>
                <a:cs typeface="Segoe UI" pitchFamily="34" charset="0"/>
              </a:rPr>
              <a:t>Identificação dos gastos com os Idosos;</a:t>
            </a:r>
          </a:p>
          <a:p>
            <a:pPr algn="just" eaLnBrk="1" hangingPunct="1"/>
            <a:r>
              <a:rPr lang="pt-BR" sz="2400" dirty="0" smtClean="0">
                <a:latin typeface="Segoe UI" pitchFamily="34" charset="0"/>
                <a:cs typeface="Segoe UI" pitchFamily="34" charset="0"/>
              </a:rPr>
              <a:t>Identificar os órgãos que tem despesas com Idosos;</a:t>
            </a:r>
          </a:p>
          <a:p>
            <a:pPr algn="just" eaLnBrk="1" hangingPunct="1"/>
            <a:r>
              <a:rPr lang="pt-BR" sz="2400" dirty="0" smtClean="0">
                <a:latin typeface="Segoe UI" pitchFamily="34" charset="0"/>
                <a:cs typeface="Segoe UI" pitchFamily="34" charset="0"/>
              </a:rPr>
              <a:t>Monitorar as metas e o orçamento do Idoso;</a:t>
            </a:r>
          </a:p>
          <a:p>
            <a:pPr algn="just" eaLnBrk="1" hangingPunct="1"/>
            <a:r>
              <a:rPr lang="pt-BR" sz="2400" dirty="0" smtClean="0">
                <a:latin typeface="Segoe UI" pitchFamily="34" charset="0"/>
                <a:cs typeface="Segoe UI" pitchFamily="34" charset="0"/>
              </a:rPr>
              <a:t>Acompanhar as prestações contas.</a:t>
            </a:r>
          </a:p>
          <a:p>
            <a:pPr algn="just" eaLnBrk="1" hangingPunct="1"/>
            <a:endParaRPr lang="pt-BR" sz="2400" dirty="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51520" y="1488082"/>
            <a:ext cx="8748464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Secretaria Municipal de Planejamento, Orçamento e Informação/SMPL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Secretaria Municipal Adjunta de Orçamento/SMAO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Gerência de Planejamento e Monitoramento das Ações Governamentais/GPMG</a:t>
            </a:r>
          </a:p>
          <a:p>
            <a:pPr algn="ctr">
              <a:spcBef>
                <a:spcPts val="0"/>
              </a:spcBef>
              <a:defRPr/>
            </a:pPr>
            <a:endParaRPr lang="pt-BR" altLang="pt-BR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 30/09/2015</a:t>
            </a:r>
          </a:p>
          <a:p>
            <a:pPr algn="ctr">
              <a:spcBef>
                <a:spcPts val="0"/>
              </a:spcBef>
              <a:defRPr/>
            </a:pPr>
            <a:r>
              <a:rPr lang="pt-BR" altLang="pt-BR" b="1" dirty="0" smtClean="0">
                <a:latin typeface="Segoe UI" pitchFamily="34" charset="0"/>
                <a:cs typeface="Segoe UI" pitchFamily="34" charset="0"/>
              </a:rPr>
              <a:t>CMBH</a:t>
            </a:r>
          </a:p>
          <a:p>
            <a:pPr>
              <a:spcBef>
                <a:spcPts val="0"/>
              </a:spcBef>
              <a:defRPr/>
            </a:pPr>
            <a:endParaRPr lang="pt-BR" altLang="pt-BR" b="1" dirty="0" smtClean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pt-BR" altLang="pt-BR" b="1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pt-BR" altLang="pt-BR" b="1" dirty="0">
              <a:latin typeface="Century Gothic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478413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b="1" dirty="0">
                <a:solidFill>
                  <a:schemeClr val="bg1"/>
                </a:solidFill>
              </a:rPr>
              <a:t>Orçamento </a:t>
            </a:r>
            <a:r>
              <a:rPr lang="pt-BR" sz="3600" b="1" dirty="0" smtClean="0">
                <a:solidFill>
                  <a:schemeClr val="bg1"/>
                </a:solidFill>
              </a:rPr>
              <a:t>Temático do </a:t>
            </a:r>
            <a:r>
              <a:rPr lang="pt-BR" sz="3600" b="1" dirty="0">
                <a:solidFill>
                  <a:schemeClr val="bg1"/>
                </a:solidFill>
              </a:rPr>
              <a:t>Idoso</a:t>
            </a:r>
            <a:endParaRPr lang="pt-BR" altLang="pt-BR" sz="3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2569930"/>
            <a:ext cx="3563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pt-BR" altLang="pt-BR" sz="2400" b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323528" y="188640"/>
            <a:ext cx="748883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buFont typeface="Wingdings" pitchFamily="2" charset="2"/>
              <a:buNone/>
            </a:pPr>
            <a:r>
              <a:rPr lang="pt-BR" sz="2800" b="1" dirty="0" smtClean="0">
                <a:latin typeface="Segoe UI" pitchFamily="34" charset="0"/>
                <a:cs typeface="Segoe UI" pitchFamily="34" charset="0"/>
              </a:rPr>
              <a:t>Obrigada!</a:t>
            </a:r>
          </a:p>
          <a:p>
            <a:pPr lvl="3" algn="ctr">
              <a:buFont typeface="Wingdings" pitchFamily="2" charset="2"/>
              <a:buNone/>
            </a:pPr>
            <a:endParaRPr lang="pt-BR" sz="2400" b="1" dirty="0" smtClean="0">
              <a:latin typeface="Segoe UI" pitchFamily="34" charset="0"/>
              <a:cs typeface="Segoe UI" pitchFamily="34" charset="0"/>
            </a:endParaRPr>
          </a:p>
          <a:p>
            <a:pPr lvl="3" algn="ctr">
              <a:buFont typeface="Wingdings" pitchFamily="2" charset="2"/>
              <a:buNone/>
            </a:pP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Denise Rezende Barcellos</a:t>
            </a:r>
          </a:p>
          <a:p>
            <a:pPr lvl="3">
              <a:buFont typeface="Wingdings" pitchFamily="2" charset="2"/>
              <a:buNone/>
            </a:pPr>
            <a:endParaRPr lang="pt-BR" sz="2400" b="1" dirty="0" smtClean="0">
              <a:latin typeface="Segoe UI" pitchFamily="34" charset="0"/>
              <a:cs typeface="Segoe UI" pitchFamily="34" charset="0"/>
            </a:endParaRPr>
          </a:p>
          <a:p>
            <a:pPr lvl="3" algn="ctr">
              <a:buNone/>
            </a:pPr>
            <a:r>
              <a:rPr lang="pt-BR" sz="2000" dirty="0" smtClean="0">
                <a:latin typeface="Segoe UI" pitchFamily="34" charset="0"/>
                <a:cs typeface="Segoe UI" pitchFamily="34" charset="0"/>
              </a:rPr>
              <a:t>Gerência  de Planejamento e Monitoramento das Ações Governamentais/GPMG</a:t>
            </a:r>
          </a:p>
          <a:p>
            <a:pPr lvl="3" algn="ctr">
              <a:buNone/>
            </a:pPr>
            <a:r>
              <a:rPr lang="pt-BR" dirty="0" smtClean="0">
                <a:latin typeface="Segoe UI" pitchFamily="34" charset="0"/>
                <a:cs typeface="Segoe UI" pitchFamily="34" charset="0"/>
              </a:rPr>
              <a:t>Secretaria Municipal Adjunta de Orçamento</a:t>
            </a:r>
          </a:p>
          <a:p>
            <a:pPr lvl="3" algn="ctr">
              <a:buNone/>
            </a:pPr>
            <a:r>
              <a:rPr lang="pt-BR" sz="1600" dirty="0" smtClean="0">
                <a:latin typeface="Segoe UI" pitchFamily="34" charset="0"/>
                <a:cs typeface="Segoe UI" pitchFamily="34" charset="0"/>
              </a:rPr>
              <a:t>Secretaria Municipal de Planejamento, Orçamento e Informação</a:t>
            </a:r>
          </a:p>
          <a:p>
            <a:pPr lvl="3" algn="ctr">
              <a:buNone/>
            </a:pPr>
            <a:endParaRPr lang="pt-BR" dirty="0" smtClean="0">
              <a:latin typeface="Segoe UI" pitchFamily="34" charset="0"/>
              <a:cs typeface="Segoe UI" pitchFamily="34" charset="0"/>
              <a:hlinkClick r:id="rId3"/>
            </a:endParaRPr>
          </a:p>
          <a:p>
            <a:pPr lvl="3" algn="ctr">
              <a:buNone/>
            </a:pPr>
            <a:r>
              <a:rPr lang="pt-BR" b="1" dirty="0" smtClean="0">
                <a:latin typeface="Segoe UI" pitchFamily="34" charset="0"/>
                <a:cs typeface="Segoe UI" pitchFamily="34" charset="0"/>
              </a:rPr>
              <a:t>ppag@pbh.gov.br</a:t>
            </a:r>
            <a:endParaRPr lang="pt-BR" b="1" dirty="0" smtClean="0">
              <a:latin typeface="Segoe UI" pitchFamily="34" charset="0"/>
              <a:cs typeface="Segoe UI" pitchFamily="34" charset="0"/>
              <a:hlinkClick r:id="rId3"/>
            </a:endParaRPr>
          </a:p>
          <a:p>
            <a:pPr lvl="3" algn="ctr">
              <a:buNone/>
            </a:pPr>
            <a:r>
              <a:rPr lang="pt-BR" b="1" dirty="0" smtClean="0">
                <a:latin typeface="Segoe UI" pitchFamily="34" charset="0"/>
                <a:cs typeface="Segoe UI" pitchFamily="34" charset="0"/>
              </a:rPr>
              <a:t>(31) 3646 1658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Orçamento do Idoso</a:t>
            </a:r>
            <a:endParaRPr lang="pt-BR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609600" y="1752600"/>
            <a:ext cx="7706816" cy="2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pt-BR" sz="2800" dirty="0">
                <a:latin typeface="+mn-lt"/>
              </a:rPr>
              <a:t>	</a:t>
            </a:r>
            <a:r>
              <a:rPr lang="pt-BR" sz="2800" i="1" dirty="0" smtClean="0">
                <a:latin typeface="+mn-lt"/>
              </a:rPr>
              <a:t>É </a:t>
            </a:r>
            <a:r>
              <a:rPr lang="pt-BR" sz="2800" i="1" dirty="0">
                <a:latin typeface="+mn-lt"/>
              </a:rPr>
              <a:t>o conjunto de ações e despesas destinadas </a:t>
            </a:r>
            <a:r>
              <a:rPr lang="pt-BR" sz="2800" i="1" dirty="0" smtClean="0">
                <a:latin typeface="+mn-lt"/>
              </a:rPr>
              <a:t>ao idoso, </a:t>
            </a:r>
            <a:r>
              <a:rPr lang="pt-BR" sz="2800" i="1" dirty="0">
                <a:latin typeface="+mn-lt"/>
              </a:rPr>
              <a:t>selecionadas, agrupadas e consolidadas a partir do orçamento público ou de sua execução orçamentária, de acordo com a metodologia desenvolvida</a:t>
            </a:r>
            <a:r>
              <a:rPr lang="pt-BR" sz="2800" i="1" dirty="0" smtClean="0">
                <a:latin typeface="+mn-lt"/>
              </a:rPr>
              <a:t>.</a:t>
            </a:r>
            <a:endParaRPr lang="pt-BR" sz="2400" i="1" dirty="0">
              <a:latin typeface="+mn-lt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endParaRPr lang="pt-BR" sz="1100" i="1" dirty="0">
              <a:latin typeface="+mn-lt"/>
            </a:endParaRPr>
          </a:p>
          <a:p>
            <a:pPr marL="342900" indent="-342900" algn="r">
              <a:spcBef>
                <a:spcPct val="20000"/>
              </a:spcBef>
              <a:buFont typeface="Arial" charset="0"/>
              <a:buNone/>
              <a:defRPr/>
            </a:pPr>
            <a:endParaRPr lang="pt-BR" sz="1100" i="1" dirty="0">
              <a:latin typeface="+mn-lt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763688" y="4509120"/>
            <a:ext cx="6048672" cy="8640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Política de transparência em relação ao Orçamento Municipal</a:t>
            </a:r>
            <a:endParaRPr lang="pt-B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539552" y="692696"/>
          <a:ext cx="81369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0" y="491331"/>
            <a:ext cx="9144000" cy="633413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</a:rPr>
              <a:t>    Linha do Tempo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9600" cy="990600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Metodologia do Orçamento do Idoso</a:t>
            </a:r>
          </a:p>
        </p:txBody>
      </p:sp>
      <p:sp>
        <p:nvSpPr>
          <p:cNvPr id="1229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b="1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1)</a:t>
            </a:r>
            <a:r>
              <a:rPr lang="pt-BR" sz="2400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Análise do Plano Plurianual (PPAG), onde estão localizados todos os programas com seus respectivos projetos e atividades.</a:t>
            </a: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endParaRPr lang="pt-BR" sz="2400" b="1" dirty="0" smtClean="0">
              <a:latin typeface="Segoe UI" pitchFamily="34" charset="0"/>
              <a:cs typeface="Segoe UI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b="1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2)</a:t>
            </a:r>
            <a:r>
              <a:rPr lang="pt-BR" sz="2400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Seleção Direta de todos os programas que tem influência direta ou indireta na vida do idoso.</a:t>
            </a:r>
          </a:p>
          <a:p>
            <a:pPr marL="0" indent="0" algn="just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pt-BR" sz="2400" b="1" dirty="0" smtClean="0">
              <a:latin typeface="Segoe UI" pitchFamily="34" charset="0"/>
              <a:cs typeface="Segoe UI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pt-BR" sz="2400" b="1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3) 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O grau de influência dos programas na vida dos idosos foi considerado por meio de pesos, que foram atribuídos ao total de recursos destinados ao programa, estimando-se assim o montante total. 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sz="2800" i="1" dirty="0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395163" y="152400"/>
            <a:ext cx="8569325" cy="990600"/>
          </a:xfrm>
        </p:spPr>
        <p:txBody>
          <a:bodyPr/>
          <a:lstStyle/>
          <a:p>
            <a:pPr eaLnBrk="1" hangingPunct="1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Metodologia do Orçamento do Idoso</a:t>
            </a:r>
            <a:endParaRPr lang="pt-BR" b="1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950" y="1268413"/>
            <a:ext cx="8785225" cy="4968875"/>
          </a:xfrm>
        </p:spPr>
        <p:txBody>
          <a:bodyPr/>
          <a:lstStyle/>
          <a:p>
            <a:pPr indent="0" algn="just" eaLnBrk="1" hangingPunct="1">
              <a:buFont typeface="Wingdings 3" pitchFamily="18" charset="2"/>
              <a:buNone/>
              <a:defRPr/>
            </a:pPr>
            <a:r>
              <a:rPr lang="pt-BR" sz="2400" b="1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4)</a:t>
            </a:r>
            <a:r>
              <a:rPr lang="pt-BR" sz="2400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Os pesos foram aplicados ao total dos recursos segundo o seguinte critério:</a:t>
            </a:r>
          </a:p>
          <a:p>
            <a:pPr indent="0" algn="just" eaLnBrk="1" hangingPunct="1">
              <a:buFont typeface="Wingdings 3" pitchFamily="18" charset="2"/>
              <a:buNone/>
              <a:defRPr/>
            </a:pPr>
            <a:endParaRPr lang="pt-BR" sz="1000" dirty="0" smtClean="0">
              <a:latin typeface="Segoe UI" pitchFamily="34" charset="0"/>
              <a:cs typeface="Segoe UI" pitchFamily="34" charset="0"/>
            </a:endParaRPr>
          </a:p>
          <a:p>
            <a:pPr indent="0">
              <a:defRPr/>
            </a:pP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Exclusivos: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</a:t>
            </a:r>
          </a:p>
          <a:p>
            <a:pPr lvl="1" indent="0" algn="just">
              <a:defRPr/>
            </a:pP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Influência absoluta na vida dos idosos: </a:t>
            </a: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100%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dos recursos. </a:t>
            </a:r>
          </a:p>
          <a:p>
            <a:pPr indent="0">
              <a:defRPr/>
            </a:pPr>
            <a:r>
              <a:rPr lang="pt-BR" sz="2400" b="1" dirty="0" err="1" smtClean="0">
                <a:latin typeface="Segoe UI" pitchFamily="34" charset="0"/>
                <a:cs typeface="Segoe UI" pitchFamily="34" charset="0"/>
              </a:rPr>
              <a:t>Não-exclusivos</a:t>
            </a: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:</a:t>
            </a:r>
          </a:p>
          <a:p>
            <a:pPr lvl="1" indent="0" algn="just">
              <a:defRPr/>
            </a:pP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Média influência na vida dos idosos: </a:t>
            </a: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50%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dos recursos;</a:t>
            </a:r>
          </a:p>
          <a:p>
            <a:pPr lvl="1" indent="0" algn="just">
              <a:defRPr/>
            </a:pP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Pequena influência na vida dos idosos: </a:t>
            </a: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25%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dos recursos;</a:t>
            </a:r>
          </a:p>
          <a:p>
            <a:pPr lvl="1" indent="0" algn="just">
              <a:defRPr/>
            </a:pP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Influência proporcional na vida dos idosos, de acordo com o percentual de participação dos idosos no total da população do município: </a:t>
            </a: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12%*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 dos recursos.</a:t>
            </a:r>
          </a:p>
          <a:p>
            <a:pPr lvl="1" indent="0" algn="ctr">
              <a:buNone/>
              <a:defRPr/>
            </a:pPr>
            <a:r>
              <a:rPr lang="pt-BR" sz="1400" b="1" dirty="0" smtClean="0">
                <a:latin typeface="Segoe UI" pitchFamily="34" charset="0"/>
                <a:cs typeface="Segoe UI" pitchFamily="34" charset="0"/>
              </a:rPr>
              <a:t>(*) Fonte: Censo IBGE/2010</a:t>
            </a:r>
          </a:p>
          <a:p>
            <a:pPr lvl="1" indent="0" algn="ctr">
              <a:buFont typeface="Wingdings 3" pitchFamily="18" charset="2"/>
              <a:buNone/>
              <a:defRPr/>
            </a:pPr>
            <a:endParaRPr lang="pt-BR" sz="1400" b="1" dirty="0" smtClean="0">
              <a:latin typeface="Segoe UI" pitchFamily="34" charset="0"/>
              <a:cs typeface="Segoe UI" pitchFamily="34" charset="0"/>
            </a:endParaRPr>
          </a:p>
          <a:p>
            <a:pPr lvl="1" indent="0" algn="ctr">
              <a:buFont typeface="Wingdings 3" pitchFamily="18" charset="2"/>
              <a:buNone/>
              <a:defRPr/>
            </a:pPr>
            <a:endParaRPr lang="pt-BR" sz="1400" b="1" dirty="0" smtClean="0">
              <a:latin typeface="Segoe UI" pitchFamily="34" charset="0"/>
              <a:cs typeface="Segoe UI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pt-BR" dirty="0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Metodologia do Orçamento do Idoso</a:t>
            </a:r>
            <a:endParaRPr lang="pt-BR" b="1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81168" cy="4165574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  <a:defRPr/>
            </a:pPr>
            <a:endParaRPr lang="pt-BR" dirty="0" smtClean="0"/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pt-BR" sz="2400" b="1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5)</a:t>
            </a:r>
            <a:r>
              <a:rPr lang="pt-BR" sz="2400" dirty="0" smtClean="0">
                <a:solidFill>
                  <a:srgbClr val="007A37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pt-BR" sz="2400" dirty="0" smtClean="0">
                <a:latin typeface="Segoe UI" pitchFamily="34" charset="0"/>
                <a:cs typeface="Segoe UI" pitchFamily="34" charset="0"/>
              </a:rPr>
              <a:t>Alocação do programas, ações e subações  segundo Eixos e Áreas de atuação: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pt-BR" sz="2400" dirty="0" smtClean="0">
              <a:latin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Eixo 1: Promovendo Vidas Saudáveis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pt-BR" sz="1200" dirty="0" smtClean="0">
              <a:latin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Eixo 2: Educação, Qualificação Profissional, Geração de 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            Trabalho e Renda</a:t>
            </a:r>
          </a:p>
          <a:p>
            <a:pPr marL="0" indent="0" eaLnBrk="1" hangingPunct="1">
              <a:spcBef>
                <a:spcPts val="0"/>
              </a:spcBef>
              <a:buFont typeface="Wingdings 3" pitchFamily="18" charset="2"/>
              <a:buNone/>
              <a:defRPr/>
            </a:pPr>
            <a:endParaRPr lang="pt-BR" sz="1200" dirty="0" smtClean="0">
              <a:latin typeface="Segoe UI" pitchFamily="34" charset="0"/>
              <a:cs typeface="Segoe UI" pitchFamily="34" charset="0"/>
            </a:endParaRP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pt-BR" sz="2400" b="1" dirty="0" smtClean="0">
                <a:latin typeface="Segoe UI" pitchFamily="34" charset="0"/>
                <a:cs typeface="Segoe UI" pitchFamily="34" charset="0"/>
              </a:rPr>
              <a:t>Eixo 3: Direitos Humanos, Cidadania e Proteção Social </a:t>
            </a:r>
            <a:endParaRPr lang="pt-BR" sz="2400" dirty="0" smtClean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718425" y="6043613"/>
            <a:ext cx="1425575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906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Metodologia do  Orçamento do Idoso</a:t>
            </a:r>
            <a:b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   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3 Eixos e 12 Áreas de atuação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  <p:sp>
        <p:nvSpPr>
          <p:cNvPr id="15363" name="CaixaDeTexto 4"/>
          <p:cNvSpPr txBox="1">
            <a:spLocks noChangeArrowheads="1"/>
          </p:cNvSpPr>
          <p:nvPr/>
        </p:nvSpPr>
        <p:spPr bwMode="auto">
          <a:xfrm>
            <a:off x="539750" y="13414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4" name="CaixaDeTexto 6"/>
          <p:cNvSpPr txBox="1">
            <a:spLocks noChangeArrowheads="1"/>
          </p:cNvSpPr>
          <p:nvPr/>
        </p:nvSpPr>
        <p:spPr bwMode="auto">
          <a:xfrm>
            <a:off x="692150" y="14938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844550" y="13414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200">
                <a:cs typeface="Times New Roman" pitchFamily="18" charset="0"/>
              </a:rPr>
              <a:t>.</a:t>
            </a:r>
            <a:endParaRPr lang="pt-BR"/>
          </a:p>
        </p:txBody>
      </p:sp>
      <p:sp>
        <p:nvSpPr>
          <p:cNvPr id="15367" name="Retângulo 9"/>
          <p:cNvSpPr>
            <a:spLocks noChangeArrowheads="1"/>
          </p:cNvSpPr>
          <p:nvPr/>
        </p:nvSpPr>
        <p:spPr bwMode="auto">
          <a:xfrm>
            <a:off x="611560" y="1556792"/>
            <a:ext cx="594052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Segoe UI" pitchFamily="34" charset="0"/>
                <a:cs typeface="Segoe UI" pitchFamily="34" charset="0"/>
              </a:rPr>
              <a:t>Eixo 1: Promovendo Vidas </a:t>
            </a:r>
            <a:r>
              <a:rPr lang="pt-BR" b="1" dirty="0" smtClean="0">
                <a:latin typeface="Segoe UI" pitchFamily="34" charset="0"/>
                <a:cs typeface="Segoe UI" pitchFamily="34" charset="0"/>
              </a:rPr>
              <a:t>Saudáveis</a:t>
            </a:r>
          </a:p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1 – Saúde;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2 – Abastecimento e Segurança Alimentar;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3 – Esportes e lazer;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4 – Saneamento e Limpeza Urbana;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5 – Habitação.</a:t>
            </a:r>
          </a:p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AutoShape 2" descr="Resultado de imagem para saúde id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4" name="AutoShape 4" descr="Resultado de imagem para saúde id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6" name="Picture 6" descr="Resultado de imagem para saúde ido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2019300" cy="225742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10248" name="AutoShape 8" descr="Resultado de imagem para academia a ceu aber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50" name="AutoShape 10" descr="Resultado de imagem para academia a ceu aber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52" name="Picture 12" descr="Resultado de imagem para academia a ceu aber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2448272" cy="1836205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10254" name="AutoShape 14" descr="Resultado de imagem para restaurante popu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56" name="AutoShape 16" descr="Resultado de imagem para restaurante popu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57" name="Picture 17" descr="C:\Users\eduardo.bastos\Desktop\R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221088"/>
            <a:ext cx="2520280" cy="16771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10259" name="AutoShape 19" descr="Resultado de imagem para habitação popular pb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61" name="AutoShape 21" descr="Resultado de imagem para kit id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62" name="Picture 22" descr="C:\Users\eduardo.bastos\Desktop\kit idos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365104"/>
            <a:ext cx="2434985" cy="151216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906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Metodologia do  Orçamento do Idoso</a:t>
            </a:r>
            <a:b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   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3 Eixos e 12 Áreas de atuação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  <p:sp>
        <p:nvSpPr>
          <p:cNvPr id="15363" name="CaixaDeTexto 4"/>
          <p:cNvSpPr txBox="1">
            <a:spLocks noChangeArrowheads="1"/>
          </p:cNvSpPr>
          <p:nvPr/>
        </p:nvSpPr>
        <p:spPr bwMode="auto">
          <a:xfrm>
            <a:off x="539750" y="13414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4" name="CaixaDeTexto 6"/>
          <p:cNvSpPr txBox="1">
            <a:spLocks noChangeArrowheads="1"/>
          </p:cNvSpPr>
          <p:nvPr/>
        </p:nvSpPr>
        <p:spPr bwMode="auto">
          <a:xfrm>
            <a:off x="692150" y="14938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844550" y="13414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200">
                <a:cs typeface="Times New Roman" pitchFamily="18" charset="0"/>
              </a:rPr>
              <a:t>.</a:t>
            </a:r>
            <a:endParaRPr lang="pt-BR"/>
          </a:p>
        </p:txBody>
      </p:sp>
      <p:sp>
        <p:nvSpPr>
          <p:cNvPr id="15367" name="Retângulo 9"/>
          <p:cNvSpPr>
            <a:spLocks noChangeArrowheads="1"/>
          </p:cNvSpPr>
          <p:nvPr/>
        </p:nvSpPr>
        <p:spPr bwMode="auto">
          <a:xfrm>
            <a:off x="323850" y="1412875"/>
            <a:ext cx="8496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r>
              <a:rPr lang="pt-BR" b="1" dirty="0">
                <a:latin typeface="Segoe UI" pitchFamily="34" charset="0"/>
                <a:cs typeface="Segoe UI" pitchFamily="34" charset="0"/>
              </a:rPr>
              <a:t>Eixo 2: Educação, Qualificação Profissional, Geração de Trabalho e </a:t>
            </a:r>
            <a:r>
              <a:rPr lang="pt-BR" b="1" dirty="0" smtClean="0">
                <a:latin typeface="Segoe UI" pitchFamily="34" charset="0"/>
                <a:cs typeface="Segoe UI" pitchFamily="34" charset="0"/>
              </a:rPr>
              <a:t>Renda</a:t>
            </a:r>
          </a:p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1 – Educação;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2 – Cultura;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3 – Qualificação profissional, geração de trabalho e renda.</a:t>
            </a:r>
          </a:p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Resultado de imagem para EJA idoso PB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 descr="C:\Users\eduardo.bastos\Desktop\E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2496277" cy="1872208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1029" name="AutoShape 5" descr="Resultado de imagem para EJA idoso PB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C:\Users\eduardo.bastos\Desktop\cultu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99232"/>
            <a:ext cx="2592288" cy="194171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031" name="Picture 7" descr="C:\Users\eduardo.bastos\Desktop\ar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429000"/>
            <a:ext cx="2628900" cy="173355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7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990600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Metodologia do  Orçamento do Idoso</a:t>
            </a:r>
            <a:b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</a:b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    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cs typeface="Segoe UI" pitchFamily="34" charset="0"/>
              </a:rPr>
              <a:t>3 Eixos e 12 Áreas de atuação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cs typeface="Segoe UI" pitchFamily="34" charset="0"/>
            </a:endParaRPr>
          </a:p>
        </p:txBody>
      </p:sp>
      <p:sp>
        <p:nvSpPr>
          <p:cNvPr id="15363" name="CaixaDeTexto 4"/>
          <p:cNvSpPr txBox="1">
            <a:spLocks noChangeArrowheads="1"/>
          </p:cNvSpPr>
          <p:nvPr/>
        </p:nvSpPr>
        <p:spPr bwMode="auto">
          <a:xfrm>
            <a:off x="539750" y="13414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4" name="CaixaDeTexto 6"/>
          <p:cNvSpPr txBox="1">
            <a:spLocks noChangeArrowheads="1"/>
          </p:cNvSpPr>
          <p:nvPr/>
        </p:nvSpPr>
        <p:spPr bwMode="auto">
          <a:xfrm>
            <a:off x="692150" y="14938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5" name="CaixaDeTexto 7"/>
          <p:cNvSpPr txBox="1">
            <a:spLocks noChangeArrowheads="1"/>
          </p:cNvSpPr>
          <p:nvPr/>
        </p:nvSpPr>
        <p:spPr bwMode="auto">
          <a:xfrm>
            <a:off x="844550" y="13414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457700" y="9048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pt-BR" sz="1200">
                <a:cs typeface="Times New Roman" pitchFamily="18" charset="0"/>
              </a:rPr>
              <a:t>.</a:t>
            </a:r>
            <a:endParaRPr lang="pt-BR"/>
          </a:p>
        </p:txBody>
      </p:sp>
      <p:sp>
        <p:nvSpPr>
          <p:cNvPr id="15367" name="Retângulo 9"/>
          <p:cNvSpPr>
            <a:spLocks noChangeArrowheads="1"/>
          </p:cNvSpPr>
          <p:nvPr/>
        </p:nvSpPr>
        <p:spPr bwMode="auto">
          <a:xfrm>
            <a:off x="323528" y="1196752"/>
            <a:ext cx="84963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r>
              <a:rPr lang="pt-BR" b="1" dirty="0">
                <a:latin typeface="Segoe UI" pitchFamily="34" charset="0"/>
                <a:cs typeface="Segoe UI" pitchFamily="34" charset="0"/>
              </a:rPr>
              <a:t>Eixo 3: Direitos Humanos, Cidadania e Proteção </a:t>
            </a:r>
            <a:r>
              <a:rPr lang="pt-BR" b="1" dirty="0" smtClean="0">
                <a:latin typeface="Segoe UI" pitchFamily="34" charset="0"/>
                <a:cs typeface="Segoe UI" pitchFamily="34" charset="0"/>
              </a:rPr>
              <a:t>Social</a:t>
            </a:r>
          </a:p>
          <a:p>
            <a:endParaRPr lang="pt-BR" dirty="0">
              <a:latin typeface="Segoe UI" pitchFamily="34" charset="0"/>
              <a:cs typeface="Segoe UI" pitchFamily="34" charset="0"/>
            </a:endParaRP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1 – Transferência de renda;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2 – Assistência social;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3 – Garantia de direitos, protagonismo e movimentos sociais;</a:t>
            </a:r>
          </a:p>
          <a:p>
            <a:r>
              <a:rPr lang="pt-BR" dirty="0">
                <a:latin typeface="Segoe UI" pitchFamily="34" charset="0"/>
                <a:cs typeface="Segoe UI" pitchFamily="34" charset="0"/>
              </a:rPr>
              <a:t>Área 4 – Transporte.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 cstate="print"/>
          <a:srcRect l="73924" t="77956" r="16052" b="11864"/>
          <a:stretch>
            <a:fillRect/>
          </a:stretch>
        </p:blipFill>
        <p:spPr bwMode="auto">
          <a:xfrm>
            <a:off x="7885113" y="6138863"/>
            <a:ext cx="12588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Resultado de imagem para asilos pb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2628900" cy="174307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2052" name="AutoShape 4" descr="Resultado de imagem para asilos pb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Resultado de imagem para asilos pb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2609850" cy="17526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sp>
        <p:nvSpPr>
          <p:cNvPr id="2056" name="AutoShape 8" descr="Resultado de imagem para cuidador ido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Resultado de imagem para cuidador idos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509120"/>
            <a:ext cx="2619375" cy="174307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6897</TotalTime>
  <Words>711</Words>
  <Application>Microsoft Office PowerPoint</Application>
  <PresentationFormat>Apresentação na tela (4:3)</PresentationFormat>
  <Paragraphs>182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Origem</vt:lpstr>
      <vt:lpstr>Metodologia do Orçamento Temático do Idoso 2014/2015</vt:lpstr>
      <vt:lpstr>Orçamento do Idoso</vt:lpstr>
      <vt:lpstr>    Linha do Tempo</vt:lpstr>
      <vt:lpstr>Metodologia do Orçamento do Idoso</vt:lpstr>
      <vt:lpstr>Metodologia do Orçamento do Idoso</vt:lpstr>
      <vt:lpstr> Metodologia do Orçamento do Idoso</vt:lpstr>
      <vt:lpstr> Metodologia do  Orçamento do Idoso      3 Eixos e 12 Áreas de atuação</vt:lpstr>
      <vt:lpstr> Metodologia do  Orçamento do Idoso      3 Eixos e 12 Áreas de atuação</vt:lpstr>
      <vt:lpstr> Metodologia do  Orçamento do Idoso      3 Eixos e 12 Áreas de atuação</vt:lpstr>
      <vt:lpstr>                     Comparativo 2014/2015</vt:lpstr>
      <vt:lpstr>     Principais Ações </vt:lpstr>
      <vt:lpstr>Principais Desafios</vt:lpstr>
      <vt:lpstr>Slide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eva.gonzaga</cp:lastModifiedBy>
  <cp:revision>985</cp:revision>
  <dcterms:created xsi:type="dcterms:W3CDTF">2011-05-24T21:55:35Z</dcterms:created>
  <dcterms:modified xsi:type="dcterms:W3CDTF">2015-09-29T20:20:29Z</dcterms:modified>
</cp:coreProperties>
</file>