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1" r:id="rId3"/>
    <p:sldId id="281" r:id="rId4"/>
    <p:sldId id="285" r:id="rId5"/>
    <p:sldId id="282" r:id="rId6"/>
    <p:sldId id="283" r:id="rId7"/>
    <p:sldId id="284" r:id="rId8"/>
    <p:sldId id="292" r:id="rId9"/>
    <p:sldId id="262" r:id="rId10"/>
    <p:sldId id="263" r:id="rId11"/>
    <p:sldId id="264" r:id="rId12"/>
    <p:sldId id="302" r:id="rId13"/>
    <p:sldId id="266" r:id="rId14"/>
    <p:sldId id="267" r:id="rId15"/>
    <p:sldId id="286" r:id="rId16"/>
    <p:sldId id="287" r:id="rId17"/>
    <p:sldId id="268" r:id="rId18"/>
    <p:sldId id="269" r:id="rId19"/>
    <p:sldId id="270" r:id="rId20"/>
    <p:sldId id="272" r:id="rId21"/>
    <p:sldId id="277" r:id="rId22"/>
    <p:sldId id="288" r:id="rId23"/>
    <p:sldId id="289" r:id="rId24"/>
    <p:sldId id="290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80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D37C07"/>
    <a:srgbClr val="F1B409"/>
    <a:srgbClr val="DAA308"/>
    <a:srgbClr val="E9AE09"/>
    <a:srgbClr val="F69008"/>
    <a:srgbClr val="A6730E"/>
    <a:srgbClr val="697103"/>
    <a:srgbClr val="33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9" autoAdjust="0"/>
    <p:restoredTop sz="94687" autoAdjust="0"/>
  </p:normalViewPr>
  <p:slideViewPr>
    <p:cSldViewPr>
      <p:cViewPr varScale="1">
        <p:scale>
          <a:sx n="55" d="100"/>
          <a:sy n="55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E4C5D-98E7-43A2-8D3B-FCAB36D9BE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7AAC14F-A2D8-405B-A7F1-062F98A1BD8D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600" b="1" dirty="0" smtClean="0">
              <a:latin typeface="Calibri" panose="020F0502020204030204" pitchFamily="34" charset="0"/>
            </a:rPr>
            <a:t>Estabelecer metas e prioridades da administração pública.</a:t>
          </a:r>
          <a:endParaRPr lang="pt-BR" sz="1600" b="1" dirty="0">
            <a:latin typeface="Calibri" panose="020F0502020204030204" pitchFamily="34" charset="0"/>
          </a:endParaRPr>
        </a:p>
      </dgm:t>
    </dgm:pt>
    <dgm:pt modelId="{8C143786-80CF-494F-B929-7BCCF0D1FE75}" type="parTrans" cxnId="{0BD9D4F2-D57A-467B-96AA-BFB384EBC920}">
      <dgm:prSet/>
      <dgm:spPr/>
      <dgm:t>
        <a:bodyPr/>
        <a:lstStyle/>
        <a:p>
          <a:endParaRPr lang="pt-BR"/>
        </a:p>
      </dgm:t>
    </dgm:pt>
    <dgm:pt modelId="{8D1FD5BB-FA26-4D4B-BC4C-987CF4EF71ED}" type="sibTrans" cxnId="{0BD9D4F2-D57A-467B-96AA-BFB384EBC920}">
      <dgm:prSet/>
      <dgm:spPr/>
      <dgm:t>
        <a:bodyPr/>
        <a:lstStyle/>
        <a:p>
          <a:endParaRPr lang="pt-BR"/>
        </a:p>
      </dgm:t>
    </dgm:pt>
    <dgm:pt modelId="{CD454F91-2A91-4B6B-895B-ACB605168CE0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600" b="1" dirty="0" smtClean="0">
              <a:latin typeface="Calibri" panose="020F0502020204030204" pitchFamily="34" charset="0"/>
            </a:rPr>
            <a:t>Orientar a elaboração e execução da LOA.</a:t>
          </a:r>
          <a:endParaRPr lang="pt-BR" sz="1600" b="1" dirty="0">
            <a:latin typeface="Calibri" panose="020F0502020204030204" pitchFamily="34" charset="0"/>
          </a:endParaRPr>
        </a:p>
      </dgm:t>
    </dgm:pt>
    <dgm:pt modelId="{D7CBFB3F-CDE6-443A-A255-F6448B7E474F}" type="parTrans" cxnId="{8799CF91-B7B9-4529-98BE-5D204E99D036}">
      <dgm:prSet/>
      <dgm:spPr/>
      <dgm:t>
        <a:bodyPr/>
        <a:lstStyle/>
        <a:p>
          <a:endParaRPr lang="pt-BR"/>
        </a:p>
      </dgm:t>
    </dgm:pt>
    <dgm:pt modelId="{263B331B-4FC6-4B21-B639-FFC72E8F341B}" type="sibTrans" cxnId="{8799CF91-B7B9-4529-98BE-5D204E99D036}">
      <dgm:prSet/>
      <dgm:spPr/>
      <dgm:t>
        <a:bodyPr/>
        <a:lstStyle/>
        <a:p>
          <a:endParaRPr lang="pt-BR"/>
        </a:p>
      </dgm:t>
    </dgm:pt>
    <dgm:pt modelId="{A1DC0D10-B754-4907-BDC0-2E35965CA7B1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600" b="1" dirty="0" smtClean="0">
              <a:latin typeface="Calibri" panose="020F0502020204030204" pitchFamily="34" charset="0"/>
            </a:rPr>
            <a:t>Dispor sobre as alterações na legislação tributária.</a:t>
          </a:r>
          <a:endParaRPr lang="pt-BR" sz="1600" b="1" dirty="0">
            <a:latin typeface="Calibri" panose="020F0502020204030204" pitchFamily="34" charset="0"/>
          </a:endParaRPr>
        </a:p>
      </dgm:t>
    </dgm:pt>
    <dgm:pt modelId="{B0C9C5BF-5A28-49BD-B7EB-B9C083A6607B}" type="parTrans" cxnId="{04DC7CF7-95F9-45E1-804B-8D84A99E1A36}">
      <dgm:prSet/>
      <dgm:spPr/>
      <dgm:t>
        <a:bodyPr/>
        <a:lstStyle/>
        <a:p>
          <a:endParaRPr lang="pt-BR"/>
        </a:p>
      </dgm:t>
    </dgm:pt>
    <dgm:pt modelId="{AA828410-BD9B-4EDB-AA63-ECBB9335C055}" type="sibTrans" cxnId="{04DC7CF7-95F9-45E1-804B-8D84A99E1A36}">
      <dgm:prSet/>
      <dgm:spPr/>
      <dgm:t>
        <a:bodyPr/>
        <a:lstStyle/>
        <a:p>
          <a:endParaRPr lang="pt-BR"/>
        </a:p>
      </dgm:t>
    </dgm:pt>
    <dgm:pt modelId="{DD67ADEA-346A-44CB-B85C-13F8A6F303F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600" b="1" dirty="0" err="1" smtClean="0">
              <a:latin typeface="Calibri" panose="020F0502020204030204" pitchFamily="34" charset="0"/>
            </a:rPr>
            <a:t>Estab</a:t>
          </a:r>
          <a:r>
            <a:rPr lang="pt-BR" sz="1600" b="1" dirty="0" smtClean="0">
              <a:latin typeface="Calibri" panose="020F0502020204030204" pitchFamily="34" charset="0"/>
            </a:rPr>
            <a:t>. a polít. de </a:t>
          </a:r>
          <a:r>
            <a:rPr lang="pt-BR" sz="1600" b="1" dirty="0" err="1" smtClean="0">
              <a:latin typeface="Calibri" panose="020F0502020204030204" pitchFamily="34" charset="0"/>
            </a:rPr>
            <a:t>aplic</a:t>
          </a:r>
          <a:r>
            <a:rPr lang="pt-BR" sz="1600" b="1" dirty="0" smtClean="0">
              <a:latin typeface="Calibri" panose="020F0502020204030204" pitchFamily="34" charset="0"/>
            </a:rPr>
            <a:t>. das agências </a:t>
          </a:r>
          <a:r>
            <a:rPr lang="pt-BR" sz="1600" b="1" dirty="0" err="1" smtClean="0">
              <a:latin typeface="Calibri" panose="020F0502020204030204" pitchFamily="34" charset="0"/>
            </a:rPr>
            <a:t>financ</a:t>
          </a:r>
          <a:r>
            <a:rPr lang="pt-BR" sz="1600" b="1" dirty="0" smtClean="0">
              <a:latin typeface="Calibri" panose="020F0502020204030204" pitchFamily="34" charset="0"/>
            </a:rPr>
            <a:t>. </a:t>
          </a:r>
          <a:r>
            <a:rPr lang="pt-BR" sz="1600" b="1" dirty="0" err="1" smtClean="0">
              <a:latin typeface="Calibri" panose="020F0502020204030204" pitchFamily="34" charset="0"/>
            </a:rPr>
            <a:t>ofic</a:t>
          </a:r>
          <a:r>
            <a:rPr lang="pt-BR" sz="1600" b="1" dirty="0" smtClean="0">
              <a:latin typeface="Calibri" panose="020F0502020204030204" pitchFamily="34" charset="0"/>
            </a:rPr>
            <a:t>. de fomento.</a:t>
          </a:r>
          <a:endParaRPr lang="pt-BR" sz="1600" b="1" dirty="0">
            <a:latin typeface="Calibri" panose="020F0502020204030204" pitchFamily="34" charset="0"/>
          </a:endParaRPr>
        </a:p>
      </dgm:t>
    </dgm:pt>
    <dgm:pt modelId="{ED078872-4732-4FC7-AA2F-19A4C16A1609}" type="parTrans" cxnId="{BF91710E-5517-413D-99FC-073937050C8F}">
      <dgm:prSet/>
      <dgm:spPr/>
      <dgm:t>
        <a:bodyPr/>
        <a:lstStyle/>
        <a:p>
          <a:endParaRPr lang="pt-BR"/>
        </a:p>
      </dgm:t>
    </dgm:pt>
    <dgm:pt modelId="{5A788600-C353-4663-B378-1EA66A8E6FD1}" type="sibTrans" cxnId="{BF91710E-5517-413D-99FC-073937050C8F}">
      <dgm:prSet/>
      <dgm:spPr/>
      <dgm:t>
        <a:bodyPr/>
        <a:lstStyle/>
        <a:p>
          <a:endParaRPr lang="pt-BR"/>
        </a:p>
      </dgm:t>
    </dgm:pt>
    <dgm:pt modelId="{FF02A82E-B08B-42E3-AF87-FDF683D60F90}" type="pres">
      <dgm:prSet presAssocID="{A06E4C5D-98E7-43A2-8D3B-FCAB36D9BE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71CFFC-FF10-4C4C-9DA4-45DE46B6C5BB}" type="pres">
      <dgm:prSet presAssocID="{F7AAC14F-A2D8-405B-A7F1-062F98A1BD8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C6D767-1BC7-487C-B770-A3529E77EC9D}" type="pres">
      <dgm:prSet presAssocID="{8D1FD5BB-FA26-4D4B-BC4C-987CF4EF71ED}" presName="spacer" presStyleCnt="0"/>
      <dgm:spPr/>
    </dgm:pt>
    <dgm:pt modelId="{AB111F6F-6505-4EFD-9ABD-8B720412FF1F}" type="pres">
      <dgm:prSet presAssocID="{CD454F91-2A91-4B6B-895B-ACB605168C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AD98A1-DE92-47F8-B274-C71F4199C0F4}" type="pres">
      <dgm:prSet presAssocID="{263B331B-4FC6-4B21-B639-FFC72E8F341B}" presName="spacer" presStyleCnt="0"/>
      <dgm:spPr/>
    </dgm:pt>
    <dgm:pt modelId="{9B1C5BD9-DE8E-4270-87C0-B508E7E820DC}" type="pres">
      <dgm:prSet presAssocID="{A1DC0D10-B754-4907-BDC0-2E35965CA7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98E636-986E-4368-9FE0-07B76B3A5397}" type="pres">
      <dgm:prSet presAssocID="{AA828410-BD9B-4EDB-AA63-ECBB9335C055}" presName="spacer" presStyleCnt="0"/>
      <dgm:spPr/>
    </dgm:pt>
    <dgm:pt modelId="{A62BCED9-33BA-4CE4-8173-07632178020B}" type="pres">
      <dgm:prSet presAssocID="{DD67ADEA-346A-44CB-B85C-13F8A6F303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167F85-55FE-416F-888E-0516A309CEE6}" type="presOf" srcId="{CD454F91-2A91-4B6B-895B-ACB605168CE0}" destId="{AB111F6F-6505-4EFD-9ABD-8B720412FF1F}" srcOrd="0" destOrd="0" presId="urn:microsoft.com/office/officeart/2005/8/layout/vList2"/>
    <dgm:cxn modelId="{8799CF91-B7B9-4529-98BE-5D204E99D036}" srcId="{A06E4C5D-98E7-43A2-8D3B-FCAB36D9BEF5}" destId="{CD454F91-2A91-4B6B-895B-ACB605168CE0}" srcOrd="1" destOrd="0" parTransId="{D7CBFB3F-CDE6-443A-A255-F6448B7E474F}" sibTransId="{263B331B-4FC6-4B21-B639-FFC72E8F341B}"/>
    <dgm:cxn modelId="{C2CD2DA3-34E8-44B1-A860-B13BEFADD3A5}" type="presOf" srcId="{A1DC0D10-B754-4907-BDC0-2E35965CA7B1}" destId="{9B1C5BD9-DE8E-4270-87C0-B508E7E820DC}" srcOrd="0" destOrd="0" presId="urn:microsoft.com/office/officeart/2005/8/layout/vList2"/>
    <dgm:cxn modelId="{0BD9D4F2-D57A-467B-96AA-BFB384EBC920}" srcId="{A06E4C5D-98E7-43A2-8D3B-FCAB36D9BEF5}" destId="{F7AAC14F-A2D8-405B-A7F1-062F98A1BD8D}" srcOrd="0" destOrd="0" parTransId="{8C143786-80CF-494F-B929-7BCCF0D1FE75}" sibTransId="{8D1FD5BB-FA26-4D4B-BC4C-987CF4EF71ED}"/>
    <dgm:cxn modelId="{47D30A0B-1AA5-4DBF-90AD-2949D3D6803E}" type="presOf" srcId="{F7AAC14F-A2D8-405B-A7F1-062F98A1BD8D}" destId="{C171CFFC-FF10-4C4C-9DA4-45DE46B6C5BB}" srcOrd="0" destOrd="0" presId="urn:microsoft.com/office/officeart/2005/8/layout/vList2"/>
    <dgm:cxn modelId="{04DC7CF7-95F9-45E1-804B-8D84A99E1A36}" srcId="{A06E4C5D-98E7-43A2-8D3B-FCAB36D9BEF5}" destId="{A1DC0D10-B754-4907-BDC0-2E35965CA7B1}" srcOrd="2" destOrd="0" parTransId="{B0C9C5BF-5A28-49BD-B7EB-B9C083A6607B}" sibTransId="{AA828410-BD9B-4EDB-AA63-ECBB9335C055}"/>
    <dgm:cxn modelId="{BF91710E-5517-413D-99FC-073937050C8F}" srcId="{A06E4C5D-98E7-43A2-8D3B-FCAB36D9BEF5}" destId="{DD67ADEA-346A-44CB-B85C-13F8A6F303F2}" srcOrd="3" destOrd="0" parTransId="{ED078872-4732-4FC7-AA2F-19A4C16A1609}" sibTransId="{5A788600-C353-4663-B378-1EA66A8E6FD1}"/>
    <dgm:cxn modelId="{2BF4A768-A16D-4517-ACA5-61071B718359}" type="presOf" srcId="{DD67ADEA-346A-44CB-B85C-13F8A6F303F2}" destId="{A62BCED9-33BA-4CE4-8173-07632178020B}" srcOrd="0" destOrd="0" presId="urn:microsoft.com/office/officeart/2005/8/layout/vList2"/>
    <dgm:cxn modelId="{E3AF107C-3795-47FB-AC31-378EB75D3563}" type="presOf" srcId="{A06E4C5D-98E7-43A2-8D3B-FCAB36D9BEF5}" destId="{FF02A82E-B08B-42E3-AF87-FDF683D60F90}" srcOrd="0" destOrd="0" presId="urn:microsoft.com/office/officeart/2005/8/layout/vList2"/>
    <dgm:cxn modelId="{F7BB826E-9225-42E8-9662-0F6BCA2D0CE6}" type="presParOf" srcId="{FF02A82E-B08B-42E3-AF87-FDF683D60F90}" destId="{C171CFFC-FF10-4C4C-9DA4-45DE46B6C5BB}" srcOrd="0" destOrd="0" presId="urn:microsoft.com/office/officeart/2005/8/layout/vList2"/>
    <dgm:cxn modelId="{96E181E0-72A5-4670-B7AD-62E9CCED0E4D}" type="presParOf" srcId="{FF02A82E-B08B-42E3-AF87-FDF683D60F90}" destId="{F6C6D767-1BC7-487C-B770-A3529E77EC9D}" srcOrd="1" destOrd="0" presId="urn:microsoft.com/office/officeart/2005/8/layout/vList2"/>
    <dgm:cxn modelId="{96476CC5-B4E1-41BA-9739-758614E764A2}" type="presParOf" srcId="{FF02A82E-B08B-42E3-AF87-FDF683D60F90}" destId="{AB111F6F-6505-4EFD-9ABD-8B720412FF1F}" srcOrd="2" destOrd="0" presId="urn:microsoft.com/office/officeart/2005/8/layout/vList2"/>
    <dgm:cxn modelId="{D8F5F75F-A5F7-411E-95B4-B99A3549DCAC}" type="presParOf" srcId="{FF02A82E-B08B-42E3-AF87-FDF683D60F90}" destId="{2EAD98A1-DE92-47F8-B274-C71F4199C0F4}" srcOrd="3" destOrd="0" presId="urn:microsoft.com/office/officeart/2005/8/layout/vList2"/>
    <dgm:cxn modelId="{DAE6A562-1007-4BAA-900A-AE037BFAFD55}" type="presParOf" srcId="{FF02A82E-B08B-42E3-AF87-FDF683D60F90}" destId="{9B1C5BD9-DE8E-4270-87C0-B508E7E820DC}" srcOrd="4" destOrd="0" presId="urn:microsoft.com/office/officeart/2005/8/layout/vList2"/>
    <dgm:cxn modelId="{FF76FE2F-1FF6-4883-98B8-184EC93D3A0F}" type="presParOf" srcId="{FF02A82E-B08B-42E3-AF87-FDF683D60F90}" destId="{6498E636-986E-4368-9FE0-07B76B3A5397}" srcOrd="5" destOrd="0" presId="urn:microsoft.com/office/officeart/2005/8/layout/vList2"/>
    <dgm:cxn modelId="{A8F88A8F-1750-485F-A850-E520936D6171}" type="presParOf" srcId="{FF02A82E-B08B-42E3-AF87-FDF683D60F90}" destId="{A62BCED9-33BA-4CE4-8173-0763217802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F0740-58CE-4800-B72D-82F3BE29C0B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A3FAE8-61F3-47CA-B772-EA265C5ADDD8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 rtl="0"/>
          <a:r>
            <a:rPr lang="pt-BR" sz="20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Dispor sobre o equilíbrio entre receitas e despesas</a:t>
          </a:r>
          <a:endParaRPr lang="pt-BR" sz="2000" b="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9CBB64D5-0F34-482A-AA70-E00B5D5367E8}" type="parTrans" cxnId="{F403C8A5-D040-4556-9C53-4E02A3D4D091}">
      <dgm:prSet/>
      <dgm:spPr/>
      <dgm:t>
        <a:bodyPr/>
        <a:lstStyle/>
        <a:p>
          <a:endParaRPr lang="pt-BR"/>
        </a:p>
      </dgm:t>
    </dgm:pt>
    <dgm:pt modelId="{5EF2C223-7694-4E69-9A57-9EB48EC5DDD3}" type="sibTrans" cxnId="{F403C8A5-D040-4556-9C53-4E02A3D4D091}">
      <dgm:prSet/>
      <dgm:spPr/>
      <dgm:t>
        <a:bodyPr/>
        <a:lstStyle/>
        <a:p>
          <a:endParaRPr lang="pt-BR"/>
        </a:p>
      </dgm:t>
    </dgm:pt>
    <dgm:pt modelId="{AB363D39-20F0-4017-BF2F-1E2E78A00E2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just" rtl="0"/>
          <a:r>
            <a:rPr lang="pt-BR" sz="20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Definir critérios e formas de limitação de empenho</a:t>
          </a:r>
          <a:endParaRPr lang="pt-BR" sz="2000" b="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B48C0B4-8E85-4FF7-A593-D124968D1D4F}" type="parTrans" cxnId="{DCC9FCD7-B320-432C-AAFE-FC2D5A46C6CF}">
      <dgm:prSet/>
      <dgm:spPr/>
      <dgm:t>
        <a:bodyPr/>
        <a:lstStyle/>
        <a:p>
          <a:endParaRPr lang="pt-BR"/>
        </a:p>
      </dgm:t>
    </dgm:pt>
    <dgm:pt modelId="{0D2945F3-59D5-411C-A03B-00DAC934CEC0}" type="sibTrans" cxnId="{DCC9FCD7-B320-432C-AAFE-FC2D5A46C6CF}">
      <dgm:prSet/>
      <dgm:spPr/>
      <dgm:t>
        <a:bodyPr/>
        <a:lstStyle/>
        <a:p>
          <a:endParaRPr lang="pt-BR"/>
        </a:p>
      </dgm:t>
    </dgm:pt>
    <dgm:pt modelId="{17DCA51D-2883-4A58-8B49-9F76AD4B69EC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 rtl="0"/>
          <a:r>
            <a:rPr lang="pt-BR" sz="20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Normas: controle de custos e avaliação dos resultados dos </a:t>
          </a:r>
          <a:r>
            <a:rPr lang="pt-BR" sz="2000" b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progrs</a:t>
          </a:r>
          <a:r>
            <a:rPr lang="pt-BR" sz="20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  <a:endParaRPr lang="pt-BR" sz="2000" b="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1193F1E-900E-436A-9410-17F92E9C0939}" type="parTrans" cxnId="{245F6CBD-1A18-4395-B2E3-52DE55BB8E5E}">
      <dgm:prSet/>
      <dgm:spPr/>
      <dgm:t>
        <a:bodyPr/>
        <a:lstStyle/>
        <a:p>
          <a:endParaRPr lang="pt-BR"/>
        </a:p>
      </dgm:t>
    </dgm:pt>
    <dgm:pt modelId="{5BDF513B-7A40-46B8-BA77-8DF461005419}" type="sibTrans" cxnId="{245F6CBD-1A18-4395-B2E3-52DE55BB8E5E}">
      <dgm:prSet/>
      <dgm:spPr/>
      <dgm:t>
        <a:bodyPr/>
        <a:lstStyle/>
        <a:p>
          <a:endParaRPr lang="pt-BR"/>
        </a:p>
      </dgm:t>
    </dgm:pt>
    <dgm:pt modelId="{BF974CFE-C7AE-40F7-BC52-454CD9FC4C1D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just" rtl="0"/>
          <a:r>
            <a:rPr lang="pt-BR" sz="20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Estabelecer condições e exigências p/ </a:t>
          </a:r>
          <a:r>
            <a:rPr lang="pt-BR" sz="2000" b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transf</a:t>
          </a:r>
          <a:r>
            <a:rPr lang="pt-BR" sz="20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 de recursos a entidades</a:t>
          </a:r>
          <a:endParaRPr lang="pt-BR" sz="2000" b="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1D74DEE-AB50-4331-B490-DC8DA4468DF2}" type="parTrans" cxnId="{F87E8444-031F-44AC-BE7A-BD36C266E7F8}">
      <dgm:prSet/>
      <dgm:spPr/>
      <dgm:t>
        <a:bodyPr/>
        <a:lstStyle/>
        <a:p>
          <a:endParaRPr lang="pt-BR"/>
        </a:p>
      </dgm:t>
    </dgm:pt>
    <dgm:pt modelId="{92B42BE6-ACD8-4984-A76C-B822205BA672}" type="sibTrans" cxnId="{F87E8444-031F-44AC-BE7A-BD36C266E7F8}">
      <dgm:prSet/>
      <dgm:spPr/>
      <dgm:t>
        <a:bodyPr/>
        <a:lstStyle/>
        <a:p>
          <a:endParaRPr lang="pt-BR"/>
        </a:p>
      </dgm:t>
    </dgm:pt>
    <dgm:pt modelId="{A1BD1FDD-6143-4CD4-A04D-AB26F73721CD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 rtl="0"/>
          <a:r>
            <a:rPr lang="pt-BR" sz="2000" b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Progr</a:t>
          </a:r>
          <a:r>
            <a:rPr lang="pt-BR" sz="20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 financeira e cronograma de </a:t>
          </a:r>
          <a:r>
            <a:rPr lang="pt-BR" sz="2000" b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exec</a:t>
          </a:r>
          <a:r>
            <a:rPr lang="pt-BR" sz="20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 mensal de desembolso</a:t>
          </a:r>
          <a:endParaRPr lang="pt-BR" sz="2000" b="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E4C0B6E-4865-4F97-BEAD-4956FD8E1227}" type="parTrans" cxnId="{3D1C3033-C5C0-40D1-8E3E-B03F2CEABB9A}">
      <dgm:prSet/>
      <dgm:spPr/>
      <dgm:t>
        <a:bodyPr/>
        <a:lstStyle/>
        <a:p>
          <a:endParaRPr lang="pt-BR"/>
        </a:p>
      </dgm:t>
    </dgm:pt>
    <dgm:pt modelId="{04743325-99C2-44CA-B792-C525C47154BB}" type="sibTrans" cxnId="{3D1C3033-C5C0-40D1-8E3E-B03F2CEABB9A}">
      <dgm:prSet/>
      <dgm:spPr/>
      <dgm:t>
        <a:bodyPr/>
        <a:lstStyle/>
        <a:p>
          <a:endParaRPr lang="pt-BR"/>
        </a:p>
      </dgm:t>
    </dgm:pt>
    <dgm:pt modelId="{9FA9313C-B830-4344-A97F-D12404A7B06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just" rtl="0"/>
          <a:r>
            <a:rPr lang="pt-BR" sz="20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Definir montante e forma de utilização da reserva de contingência</a:t>
          </a:r>
          <a:endParaRPr lang="pt-BR" sz="2000" b="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CE71635-A962-46AE-B031-AC24E2B398AD}" type="parTrans" cxnId="{60EF0644-9D63-4A8E-A836-EAAD4641AABB}">
      <dgm:prSet/>
      <dgm:spPr/>
      <dgm:t>
        <a:bodyPr/>
        <a:lstStyle/>
        <a:p>
          <a:endParaRPr lang="pt-BR"/>
        </a:p>
      </dgm:t>
    </dgm:pt>
    <dgm:pt modelId="{5564CB3D-CC82-44F2-BEC0-F59CE164A00E}" type="sibTrans" cxnId="{60EF0644-9D63-4A8E-A836-EAAD4641AABB}">
      <dgm:prSet/>
      <dgm:spPr/>
      <dgm:t>
        <a:bodyPr/>
        <a:lstStyle/>
        <a:p>
          <a:endParaRPr lang="pt-BR"/>
        </a:p>
      </dgm:t>
    </dgm:pt>
    <dgm:pt modelId="{08182780-FB31-4742-9EC9-2A47C9391EE5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 rtl="0"/>
          <a:r>
            <a:rPr lang="pt-BR" sz="20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Estabelecer metas fiscais</a:t>
          </a:r>
          <a:endParaRPr lang="pt-BR" sz="2000" b="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F4903CE-997E-46B7-82C0-733DA6B63C02}" type="parTrans" cxnId="{4F5263D9-4BBA-42DB-A1AA-21B248F29C9D}">
      <dgm:prSet/>
      <dgm:spPr/>
      <dgm:t>
        <a:bodyPr/>
        <a:lstStyle/>
        <a:p>
          <a:endParaRPr lang="pt-BR"/>
        </a:p>
      </dgm:t>
    </dgm:pt>
    <dgm:pt modelId="{5A6A1F6D-7792-4746-ABC0-657D0A9AFE07}" type="sibTrans" cxnId="{4F5263D9-4BBA-42DB-A1AA-21B248F29C9D}">
      <dgm:prSet/>
      <dgm:spPr/>
      <dgm:t>
        <a:bodyPr/>
        <a:lstStyle/>
        <a:p>
          <a:endParaRPr lang="pt-BR"/>
        </a:p>
      </dgm:t>
    </dgm:pt>
    <dgm:pt modelId="{740AA183-98D3-41F5-AD8C-CA2C4A057F9C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just" rtl="0"/>
          <a:r>
            <a:rPr lang="pt-BR" sz="20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Dispor sobre riscos fiscais</a:t>
          </a:r>
          <a:endParaRPr lang="pt-BR" sz="2000" b="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F8BE870-F145-430A-95A4-6FE1B051DAA6}" type="parTrans" cxnId="{F6302CD1-F780-4023-A6EE-AF91C9821F7E}">
      <dgm:prSet/>
      <dgm:spPr/>
      <dgm:t>
        <a:bodyPr/>
        <a:lstStyle/>
        <a:p>
          <a:endParaRPr lang="pt-BR"/>
        </a:p>
      </dgm:t>
    </dgm:pt>
    <dgm:pt modelId="{D1FA7838-D92A-49D1-8206-40520DBA36ED}" type="sibTrans" cxnId="{F6302CD1-F780-4023-A6EE-AF91C9821F7E}">
      <dgm:prSet/>
      <dgm:spPr/>
      <dgm:t>
        <a:bodyPr/>
        <a:lstStyle/>
        <a:p>
          <a:endParaRPr lang="pt-BR"/>
        </a:p>
      </dgm:t>
    </dgm:pt>
    <dgm:pt modelId="{8AB8122C-0EB3-4D9F-B09D-07E5E5040180}" type="pres">
      <dgm:prSet presAssocID="{9AEF0740-58CE-4800-B72D-82F3BE29C0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C057599-BFF6-4E22-A5DE-B907B801140D}" type="pres">
      <dgm:prSet presAssocID="{03A3FAE8-61F3-47CA-B772-EA265C5ADDD8}" presName="linNode" presStyleCnt="0"/>
      <dgm:spPr/>
    </dgm:pt>
    <dgm:pt modelId="{62AEBC7F-B777-4552-885F-15B7C214C7CD}" type="pres">
      <dgm:prSet presAssocID="{03A3FAE8-61F3-47CA-B772-EA265C5ADDD8}" presName="parentText" presStyleLbl="node1" presStyleIdx="0" presStyleCnt="8" custScaleX="245066" custLinFactNeighborX="-1339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2DB99B-705D-4613-9CC0-0E6956E723B7}" type="pres">
      <dgm:prSet presAssocID="{5EF2C223-7694-4E69-9A57-9EB48EC5DDD3}" presName="sp" presStyleCnt="0"/>
      <dgm:spPr/>
    </dgm:pt>
    <dgm:pt modelId="{72EA803F-0AD0-41F0-886E-7E7011448AB2}" type="pres">
      <dgm:prSet presAssocID="{AB363D39-20F0-4017-BF2F-1E2E78A00E23}" presName="linNode" presStyleCnt="0"/>
      <dgm:spPr/>
    </dgm:pt>
    <dgm:pt modelId="{673797FD-73D6-404A-B8CB-7FBC7801F157}" type="pres">
      <dgm:prSet presAssocID="{AB363D39-20F0-4017-BF2F-1E2E78A00E23}" presName="parentText" presStyleLbl="node1" presStyleIdx="1" presStyleCnt="8" custScaleX="245093" custLinFactNeighborX="1137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95B4A6-7A72-4C76-9217-17B06F271624}" type="pres">
      <dgm:prSet presAssocID="{0D2945F3-59D5-411C-A03B-00DAC934CEC0}" presName="sp" presStyleCnt="0"/>
      <dgm:spPr/>
    </dgm:pt>
    <dgm:pt modelId="{234630A1-7539-477C-970A-AF713172D041}" type="pres">
      <dgm:prSet presAssocID="{17DCA51D-2883-4A58-8B49-9F76AD4B69EC}" presName="linNode" presStyleCnt="0"/>
      <dgm:spPr/>
    </dgm:pt>
    <dgm:pt modelId="{7C270FB4-0AE9-48EB-A1CF-84B39C5F8035}" type="pres">
      <dgm:prSet presAssocID="{17DCA51D-2883-4A58-8B49-9F76AD4B69EC}" presName="parentText" presStyleLbl="node1" presStyleIdx="2" presStyleCnt="8" custScaleX="245066" custLinFactNeighborX="-1339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3B8FD7-0A14-4F23-A04E-584BDD5B960C}" type="pres">
      <dgm:prSet presAssocID="{5BDF513B-7A40-46B8-BA77-8DF461005419}" presName="sp" presStyleCnt="0"/>
      <dgm:spPr/>
    </dgm:pt>
    <dgm:pt modelId="{E0D0D257-EB79-4A10-82FA-FA80912D802D}" type="pres">
      <dgm:prSet presAssocID="{BF974CFE-C7AE-40F7-BC52-454CD9FC4C1D}" presName="linNode" presStyleCnt="0"/>
      <dgm:spPr/>
    </dgm:pt>
    <dgm:pt modelId="{7C273691-B5F0-4888-81EC-16727E3B809D}" type="pres">
      <dgm:prSet presAssocID="{BF974CFE-C7AE-40F7-BC52-454CD9FC4C1D}" presName="parentText" presStyleLbl="node1" presStyleIdx="3" presStyleCnt="8" custScaleX="245066" custLinFactNeighborX="1137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06D8D0-64FE-46DC-B7BC-C0C6F5359EA3}" type="pres">
      <dgm:prSet presAssocID="{92B42BE6-ACD8-4984-A76C-B822205BA672}" presName="sp" presStyleCnt="0"/>
      <dgm:spPr/>
    </dgm:pt>
    <dgm:pt modelId="{CF11A17D-163F-4BE3-AFB5-7C4814F579A3}" type="pres">
      <dgm:prSet presAssocID="{A1BD1FDD-6143-4CD4-A04D-AB26F73721CD}" presName="linNode" presStyleCnt="0"/>
      <dgm:spPr/>
    </dgm:pt>
    <dgm:pt modelId="{2952BAC2-472D-4E61-933D-85C4DA4C2C4A}" type="pres">
      <dgm:prSet presAssocID="{A1BD1FDD-6143-4CD4-A04D-AB26F73721CD}" presName="parentText" presStyleLbl="node1" presStyleIdx="4" presStyleCnt="8" custScaleX="245066" custLinFactNeighborX="-1339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721ADF-1EA0-4E3C-ADC3-081D6C047ABE}" type="pres">
      <dgm:prSet presAssocID="{04743325-99C2-44CA-B792-C525C47154BB}" presName="sp" presStyleCnt="0"/>
      <dgm:spPr/>
    </dgm:pt>
    <dgm:pt modelId="{22D1C4A0-7BB6-4452-8FC3-78DCCAA5B810}" type="pres">
      <dgm:prSet presAssocID="{9FA9313C-B830-4344-A97F-D12404A7B069}" presName="linNode" presStyleCnt="0"/>
      <dgm:spPr/>
    </dgm:pt>
    <dgm:pt modelId="{F6C6500C-65F4-4AC9-AB9B-931B95B76062}" type="pres">
      <dgm:prSet presAssocID="{9FA9313C-B830-4344-A97F-D12404A7B069}" presName="parentText" presStyleLbl="node1" presStyleIdx="5" presStyleCnt="8" custScaleX="245066" custLinFactNeighborX="1137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2EF57A-1AAE-40D9-96B8-1399AD6D3C01}" type="pres">
      <dgm:prSet presAssocID="{5564CB3D-CC82-44F2-BEC0-F59CE164A00E}" presName="sp" presStyleCnt="0"/>
      <dgm:spPr/>
    </dgm:pt>
    <dgm:pt modelId="{AA6CA3EB-02DE-40B1-8496-68B349226DB8}" type="pres">
      <dgm:prSet presAssocID="{08182780-FB31-4742-9EC9-2A47C9391EE5}" presName="linNode" presStyleCnt="0"/>
      <dgm:spPr/>
    </dgm:pt>
    <dgm:pt modelId="{7FE3CCD4-C82A-464E-81C5-63F8DA74FFFD}" type="pres">
      <dgm:prSet presAssocID="{08182780-FB31-4742-9EC9-2A47C9391EE5}" presName="parentText" presStyleLbl="node1" presStyleIdx="6" presStyleCnt="8" custScaleX="245066" custLinFactNeighborX="-1339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93A0E4-B7F5-4639-B878-95AEC27FED74}" type="pres">
      <dgm:prSet presAssocID="{5A6A1F6D-7792-4746-ABC0-657D0A9AFE07}" presName="sp" presStyleCnt="0"/>
      <dgm:spPr/>
    </dgm:pt>
    <dgm:pt modelId="{273BA560-43A5-428E-B70A-B5669B3A0541}" type="pres">
      <dgm:prSet presAssocID="{740AA183-98D3-41F5-AD8C-CA2C4A057F9C}" presName="linNode" presStyleCnt="0"/>
      <dgm:spPr/>
    </dgm:pt>
    <dgm:pt modelId="{8C4CD56B-AB5B-4A60-B582-90DE3AE40980}" type="pres">
      <dgm:prSet presAssocID="{740AA183-98D3-41F5-AD8C-CA2C4A057F9C}" presName="parentText" presStyleLbl="node1" presStyleIdx="7" presStyleCnt="8" custScaleX="245066" custLinFactNeighborX="1137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7E8444-031F-44AC-BE7A-BD36C266E7F8}" srcId="{9AEF0740-58CE-4800-B72D-82F3BE29C0BD}" destId="{BF974CFE-C7AE-40F7-BC52-454CD9FC4C1D}" srcOrd="3" destOrd="0" parTransId="{F1D74DEE-AB50-4331-B490-DC8DA4468DF2}" sibTransId="{92B42BE6-ACD8-4984-A76C-B822205BA672}"/>
    <dgm:cxn modelId="{DCC9FCD7-B320-432C-AAFE-FC2D5A46C6CF}" srcId="{9AEF0740-58CE-4800-B72D-82F3BE29C0BD}" destId="{AB363D39-20F0-4017-BF2F-1E2E78A00E23}" srcOrd="1" destOrd="0" parTransId="{3B48C0B4-8E85-4FF7-A593-D124968D1D4F}" sibTransId="{0D2945F3-59D5-411C-A03B-00DAC934CEC0}"/>
    <dgm:cxn modelId="{5724A8FB-A801-4F12-A901-E7B1E66CC0DD}" type="presOf" srcId="{AB363D39-20F0-4017-BF2F-1E2E78A00E23}" destId="{673797FD-73D6-404A-B8CB-7FBC7801F157}" srcOrd="0" destOrd="0" presId="urn:microsoft.com/office/officeart/2005/8/layout/vList5"/>
    <dgm:cxn modelId="{3D1C3033-C5C0-40D1-8E3E-B03F2CEABB9A}" srcId="{9AEF0740-58CE-4800-B72D-82F3BE29C0BD}" destId="{A1BD1FDD-6143-4CD4-A04D-AB26F73721CD}" srcOrd="4" destOrd="0" parTransId="{AE4C0B6E-4865-4F97-BEAD-4956FD8E1227}" sibTransId="{04743325-99C2-44CA-B792-C525C47154BB}"/>
    <dgm:cxn modelId="{70FE5C4C-5F50-40F4-A15C-0D44B193DD1F}" type="presOf" srcId="{9AEF0740-58CE-4800-B72D-82F3BE29C0BD}" destId="{8AB8122C-0EB3-4D9F-B09D-07E5E5040180}" srcOrd="0" destOrd="0" presId="urn:microsoft.com/office/officeart/2005/8/layout/vList5"/>
    <dgm:cxn modelId="{526F39D3-E4B8-4FDC-BBD3-1242643C660E}" type="presOf" srcId="{740AA183-98D3-41F5-AD8C-CA2C4A057F9C}" destId="{8C4CD56B-AB5B-4A60-B582-90DE3AE40980}" srcOrd="0" destOrd="0" presId="urn:microsoft.com/office/officeart/2005/8/layout/vList5"/>
    <dgm:cxn modelId="{4F5263D9-4BBA-42DB-A1AA-21B248F29C9D}" srcId="{9AEF0740-58CE-4800-B72D-82F3BE29C0BD}" destId="{08182780-FB31-4742-9EC9-2A47C9391EE5}" srcOrd="6" destOrd="0" parTransId="{1F4903CE-997E-46B7-82C0-733DA6B63C02}" sibTransId="{5A6A1F6D-7792-4746-ABC0-657D0A9AFE07}"/>
    <dgm:cxn modelId="{F403C8A5-D040-4556-9C53-4E02A3D4D091}" srcId="{9AEF0740-58CE-4800-B72D-82F3BE29C0BD}" destId="{03A3FAE8-61F3-47CA-B772-EA265C5ADDD8}" srcOrd="0" destOrd="0" parTransId="{9CBB64D5-0F34-482A-AA70-E00B5D5367E8}" sibTransId="{5EF2C223-7694-4E69-9A57-9EB48EC5DDD3}"/>
    <dgm:cxn modelId="{8452627E-F647-441B-91D9-2FA7A6DC0A68}" type="presOf" srcId="{17DCA51D-2883-4A58-8B49-9F76AD4B69EC}" destId="{7C270FB4-0AE9-48EB-A1CF-84B39C5F8035}" srcOrd="0" destOrd="0" presId="urn:microsoft.com/office/officeart/2005/8/layout/vList5"/>
    <dgm:cxn modelId="{245F6CBD-1A18-4395-B2E3-52DE55BB8E5E}" srcId="{9AEF0740-58CE-4800-B72D-82F3BE29C0BD}" destId="{17DCA51D-2883-4A58-8B49-9F76AD4B69EC}" srcOrd="2" destOrd="0" parTransId="{41193F1E-900E-436A-9410-17F92E9C0939}" sibTransId="{5BDF513B-7A40-46B8-BA77-8DF461005419}"/>
    <dgm:cxn modelId="{F55ADD81-81FD-43EA-9FFE-EAB3FCDE3074}" type="presOf" srcId="{9FA9313C-B830-4344-A97F-D12404A7B069}" destId="{F6C6500C-65F4-4AC9-AB9B-931B95B76062}" srcOrd="0" destOrd="0" presId="urn:microsoft.com/office/officeart/2005/8/layout/vList5"/>
    <dgm:cxn modelId="{F6302CD1-F780-4023-A6EE-AF91C9821F7E}" srcId="{9AEF0740-58CE-4800-B72D-82F3BE29C0BD}" destId="{740AA183-98D3-41F5-AD8C-CA2C4A057F9C}" srcOrd="7" destOrd="0" parTransId="{6F8BE870-F145-430A-95A4-6FE1B051DAA6}" sibTransId="{D1FA7838-D92A-49D1-8206-40520DBA36ED}"/>
    <dgm:cxn modelId="{35094373-2965-49EC-8316-22BD7F6CF0A3}" type="presOf" srcId="{BF974CFE-C7AE-40F7-BC52-454CD9FC4C1D}" destId="{7C273691-B5F0-4888-81EC-16727E3B809D}" srcOrd="0" destOrd="0" presId="urn:microsoft.com/office/officeart/2005/8/layout/vList5"/>
    <dgm:cxn modelId="{FEBA0247-BFE3-4C29-B5C7-3D05BBA5CE61}" type="presOf" srcId="{08182780-FB31-4742-9EC9-2A47C9391EE5}" destId="{7FE3CCD4-C82A-464E-81C5-63F8DA74FFFD}" srcOrd="0" destOrd="0" presId="urn:microsoft.com/office/officeart/2005/8/layout/vList5"/>
    <dgm:cxn modelId="{60EF0644-9D63-4A8E-A836-EAAD4641AABB}" srcId="{9AEF0740-58CE-4800-B72D-82F3BE29C0BD}" destId="{9FA9313C-B830-4344-A97F-D12404A7B069}" srcOrd="5" destOrd="0" parTransId="{BCE71635-A962-46AE-B031-AC24E2B398AD}" sibTransId="{5564CB3D-CC82-44F2-BEC0-F59CE164A00E}"/>
    <dgm:cxn modelId="{F34FE9BF-079E-4749-B197-247DF3ED199A}" type="presOf" srcId="{A1BD1FDD-6143-4CD4-A04D-AB26F73721CD}" destId="{2952BAC2-472D-4E61-933D-85C4DA4C2C4A}" srcOrd="0" destOrd="0" presId="urn:microsoft.com/office/officeart/2005/8/layout/vList5"/>
    <dgm:cxn modelId="{ED782FA9-CF35-4BC0-AC04-A724E09D7985}" type="presOf" srcId="{03A3FAE8-61F3-47CA-B772-EA265C5ADDD8}" destId="{62AEBC7F-B777-4552-885F-15B7C214C7CD}" srcOrd="0" destOrd="0" presId="urn:microsoft.com/office/officeart/2005/8/layout/vList5"/>
    <dgm:cxn modelId="{08E0EB9A-999E-4BC3-A7FD-3D4D0A17F72E}" type="presParOf" srcId="{8AB8122C-0EB3-4D9F-B09D-07E5E5040180}" destId="{2C057599-BFF6-4E22-A5DE-B907B801140D}" srcOrd="0" destOrd="0" presId="urn:microsoft.com/office/officeart/2005/8/layout/vList5"/>
    <dgm:cxn modelId="{9E57CF20-8EFA-4F63-80DC-B5C0BEA0F448}" type="presParOf" srcId="{2C057599-BFF6-4E22-A5DE-B907B801140D}" destId="{62AEBC7F-B777-4552-885F-15B7C214C7CD}" srcOrd="0" destOrd="0" presId="urn:microsoft.com/office/officeart/2005/8/layout/vList5"/>
    <dgm:cxn modelId="{B6B4EC6B-F21A-4FC0-9513-115D76EBB595}" type="presParOf" srcId="{8AB8122C-0EB3-4D9F-B09D-07E5E5040180}" destId="{CA2DB99B-705D-4613-9CC0-0E6956E723B7}" srcOrd="1" destOrd="0" presId="urn:microsoft.com/office/officeart/2005/8/layout/vList5"/>
    <dgm:cxn modelId="{DE27DE4B-292E-4876-A37D-D343F9744C34}" type="presParOf" srcId="{8AB8122C-0EB3-4D9F-B09D-07E5E5040180}" destId="{72EA803F-0AD0-41F0-886E-7E7011448AB2}" srcOrd="2" destOrd="0" presId="urn:microsoft.com/office/officeart/2005/8/layout/vList5"/>
    <dgm:cxn modelId="{7F344E18-7D42-4216-AA3E-ADA5F2DA4740}" type="presParOf" srcId="{72EA803F-0AD0-41F0-886E-7E7011448AB2}" destId="{673797FD-73D6-404A-B8CB-7FBC7801F157}" srcOrd="0" destOrd="0" presId="urn:microsoft.com/office/officeart/2005/8/layout/vList5"/>
    <dgm:cxn modelId="{1FBC5060-DF45-442B-970E-291FF6DA350A}" type="presParOf" srcId="{8AB8122C-0EB3-4D9F-B09D-07E5E5040180}" destId="{1895B4A6-7A72-4C76-9217-17B06F271624}" srcOrd="3" destOrd="0" presId="urn:microsoft.com/office/officeart/2005/8/layout/vList5"/>
    <dgm:cxn modelId="{FBE40FDF-E268-4717-8513-68BA76767FC2}" type="presParOf" srcId="{8AB8122C-0EB3-4D9F-B09D-07E5E5040180}" destId="{234630A1-7539-477C-970A-AF713172D041}" srcOrd="4" destOrd="0" presId="urn:microsoft.com/office/officeart/2005/8/layout/vList5"/>
    <dgm:cxn modelId="{4E89E182-8A6B-4690-B0BF-93AD02FB39B2}" type="presParOf" srcId="{234630A1-7539-477C-970A-AF713172D041}" destId="{7C270FB4-0AE9-48EB-A1CF-84B39C5F8035}" srcOrd="0" destOrd="0" presId="urn:microsoft.com/office/officeart/2005/8/layout/vList5"/>
    <dgm:cxn modelId="{8B9EFD98-21B1-462C-839F-5D2B92FDAE37}" type="presParOf" srcId="{8AB8122C-0EB3-4D9F-B09D-07E5E5040180}" destId="{763B8FD7-0A14-4F23-A04E-584BDD5B960C}" srcOrd="5" destOrd="0" presId="urn:microsoft.com/office/officeart/2005/8/layout/vList5"/>
    <dgm:cxn modelId="{B04B484E-6096-4FF0-BEA0-4F63C272A657}" type="presParOf" srcId="{8AB8122C-0EB3-4D9F-B09D-07E5E5040180}" destId="{E0D0D257-EB79-4A10-82FA-FA80912D802D}" srcOrd="6" destOrd="0" presId="urn:microsoft.com/office/officeart/2005/8/layout/vList5"/>
    <dgm:cxn modelId="{2E6D3530-7C03-415D-A2A6-38495768FEDE}" type="presParOf" srcId="{E0D0D257-EB79-4A10-82FA-FA80912D802D}" destId="{7C273691-B5F0-4888-81EC-16727E3B809D}" srcOrd="0" destOrd="0" presId="urn:microsoft.com/office/officeart/2005/8/layout/vList5"/>
    <dgm:cxn modelId="{ACF8EC24-D008-4DF2-8FBC-5F25D2255327}" type="presParOf" srcId="{8AB8122C-0EB3-4D9F-B09D-07E5E5040180}" destId="{6E06D8D0-64FE-46DC-B7BC-C0C6F5359EA3}" srcOrd="7" destOrd="0" presId="urn:microsoft.com/office/officeart/2005/8/layout/vList5"/>
    <dgm:cxn modelId="{F0EFB28F-9812-4BC7-8C16-5A8875F39AF0}" type="presParOf" srcId="{8AB8122C-0EB3-4D9F-B09D-07E5E5040180}" destId="{CF11A17D-163F-4BE3-AFB5-7C4814F579A3}" srcOrd="8" destOrd="0" presId="urn:microsoft.com/office/officeart/2005/8/layout/vList5"/>
    <dgm:cxn modelId="{25886A46-89D7-4388-BBD0-B4D2A86139CB}" type="presParOf" srcId="{CF11A17D-163F-4BE3-AFB5-7C4814F579A3}" destId="{2952BAC2-472D-4E61-933D-85C4DA4C2C4A}" srcOrd="0" destOrd="0" presId="urn:microsoft.com/office/officeart/2005/8/layout/vList5"/>
    <dgm:cxn modelId="{0010174B-8FFB-4A0A-8CD0-31AE935A7F4D}" type="presParOf" srcId="{8AB8122C-0EB3-4D9F-B09D-07E5E5040180}" destId="{AF721ADF-1EA0-4E3C-ADC3-081D6C047ABE}" srcOrd="9" destOrd="0" presId="urn:microsoft.com/office/officeart/2005/8/layout/vList5"/>
    <dgm:cxn modelId="{213EE935-C38D-4D77-8374-DF6A660B086B}" type="presParOf" srcId="{8AB8122C-0EB3-4D9F-B09D-07E5E5040180}" destId="{22D1C4A0-7BB6-4452-8FC3-78DCCAA5B810}" srcOrd="10" destOrd="0" presId="urn:microsoft.com/office/officeart/2005/8/layout/vList5"/>
    <dgm:cxn modelId="{725CC21D-F52F-4EAC-BD79-573506E92CBF}" type="presParOf" srcId="{22D1C4A0-7BB6-4452-8FC3-78DCCAA5B810}" destId="{F6C6500C-65F4-4AC9-AB9B-931B95B76062}" srcOrd="0" destOrd="0" presId="urn:microsoft.com/office/officeart/2005/8/layout/vList5"/>
    <dgm:cxn modelId="{ACFEAE29-E007-4E40-9EB4-923F611D079F}" type="presParOf" srcId="{8AB8122C-0EB3-4D9F-B09D-07E5E5040180}" destId="{C82EF57A-1AAE-40D9-96B8-1399AD6D3C01}" srcOrd="11" destOrd="0" presId="urn:microsoft.com/office/officeart/2005/8/layout/vList5"/>
    <dgm:cxn modelId="{661E1C64-CDFB-4E93-BD6D-273E5E3404A6}" type="presParOf" srcId="{8AB8122C-0EB3-4D9F-B09D-07E5E5040180}" destId="{AA6CA3EB-02DE-40B1-8496-68B349226DB8}" srcOrd="12" destOrd="0" presId="urn:microsoft.com/office/officeart/2005/8/layout/vList5"/>
    <dgm:cxn modelId="{EF1E4EF1-1959-4D17-B53A-C80A6670CA52}" type="presParOf" srcId="{AA6CA3EB-02DE-40B1-8496-68B349226DB8}" destId="{7FE3CCD4-C82A-464E-81C5-63F8DA74FFFD}" srcOrd="0" destOrd="0" presId="urn:microsoft.com/office/officeart/2005/8/layout/vList5"/>
    <dgm:cxn modelId="{BE57F976-E66C-4F36-BC5A-5E5EC190A7AA}" type="presParOf" srcId="{8AB8122C-0EB3-4D9F-B09D-07E5E5040180}" destId="{8093A0E4-B7F5-4639-B878-95AEC27FED74}" srcOrd="13" destOrd="0" presId="urn:microsoft.com/office/officeart/2005/8/layout/vList5"/>
    <dgm:cxn modelId="{A442F76D-8C7F-4F93-8B1D-C9E8BCFDEAEB}" type="presParOf" srcId="{8AB8122C-0EB3-4D9F-B09D-07E5E5040180}" destId="{273BA560-43A5-428E-B70A-B5669B3A0541}" srcOrd="14" destOrd="0" presId="urn:microsoft.com/office/officeart/2005/8/layout/vList5"/>
    <dgm:cxn modelId="{E7CA615C-FC7E-44D1-B19B-24AB84CC8321}" type="presParOf" srcId="{273BA560-43A5-428E-B70A-B5669B3A0541}" destId="{8C4CD56B-AB5B-4A60-B582-90DE3AE409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1CFFC-FF10-4C4C-9DA4-45DE46B6C5BB}">
      <dsp:nvSpPr>
        <dsp:cNvPr id="0" name=""/>
        <dsp:cNvSpPr/>
      </dsp:nvSpPr>
      <dsp:spPr>
        <a:xfrm>
          <a:off x="0" y="10635"/>
          <a:ext cx="5388242" cy="41184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 panose="020F0502020204030204" pitchFamily="34" charset="0"/>
            </a:rPr>
            <a:t>Estabelecer metas e prioridades da administração pública.</a:t>
          </a:r>
          <a:endParaRPr lang="pt-BR" sz="1600" b="1" kern="1200" dirty="0">
            <a:latin typeface="Calibri" panose="020F0502020204030204" pitchFamily="34" charset="0"/>
          </a:endParaRPr>
        </a:p>
      </dsp:txBody>
      <dsp:txXfrm>
        <a:off x="20104" y="30739"/>
        <a:ext cx="5348034" cy="371632"/>
      </dsp:txXfrm>
    </dsp:sp>
    <dsp:sp modelId="{AB111F6F-6505-4EFD-9ABD-8B720412FF1F}">
      <dsp:nvSpPr>
        <dsp:cNvPr id="0" name=""/>
        <dsp:cNvSpPr/>
      </dsp:nvSpPr>
      <dsp:spPr>
        <a:xfrm>
          <a:off x="0" y="485835"/>
          <a:ext cx="5388242" cy="41184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 panose="020F0502020204030204" pitchFamily="34" charset="0"/>
            </a:rPr>
            <a:t>Orientar a elaboração e execução da LOA.</a:t>
          </a:r>
          <a:endParaRPr lang="pt-BR" sz="1600" b="1" kern="1200" dirty="0">
            <a:latin typeface="Calibri" panose="020F0502020204030204" pitchFamily="34" charset="0"/>
          </a:endParaRPr>
        </a:p>
      </dsp:txBody>
      <dsp:txXfrm>
        <a:off x="20104" y="505939"/>
        <a:ext cx="5348034" cy="371632"/>
      </dsp:txXfrm>
    </dsp:sp>
    <dsp:sp modelId="{9B1C5BD9-DE8E-4270-87C0-B508E7E820DC}">
      <dsp:nvSpPr>
        <dsp:cNvPr id="0" name=""/>
        <dsp:cNvSpPr/>
      </dsp:nvSpPr>
      <dsp:spPr>
        <a:xfrm>
          <a:off x="0" y="961035"/>
          <a:ext cx="5388242" cy="41184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 panose="020F0502020204030204" pitchFamily="34" charset="0"/>
            </a:rPr>
            <a:t>Dispor sobre as alterações na legislação tributária.</a:t>
          </a:r>
          <a:endParaRPr lang="pt-BR" sz="1600" b="1" kern="1200" dirty="0">
            <a:latin typeface="Calibri" panose="020F0502020204030204" pitchFamily="34" charset="0"/>
          </a:endParaRPr>
        </a:p>
      </dsp:txBody>
      <dsp:txXfrm>
        <a:off x="20104" y="981139"/>
        <a:ext cx="5348034" cy="371632"/>
      </dsp:txXfrm>
    </dsp:sp>
    <dsp:sp modelId="{A62BCED9-33BA-4CE4-8173-07632178020B}">
      <dsp:nvSpPr>
        <dsp:cNvPr id="0" name=""/>
        <dsp:cNvSpPr/>
      </dsp:nvSpPr>
      <dsp:spPr>
        <a:xfrm>
          <a:off x="0" y="1436235"/>
          <a:ext cx="5388242" cy="411840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 smtClean="0">
              <a:latin typeface="Calibri" panose="020F0502020204030204" pitchFamily="34" charset="0"/>
            </a:rPr>
            <a:t>Estab</a:t>
          </a:r>
          <a:r>
            <a:rPr lang="pt-BR" sz="1600" b="1" kern="1200" dirty="0" smtClean="0">
              <a:latin typeface="Calibri" panose="020F0502020204030204" pitchFamily="34" charset="0"/>
            </a:rPr>
            <a:t>. a polít. de </a:t>
          </a:r>
          <a:r>
            <a:rPr lang="pt-BR" sz="1600" b="1" kern="1200" dirty="0" err="1" smtClean="0">
              <a:latin typeface="Calibri" panose="020F0502020204030204" pitchFamily="34" charset="0"/>
            </a:rPr>
            <a:t>aplic</a:t>
          </a:r>
          <a:r>
            <a:rPr lang="pt-BR" sz="1600" b="1" kern="1200" dirty="0" smtClean="0">
              <a:latin typeface="Calibri" panose="020F0502020204030204" pitchFamily="34" charset="0"/>
            </a:rPr>
            <a:t>. das agências </a:t>
          </a:r>
          <a:r>
            <a:rPr lang="pt-BR" sz="1600" b="1" kern="1200" dirty="0" err="1" smtClean="0">
              <a:latin typeface="Calibri" panose="020F0502020204030204" pitchFamily="34" charset="0"/>
            </a:rPr>
            <a:t>financ</a:t>
          </a:r>
          <a:r>
            <a:rPr lang="pt-BR" sz="1600" b="1" kern="1200" dirty="0" smtClean="0">
              <a:latin typeface="Calibri" panose="020F0502020204030204" pitchFamily="34" charset="0"/>
            </a:rPr>
            <a:t>. </a:t>
          </a:r>
          <a:r>
            <a:rPr lang="pt-BR" sz="1600" b="1" kern="1200" dirty="0" err="1" smtClean="0">
              <a:latin typeface="Calibri" panose="020F0502020204030204" pitchFamily="34" charset="0"/>
            </a:rPr>
            <a:t>ofic</a:t>
          </a:r>
          <a:r>
            <a:rPr lang="pt-BR" sz="1600" b="1" kern="1200" dirty="0" smtClean="0">
              <a:latin typeface="Calibri" panose="020F0502020204030204" pitchFamily="34" charset="0"/>
            </a:rPr>
            <a:t>. de fomento.</a:t>
          </a:r>
          <a:endParaRPr lang="pt-BR" sz="1600" b="1" kern="1200" dirty="0">
            <a:latin typeface="Calibri" panose="020F0502020204030204" pitchFamily="34" charset="0"/>
          </a:endParaRPr>
        </a:p>
      </dsp:txBody>
      <dsp:txXfrm>
        <a:off x="20104" y="1456339"/>
        <a:ext cx="5348034" cy="371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EBC7F-B777-4552-885F-15B7C214C7CD}">
      <dsp:nvSpPr>
        <dsp:cNvPr id="0" name=""/>
        <dsp:cNvSpPr/>
      </dsp:nvSpPr>
      <dsp:spPr>
        <a:xfrm>
          <a:off x="97211" y="202"/>
          <a:ext cx="8085607" cy="610961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Dispor sobre o equilíbrio entre receitas e despesas</a:t>
          </a:r>
          <a:endParaRPr lang="pt-BR" sz="2000" b="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27036" y="30027"/>
        <a:ext cx="8025957" cy="551311"/>
      </dsp:txXfrm>
    </dsp:sp>
    <dsp:sp modelId="{673797FD-73D6-404A-B8CB-7FBC7801F157}">
      <dsp:nvSpPr>
        <dsp:cNvPr id="0" name=""/>
        <dsp:cNvSpPr/>
      </dsp:nvSpPr>
      <dsp:spPr>
        <a:xfrm>
          <a:off x="914397" y="641711"/>
          <a:ext cx="8086498" cy="610961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Definir critérios e formas de limitação de empenho</a:t>
          </a:r>
          <a:endParaRPr lang="pt-BR" sz="2000" b="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944222" y="671536"/>
        <a:ext cx="8026848" cy="551311"/>
      </dsp:txXfrm>
    </dsp:sp>
    <dsp:sp modelId="{7C270FB4-0AE9-48EB-A1CF-84B39C5F8035}">
      <dsp:nvSpPr>
        <dsp:cNvPr id="0" name=""/>
        <dsp:cNvSpPr/>
      </dsp:nvSpPr>
      <dsp:spPr>
        <a:xfrm>
          <a:off x="97211" y="1283221"/>
          <a:ext cx="8085607" cy="610961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Normas: controle de custos e avaliação dos resultados dos </a:t>
          </a:r>
          <a:r>
            <a:rPr lang="pt-BR" sz="2000" b="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progrs</a:t>
          </a:r>
          <a:r>
            <a:rPr lang="pt-BR" sz="2000" b="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  <a:endParaRPr lang="pt-BR" sz="2000" b="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27036" y="1313046"/>
        <a:ext cx="8025957" cy="551311"/>
      </dsp:txXfrm>
    </dsp:sp>
    <dsp:sp modelId="{7C273691-B5F0-4888-81EC-16727E3B809D}">
      <dsp:nvSpPr>
        <dsp:cNvPr id="0" name=""/>
        <dsp:cNvSpPr/>
      </dsp:nvSpPr>
      <dsp:spPr>
        <a:xfrm>
          <a:off x="914397" y="1924731"/>
          <a:ext cx="8085607" cy="610961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Estabelecer condições e exigências p/ </a:t>
          </a:r>
          <a:r>
            <a:rPr lang="pt-BR" sz="2000" b="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transf</a:t>
          </a:r>
          <a:r>
            <a:rPr lang="pt-BR" sz="2000" b="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 de recursos a entidades</a:t>
          </a:r>
          <a:endParaRPr lang="pt-BR" sz="2000" b="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944222" y="1954556"/>
        <a:ext cx="8025957" cy="551311"/>
      </dsp:txXfrm>
    </dsp:sp>
    <dsp:sp modelId="{2952BAC2-472D-4E61-933D-85C4DA4C2C4A}">
      <dsp:nvSpPr>
        <dsp:cNvPr id="0" name=""/>
        <dsp:cNvSpPr/>
      </dsp:nvSpPr>
      <dsp:spPr>
        <a:xfrm>
          <a:off x="97211" y="2566240"/>
          <a:ext cx="8085607" cy="610961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Progr</a:t>
          </a:r>
          <a:r>
            <a:rPr lang="pt-BR" sz="2000" b="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 financeira e cronograma de </a:t>
          </a:r>
          <a:r>
            <a:rPr lang="pt-BR" sz="2000" b="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exec</a:t>
          </a:r>
          <a:r>
            <a:rPr lang="pt-BR" sz="2000" b="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 mensal de desembolso</a:t>
          </a:r>
          <a:endParaRPr lang="pt-BR" sz="2000" b="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27036" y="2596065"/>
        <a:ext cx="8025957" cy="551311"/>
      </dsp:txXfrm>
    </dsp:sp>
    <dsp:sp modelId="{F6C6500C-65F4-4AC9-AB9B-931B95B76062}">
      <dsp:nvSpPr>
        <dsp:cNvPr id="0" name=""/>
        <dsp:cNvSpPr/>
      </dsp:nvSpPr>
      <dsp:spPr>
        <a:xfrm>
          <a:off x="914397" y="3207750"/>
          <a:ext cx="8085607" cy="610961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Definir montante e forma de utilização da reserva de contingência</a:t>
          </a:r>
          <a:endParaRPr lang="pt-BR" sz="2000" b="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944222" y="3237575"/>
        <a:ext cx="8025957" cy="551311"/>
      </dsp:txXfrm>
    </dsp:sp>
    <dsp:sp modelId="{7FE3CCD4-C82A-464E-81C5-63F8DA74FFFD}">
      <dsp:nvSpPr>
        <dsp:cNvPr id="0" name=""/>
        <dsp:cNvSpPr/>
      </dsp:nvSpPr>
      <dsp:spPr>
        <a:xfrm>
          <a:off x="97211" y="3849259"/>
          <a:ext cx="8085607" cy="610961"/>
        </a:xfrm>
        <a:prstGeom prst="round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Estabelecer metas fiscais</a:t>
          </a:r>
          <a:endParaRPr lang="pt-BR" sz="2000" b="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27036" y="3879084"/>
        <a:ext cx="8025957" cy="551311"/>
      </dsp:txXfrm>
    </dsp:sp>
    <dsp:sp modelId="{8C4CD56B-AB5B-4A60-B582-90DE3AE40980}">
      <dsp:nvSpPr>
        <dsp:cNvPr id="0" name=""/>
        <dsp:cNvSpPr/>
      </dsp:nvSpPr>
      <dsp:spPr>
        <a:xfrm>
          <a:off x="914397" y="4490769"/>
          <a:ext cx="8085607" cy="610961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Dispor sobre riscos fiscais</a:t>
          </a:r>
          <a:endParaRPr lang="pt-BR" sz="2000" b="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944222" y="4520594"/>
        <a:ext cx="8025957" cy="551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0904F-DD16-4425-95D2-E7F20566A7DF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74AF2-15BB-4D75-A007-3FADA2491C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6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28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 smtClean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3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89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3" y="118889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3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2" name="Retângulo 1"/>
          <p:cNvSpPr/>
          <p:nvPr userDrawn="1"/>
        </p:nvSpPr>
        <p:spPr>
          <a:xfrm>
            <a:off x="179512" y="5949280"/>
            <a:ext cx="864096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4" y="1196752"/>
            <a:ext cx="4188274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179512" y="5949280"/>
            <a:ext cx="864096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179512" y="5949280"/>
            <a:ext cx="864096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Retângulo 2"/>
          <p:cNvSpPr/>
          <p:nvPr userDrawn="1"/>
        </p:nvSpPr>
        <p:spPr>
          <a:xfrm>
            <a:off x="179512" y="5949280"/>
            <a:ext cx="864096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7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8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 userDrawn="1"/>
        </p:nvSpPr>
        <p:spPr>
          <a:xfrm>
            <a:off x="107504" y="116632"/>
            <a:ext cx="268573" cy="72008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600" b="1" dirty="0" smtClean="0"/>
              <a:t>Módulo 3: O Processo Legislativo Municipal e a LDO</a:t>
            </a:r>
            <a:endParaRPr lang="pt-BR" sz="1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-8878" y="61199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Lucas R. Gomes</a:t>
            </a:r>
          </a:p>
          <a:p>
            <a:pPr algn="ctr"/>
            <a:r>
              <a:rPr lang="pt-BR" sz="16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Divisão de Consultoria </a:t>
            </a:r>
            <a:r>
              <a:rPr lang="pt-BR" sz="16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Legislativa</a:t>
            </a:r>
            <a:endParaRPr lang="pt-BR" sz="1600" b="1" dirty="0">
              <a:solidFill>
                <a:srgbClr val="008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4000" y="770400"/>
            <a:ext cx="8856000" cy="593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900" b="1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14000"/>
              </a:lnSpc>
            </a:pPr>
            <a:r>
              <a:rPr lang="pt-BR" sz="24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</a:t>
            </a:r>
            <a:r>
              <a:rPr lang="pt-BR" sz="24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1º - </a:t>
            </a: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Ficam </a:t>
            </a:r>
            <a:r>
              <a:rPr lang="pt-B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estabelecidas [...] as </a:t>
            </a:r>
            <a:r>
              <a:rPr lang="pt-BR" sz="24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diretrizes para a elaboração do orçamento</a:t>
            </a: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do Município para o exercício de </a:t>
            </a:r>
            <a:r>
              <a:rPr lang="pt-B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2015, </a:t>
            </a: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compreendendo</a:t>
            </a:r>
            <a:r>
              <a:rPr lang="pt-B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pt-BR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4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</a:t>
            </a:r>
            <a:r>
              <a:rPr lang="pt-BR" sz="24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prioridades e metas da administração pública municipal; </a:t>
            </a:r>
          </a:p>
          <a:p>
            <a:pPr algn="just">
              <a:lnSpc>
                <a:spcPct val="114000"/>
              </a:lnSpc>
            </a:pPr>
            <a:r>
              <a:rPr lang="pt-BR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4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 </a:t>
            </a:r>
            <a:r>
              <a:rPr lang="pt-BR" sz="2400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organização e estrutura dos orçamentos; </a:t>
            </a:r>
          </a:p>
          <a:p>
            <a:pPr algn="just">
              <a:lnSpc>
                <a:spcPct val="114000"/>
              </a:lnSpc>
            </a:pPr>
            <a:r>
              <a:rPr lang="pt-BR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4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 </a:t>
            </a:r>
            <a:r>
              <a:rPr lang="pt-BR" sz="2400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diretrizes para a elaboração e para a execução dos orçamentos do Município e suas alterações; </a:t>
            </a:r>
          </a:p>
          <a:p>
            <a:pPr algn="just">
              <a:lnSpc>
                <a:spcPct val="114000"/>
              </a:lnSpc>
            </a:pPr>
            <a:r>
              <a:rPr lang="pt-BR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4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 </a:t>
            </a:r>
            <a:r>
              <a:rPr lang="pt-BR" sz="2400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disposições relativas às despesas do Município com pessoal e com encargos sociais; </a:t>
            </a:r>
          </a:p>
          <a:p>
            <a:pPr algn="just">
              <a:lnSpc>
                <a:spcPct val="114000"/>
              </a:lnSpc>
            </a:pPr>
            <a:r>
              <a:rPr lang="pt-BR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4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 </a:t>
            </a:r>
            <a:r>
              <a:rPr lang="pt-BR" sz="2400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disposições sobre alterações da legislação tributária do Município;</a:t>
            </a:r>
          </a:p>
          <a:p>
            <a:pPr algn="just">
              <a:lnSpc>
                <a:spcPct val="114000"/>
              </a:lnSpc>
            </a:pPr>
            <a:r>
              <a:rPr lang="pt-BR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4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 </a:t>
            </a:r>
            <a:r>
              <a:rPr lang="pt-BR" sz="2400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disposições gerais. </a:t>
            </a: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Cap.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I – Disposição preliminar</a:t>
            </a:r>
          </a:p>
        </p:txBody>
      </p:sp>
    </p:spTree>
    <p:extLst>
      <p:ext uri="{BB962C8B-B14F-4D97-AF65-F5344CB8AC3E}">
        <p14:creationId xmlns:p14="http://schemas.microsoft.com/office/powerpoint/2010/main" val="2979396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Cap. II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Das prioridades e metas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00" y="770400"/>
            <a:ext cx="8856000" cy="2457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900" b="1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14000"/>
              </a:lnSpc>
            </a:pPr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Atender ao disposto na CF/88:</a:t>
            </a:r>
          </a:p>
          <a:p>
            <a:pPr algn="just">
              <a:lnSpc>
                <a:spcPct val="114000"/>
              </a:lnSpc>
            </a:pPr>
            <a:r>
              <a:rPr lang="pt-BR" sz="3000" b="1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estabelecer </a:t>
            </a:r>
            <a:r>
              <a:rPr lang="pt-BR" sz="30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metas e prioridades da administração pública</a:t>
            </a:r>
            <a:r>
              <a:rPr lang="pt-BR" sz="3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(art. 2º e anexo 1.7 da LDO </a:t>
            </a:r>
            <a:r>
              <a:rPr lang="pt-BR" sz="3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2015).</a:t>
            </a:r>
            <a:endParaRPr lang="pt-BR" sz="3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pt-BR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endParaRPr lang="pt-BR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5630" y="3119744"/>
            <a:ext cx="8856000" cy="374153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2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</a:t>
            </a: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</a:t>
            </a:r>
            <a:r>
              <a:rPr lang="pt-BR" sz="2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2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Cidade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Saudável</a:t>
            </a:r>
          </a:p>
          <a:p>
            <a:pPr algn="just">
              <a:lnSpc>
                <a:spcPct val="114000"/>
              </a:lnSpc>
            </a:pP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 –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Educação</a:t>
            </a:r>
          </a:p>
          <a:p>
            <a:pPr algn="just">
              <a:lnSpc>
                <a:spcPct val="114000"/>
              </a:lnSpc>
            </a:pP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 –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Cidade com Mobilidade</a:t>
            </a:r>
          </a:p>
          <a:p>
            <a:pPr algn="just">
              <a:lnSpc>
                <a:spcPct val="114000"/>
              </a:lnSpc>
            </a:pP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 –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Cidade Segura</a:t>
            </a:r>
          </a:p>
          <a:p>
            <a:pPr algn="just">
              <a:lnSpc>
                <a:spcPct val="114000"/>
              </a:lnSpc>
            </a:pP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 –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Prosperidade</a:t>
            </a:r>
          </a:p>
          <a:p>
            <a:pPr algn="just">
              <a:lnSpc>
                <a:spcPct val="114000"/>
              </a:lnSpc>
            </a:pP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 –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Modernidade</a:t>
            </a:r>
          </a:p>
          <a:p>
            <a:pPr algn="just">
              <a:lnSpc>
                <a:spcPct val="114000"/>
              </a:lnSpc>
            </a:pPr>
            <a:endParaRPr lang="pt-BR" sz="2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endParaRPr lang="pt-BR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pt-BR" sz="2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VII </a:t>
            </a: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Cidade </a:t>
            </a:r>
            <a:r>
              <a:rPr lang="pt-BR" sz="2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todas as Vilas Vivas</a:t>
            </a:r>
          </a:p>
          <a:p>
            <a:pPr algn="just">
              <a:lnSpc>
                <a:spcPct val="114000"/>
              </a:lnSpc>
            </a:pP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VIII –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Cidade Compartilhada</a:t>
            </a:r>
          </a:p>
          <a:p>
            <a:pPr algn="just">
              <a:lnSpc>
                <a:spcPct val="114000"/>
              </a:lnSpc>
            </a:pP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IX –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Cidade Sustentável</a:t>
            </a:r>
          </a:p>
          <a:p>
            <a:pPr algn="just">
              <a:lnSpc>
                <a:spcPct val="114000"/>
              </a:lnSpc>
            </a:pP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 –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Cidade de Todos</a:t>
            </a:r>
          </a:p>
          <a:p>
            <a:pPr algn="just">
              <a:lnSpc>
                <a:spcPct val="114000"/>
              </a:lnSpc>
            </a:pP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XI –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Cultura</a:t>
            </a:r>
          </a:p>
          <a:p>
            <a:pPr algn="just">
              <a:lnSpc>
                <a:spcPct val="114000"/>
              </a:lnSpc>
            </a:pPr>
            <a:r>
              <a:rPr lang="pt-BR" sz="2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XII – </a:t>
            </a:r>
            <a:r>
              <a:rPr lang="pt-BR" sz="2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Integr.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Metropolitana</a:t>
            </a:r>
          </a:p>
          <a:p>
            <a:pPr algn="just">
              <a:lnSpc>
                <a:spcPct val="114000"/>
              </a:lnSpc>
            </a:pPr>
            <a:r>
              <a:rPr lang="pt-BR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endParaRPr lang="pt-BR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51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Cap. II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Das prioridades e metas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" y="1051200"/>
            <a:ext cx="8870400" cy="5454470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Cap. III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Da organização e da estrutura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4000" y="770400"/>
            <a:ext cx="8856000" cy="582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900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14000"/>
              </a:lnSpc>
            </a:pPr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Atender ao disposto na CF/88:</a:t>
            </a:r>
          </a:p>
          <a:p>
            <a:pPr algn="just">
              <a:lnSpc>
                <a:spcPct val="114000"/>
              </a:lnSpc>
            </a:pPr>
            <a:r>
              <a:rPr lang="pt-BR" sz="30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orientar a elaboração da LOA </a:t>
            </a:r>
            <a:r>
              <a:rPr lang="pt-BR" sz="3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(art. 3º ao </a:t>
            </a:r>
            <a:r>
              <a:rPr lang="pt-BR" sz="3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10º </a:t>
            </a:r>
            <a:r>
              <a:rPr lang="pt-BR" sz="3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LDO </a:t>
            </a:r>
            <a:r>
              <a:rPr lang="pt-BR" sz="3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2015).</a:t>
            </a:r>
            <a:endParaRPr lang="pt-BR" sz="3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endParaRPr lang="pt-BR" sz="2000" b="1" dirty="0">
              <a:solidFill>
                <a:srgbClr val="33993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pt-BR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Portaria Conjunta STN/SOF n° </a:t>
            </a:r>
            <a:r>
              <a:rPr lang="pt-BR" sz="2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163/2001:</a:t>
            </a:r>
          </a:p>
          <a:p>
            <a:pPr algn="just">
              <a:lnSpc>
                <a:spcPct val="114000"/>
              </a:lnSpc>
            </a:pPr>
            <a:r>
              <a:rPr lang="pt-B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Classific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orçamentária da despesa </a:t>
            </a:r>
            <a:r>
              <a:rPr lang="pt-B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qto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à sua natureza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</a:p>
          <a:p>
            <a:pPr algn="just">
              <a:lnSpc>
                <a:spcPct val="114000"/>
              </a:lnSpc>
            </a:pPr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categoria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econômica </a:t>
            </a:r>
            <a:r>
              <a:rPr lang="pt-BR" sz="28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(obrigatório)</a:t>
            </a:r>
          </a:p>
          <a:p>
            <a:pPr algn="just">
              <a:lnSpc>
                <a:spcPct val="114000"/>
              </a:lnSpc>
            </a:pP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grupo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natureza da despesa </a:t>
            </a:r>
            <a:r>
              <a:rPr lang="pt-BR" sz="28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(obrigatório)</a:t>
            </a:r>
          </a:p>
          <a:p>
            <a:pPr algn="just">
              <a:lnSpc>
                <a:spcPct val="114000"/>
              </a:lnSpc>
            </a:pP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elemento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despesa </a:t>
            </a:r>
            <a:r>
              <a:rPr lang="pt-BR" sz="28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(opcional)</a:t>
            </a:r>
          </a:p>
          <a:p>
            <a:pPr algn="just">
              <a:lnSpc>
                <a:spcPct val="114000"/>
              </a:lnSpc>
            </a:pP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modalidade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aplicação </a:t>
            </a:r>
            <a:r>
              <a:rPr lang="pt-BR" sz="2800" b="1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(inf. gerencial obrigatória)</a:t>
            </a:r>
            <a:endParaRPr lang="pt-BR" sz="28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482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Cap. III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Da organização e da estrutura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260559"/>
            <a:ext cx="8884187" cy="51845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00" y="1491456"/>
            <a:ext cx="8856000" cy="438581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ctr"/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LOA de 2012</a:t>
            </a:r>
          </a:p>
          <a:p>
            <a:endParaRPr lang="pt-BR" sz="3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Crédito orçamentário: </a:t>
            </a:r>
            <a:r>
              <a:rPr lang="pt-BR" sz="2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0207.131221465.338.319011.0100</a:t>
            </a:r>
          </a:p>
          <a:p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Nat. </a:t>
            </a:r>
            <a:r>
              <a:rPr lang="pt-B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pt-BR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despesa</a:t>
            </a:r>
            <a:r>
              <a:rPr lang="pt-B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319011</a:t>
            </a:r>
          </a:p>
          <a:p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Despesa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Corrente</a:t>
            </a:r>
          </a:p>
          <a:p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Pessoal e Encargos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Sociais</a:t>
            </a:r>
          </a:p>
          <a:p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 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Aplicações Diretas </a:t>
            </a:r>
            <a:endParaRPr lang="pt-BR" sz="2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 –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Venc.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Vantagens Fixas – Pessoal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Civil</a:t>
            </a:r>
          </a:p>
          <a:p>
            <a:pPr algn="ctr"/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LOA de 2013</a:t>
            </a:r>
          </a:p>
          <a:p>
            <a:endParaRPr lang="pt-BR" sz="3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Crédito orçamentário: </a:t>
            </a:r>
            <a:r>
              <a:rPr lang="pt-BR" sz="2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0207.131221465.338.3190.0100</a:t>
            </a:r>
          </a:p>
          <a:p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Nat. </a:t>
            </a:r>
            <a:r>
              <a:rPr lang="pt-B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pt-BR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despesa</a:t>
            </a:r>
            <a:r>
              <a:rPr lang="pt-B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3190</a:t>
            </a:r>
          </a:p>
          <a:p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Despesa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Corrente</a:t>
            </a:r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1 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Pessoal e Encargos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Sociais</a:t>
            </a:r>
          </a:p>
          <a:p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 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Aplicações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Diretas</a:t>
            </a:r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pt-BR" sz="2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Cap. III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Da organização e da estrutura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523874" y="2060848"/>
            <a:ext cx="0" cy="3600400"/>
          </a:xfrm>
          <a:prstGeom prst="line">
            <a:avLst/>
          </a:prstGeom>
          <a:ln w="762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1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00" y="1491456"/>
            <a:ext cx="8856000" cy="438581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ctr"/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LOA de 2012</a:t>
            </a:r>
          </a:p>
          <a:p>
            <a:endParaRPr lang="pt-BR" sz="3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Crédito orçamentário: </a:t>
            </a:r>
            <a:r>
              <a:rPr lang="pt-BR" sz="2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0207.133921542.371.339031.0300</a:t>
            </a:r>
          </a:p>
          <a:p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Nat. </a:t>
            </a:r>
            <a:r>
              <a:rPr lang="pt-B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pt-BR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despesa</a:t>
            </a:r>
            <a:r>
              <a:rPr lang="pt-B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339031</a:t>
            </a:r>
          </a:p>
          <a:p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Despesa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Corrente</a:t>
            </a:r>
          </a:p>
          <a:p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pt-BR" sz="22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Outras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Desp.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Correntes</a:t>
            </a:r>
            <a:endParaRPr lang="pt-BR" sz="2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 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Aplicações Diretas </a:t>
            </a:r>
            <a:endParaRPr lang="pt-BR" sz="2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pt-BR" sz="22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Premiações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Cult., Artíst., Cient., Desp. e Outras</a:t>
            </a:r>
          </a:p>
          <a:p>
            <a:pPr algn="ctr"/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LOA de 2013</a:t>
            </a:r>
          </a:p>
          <a:p>
            <a:endParaRPr lang="pt-BR" sz="3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Crédito orçamentário: </a:t>
            </a:r>
            <a:r>
              <a:rPr lang="pt-BR" sz="2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0207.133921542.371.3390.0300</a:t>
            </a:r>
            <a:endParaRPr lang="pt-BR" sz="2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Nat. </a:t>
            </a:r>
            <a:r>
              <a:rPr lang="pt-B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pt-BR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despesa</a:t>
            </a:r>
            <a:r>
              <a:rPr lang="pt-B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3390</a:t>
            </a:r>
          </a:p>
          <a:p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Despesa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Corrente</a:t>
            </a:r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</a:t>
            </a:r>
            <a:r>
              <a:rPr lang="pt-BR" sz="22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Outras Desp.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Correntes</a:t>
            </a:r>
          </a:p>
          <a:p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 –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Aplicações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Diretas</a:t>
            </a:r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pt-BR" sz="2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Cap. III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Da organização e da estrutura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523874" y="2060848"/>
            <a:ext cx="0" cy="3600400"/>
          </a:xfrm>
          <a:prstGeom prst="line">
            <a:avLst/>
          </a:prstGeom>
          <a:ln w="762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IV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Elaboração, execução e alteração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4000" y="770400"/>
            <a:ext cx="8856000" cy="511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900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14000"/>
              </a:lnSpc>
            </a:pPr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Atender ao disposto na CF/88:</a:t>
            </a:r>
          </a:p>
          <a:p>
            <a:pPr algn="just">
              <a:lnSpc>
                <a:spcPct val="114000"/>
              </a:lnSpc>
            </a:pPr>
            <a:r>
              <a:rPr lang="pt-BR" sz="30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orientar a elaboração e execução da LOA </a:t>
            </a:r>
            <a:r>
              <a:rPr lang="pt-BR" sz="3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(art. </a:t>
            </a:r>
            <a:r>
              <a:rPr lang="pt-BR" sz="3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 </a:t>
            </a:r>
            <a:r>
              <a:rPr lang="pt-BR" sz="3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ao </a:t>
            </a:r>
            <a:r>
              <a:rPr lang="pt-BR" sz="3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33 </a:t>
            </a:r>
            <a:r>
              <a:rPr lang="pt-BR" sz="3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LDO </a:t>
            </a:r>
            <a:r>
              <a:rPr lang="pt-BR" sz="3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2015).</a:t>
            </a:r>
            <a:endParaRPr lang="pt-BR" sz="3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endParaRPr lang="pt-BR" sz="2800" dirty="0">
              <a:solidFill>
                <a:srgbClr val="33993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Seção I –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Das diretrizes gerais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Seção II –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Das </a:t>
            </a:r>
            <a:r>
              <a:rPr lang="pt-B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diretr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específicas do </a:t>
            </a:r>
            <a:r>
              <a:rPr lang="pt-BR" sz="2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  <a:r>
              <a:rPr lang="pt-B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rç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participativo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Seção III –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execução e das alterações da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LOA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Seção IV –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Dos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custos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obras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serv.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engenharia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484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Seção I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Das diretrizes gerais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00" y="770400"/>
            <a:ext cx="8856000" cy="575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900" b="1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14000"/>
              </a:lnSpc>
            </a:pPr>
            <a:r>
              <a:rPr lang="pt-BR" sz="28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pt-BR" sz="28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 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pt-BR" sz="28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elaboração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do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PLOA 2015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a </a:t>
            </a:r>
            <a:r>
              <a:rPr lang="pt-BR" sz="28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aprovação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 a </a:t>
            </a:r>
            <a:r>
              <a:rPr lang="pt-BR" sz="28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execução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deverão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 realizadas de modo a evidenciar a transparência da gestão fiscal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</a:p>
          <a:p>
            <a:pPr algn="just">
              <a:lnSpc>
                <a:spcPct val="114000"/>
              </a:lnSpc>
            </a:pPr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pt-BR" sz="28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§ 1º - </a:t>
            </a:r>
            <a:r>
              <a:rPr lang="pt-B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aud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pt-B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CMBH na tramitação do PLOA.</a:t>
            </a:r>
          </a:p>
          <a:p>
            <a:pPr algn="just">
              <a:lnSpc>
                <a:spcPct val="114000"/>
              </a:lnSpc>
            </a:pPr>
            <a:r>
              <a:rPr lang="pt-BR" sz="28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§ 2º 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aud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pt-B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púb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pt-B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quadrim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durante execução para avaliar o cumprimento de meta.</a:t>
            </a:r>
          </a:p>
          <a:p>
            <a:pPr algn="just">
              <a:lnSpc>
                <a:spcPct val="114000"/>
              </a:lnSpc>
            </a:pPr>
            <a:r>
              <a:rPr lang="pt-BR" sz="28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§ 3º 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publicar rel. técnicos da audiência prevista no § 2º no mínimo 5 dias úteis antes.</a:t>
            </a:r>
          </a:p>
          <a:p>
            <a:pPr algn="just">
              <a:lnSpc>
                <a:spcPct val="114000"/>
              </a:lnSpc>
            </a:pPr>
            <a:r>
              <a:rPr lang="pt-BR" sz="28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§ 4º 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relatório de </a:t>
            </a:r>
            <a:r>
              <a:rPr lang="pt-B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exec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com informações no menor nível de categoria de programação.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376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Seção III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Execução e alteração da LOA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4000" y="770400"/>
            <a:ext cx="8856000" cy="4562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900" b="1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14000"/>
              </a:lnSpc>
            </a:pPr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Atender ao disposto na </a:t>
            </a:r>
            <a:r>
              <a:rPr lang="pt-BR" sz="3000" b="1" dirty="0" smtClean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LRF:</a:t>
            </a:r>
            <a:endParaRPr lang="pt-BR" sz="3000" b="1" dirty="0">
              <a:solidFill>
                <a:srgbClr val="33993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endParaRPr lang="pt-BR" sz="3000" dirty="0" smtClean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24000">
                    <a:schemeClr val="accent4">
                      <a:lumMod val="75000"/>
                    </a:schemeClr>
                  </a:gs>
                  <a:gs pos="46000">
                    <a:srgbClr val="F1B409"/>
                  </a:gs>
                  <a:gs pos="86000">
                    <a:schemeClr val="accent4">
                      <a:lumMod val="7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pt-BR" sz="3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definir </a:t>
            </a:r>
            <a:r>
              <a:rPr lang="pt-BR" sz="3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critérios e formas de limitação de empenho e estabelecer condições;</a:t>
            </a:r>
          </a:p>
          <a:p>
            <a:pPr algn="just">
              <a:lnSpc>
                <a:spcPct val="114000"/>
              </a:lnSpc>
            </a:pPr>
            <a:endParaRPr lang="pt-BR" sz="3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pt-BR" sz="3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exigências </a:t>
            </a:r>
            <a:r>
              <a:rPr lang="pt-BR" sz="3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transferências de recursos a entidades públicas e privadas.</a:t>
            </a:r>
          </a:p>
          <a:p>
            <a:pPr algn="just">
              <a:lnSpc>
                <a:spcPct val="114000"/>
              </a:lnSpc>
            </a:pPr>
            <a:endParaRPr lang="pt-BR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44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42441" y="1129819"/>
            <a:ext cx="88569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Instrumentos Fundamentais de Planejamento / Orçamento definidos pela CF/88: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PPA</a:t>
            </a:r>
            <a:r>
              <a:rPr lang="pt-BR" sz="3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LDO e </a:t>
            </a:r>
            <a:r>
              <a:rPr lang="pt-BR" sz="3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LOA (art</a:t>
            </a:r>
            <a:r>
              <a:rPr lang="pt-BR" sz="3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165, I, II e III</a:t>
            </a:r>
            <a:r>
              <a:rPr lang="pt-BR" sz="3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pt-BR" sz="3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ítulo 2"/>
          <p:cNvSpPr>
            <a:spLocks noGrp="1"/>
          </p:cNvSpPr>
          <p:nvPr>
            <p:ph type="title"/>
          </p:nvPr>
        </p:nvSpPr>
        <p:spPr>
          <a:xfrm>
            <a:off x="827583" y="116632"/>
            <a:ext cx="8171841" cy="720080"/>
          </a:xfrm>
        </p:spPr>
        <p:txBody>
          <a:bodyPr anchor="ctr" anchorCtr="0"/>
          <a:lstStyle/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Ciclo Orçamentário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" y="4089629"/>
            <a:ext cx="6243120" cy="1002209"/>
          </a:xfrm>
          <a:prstGeom prst="rect">
            <a:avLst/>
          </a:prstGeom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" y="5128608"/>
            <a:ext cx="6243120" cy="1011404"/>
          </a:xfrm>
          <a:prstGeom prst="rect">
            <a:avLst/>
          </a:prstGeom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6" y="3713083"/>
            <a:ext cx="6241468" cy="340109"/>
          </a:xfrm>
          <a:prstGeom prst="rect">
            <a:avLst/>
          </a:prstGeom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6642027" y="3614937"/>
            <a:ext cx="2397505" cy="584775"/>
            <a:chOff x="6577594" y="2026561"/>
            <a:chExt cx="2484667" cy="606035"/>
          </a:xfrm>
        </p:grpSpPr>
        <p:sp>
          <p:nvSpPr>
            <p:cNvPr id="8" name="CaixaDeTexto 7"/>
            <p:cNvSpPr txBox="1"/>
            <p:nvPr/>
          </p:nvSpPr>
          <p:spPr>
            <a:xfrm>
              <a:off x="6804248" y="2026561"/>
              <a:ext cx="2258013" cy="606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rgbClr val="FF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Conjunto de</a:t>
              </a:r>
            </a:p>
            <a:p>
              <a:r>
                <a:rPr lang="pt-BR" sz="1600" b="1" dirty="0" smtClean="0">
                  <a:solidFill>
                    <a:srgbClr val="FF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Programas p/ 4 anos</a:t>
              </a:r>
              <a:endParaRPr lang="pt-BR" sz="16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9" name="Chave direita 8"/>
            <p:cNvSpPr/>
            <p:nvPr/>
          </p:nvSpPr>
          <p:spPr>
            <a:xfrm>
              <a:off x="6577594" y="2097919"/>
              <a:ext cx="226654" cy="44206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625176" y="4278462"/>
            <a:ext cx="1983930" cy="994076"/>
            <a:chOff x="6577594" y="2674459"/>
            <a:chExt cx="2056056" cy="1030216"/>
          </a:xfrm>
        </p:grpSpPr>
        <p:sp>
          <p:nvSpPr>
            <p:cNvPr id="11" name="Chave direita 10"/>
            <p:cNvSpPr/>
            <p:nvPr/>
          </p:nvSpPr>
          <p:spPr>
            <a:xfrm>
              <a:off x="6577594" y="2674459"/>
              <a:ext cx="226654" cy="1030216"/>
            </a:xfrm>
            <a:prstGeom prst="righ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6BB00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804248" y="2873683"/>
              <a:ext cx="1829402" cy="606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rgbClr val="F6BB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Prioridades para</a:t>
              </a:r>
            </a:p>
            <a:p>
              <a:r>
                <a:rPr lang="pt-BR" sz="1600" b="1" dirty="0" smtClean="0">
                  <a:solidFill>
                    <a:srgbClr val="F6BB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 ano seguinte</a:t>
              </a:r>
              <a:endParaRPr lang="pt-BR" sz="1600" b="1" dirty="0">
                <a:solidFill>
                  <a:srgbClr val="F6BB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641483" y="5396666"/>
            <a:ext cx="2429274" cy="830997"/>
            <a:chOff x="6575867" y="3795122"/>
            <a:chExt cx="2517591" cy="861208"/>
          </a:xfrm>
        </p:grpSpPr>
        <p:sp>
          <p:nvSpPr>
            <p:cNvPr id="15" name="Chave direita 14"/>
            <p:cNvSpPr/>
            <p:nvPr/>
          </p:nvSpPr>
          <p:spPr>
            <a:xfrm>
              <a:off x="6575867" y="3861048"/>
              <a:ext cx="226654" cy="711101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810526" y="3795122"/>
              <a:ext cx="2282932" cy="861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Alocação de recursos</a:t>
              </a:r>
            </a:p>
            <a:p>
              <a:r>
                <a:rPr lang="pt-BR" sz="1600" b="1" dirty="0" smtClean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para execução dos</a:t>
              </a:r>
            </a:p>
            <a:p>
              <a:r>
                <a:rPr lang="pt-BR" sz="1600" b="1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</a:t>
              </a:r>
              <a:r>
                <a:rPr lang="pt-BR" sz="1600" b="1" dirty="0" smtClean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rogramas</a:t>
              </a:r>
              <a:endParaRPr lang="pt-BR" sz="16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3852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Cap. V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Despesas com pessoal 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4000" y="770400"/>
            <a:ext cx="8856000" cy="563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900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14000"/>
              </a:lnSpc>
            </a:pPr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Atender ao disposto na CF/88:</a:t>
            </a:r>
          </a:p>
          <a:p>
            <a:pPr algn="just">
              <a:lnSpc>
                <a:spcPct val="114000"/>
              </a:lnSpc>
            </a:pPr>
            <a:r>
              <a:rPr lang="pt-BR" sz="30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autorizar gastos com pessoal </a:t>
            </a:r>
            <a:r>
              <a:rPr lang="pt-BR" sz="3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(aumento de remuneração, criação de cargos </a:t>
            </a:r>
            <a:r>
              <a:rPr lang="pt-BR" sz="3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etc</a:t>
            </a:r>
            <a:r>
              <a:rPr lang="pt-BR" sz="3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algn="just">
              <a:lnSpc>
                <a:spcPct val="114000"/>
              </a:lnSpc>
            </a:pPr>
            <a:endParaRPr lang="pt-BR" sz="2800" dirty="0">
              <a:solidFill>
                <a:srgbClr val="33993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34 -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[...] ficam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autorizados para o </a:t>
            </a:r>
            <a:r>
              <a:rPr lang="pt-BR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exerc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2015: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-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instituição, a concessão e o aumento de qualquer vantagem pecuniária ou remuneração;</a:t>
            </a:r>
          </a:p>
          <a:p>
            <a:pPr algn="just">
              <a:lnSpc>
                <a:spcPct val="114000"/>
              </a:lnSpc>
            </a:pP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 -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criação de cargos ou adaptações na estrutura de carreiras; e </a:t>
            </a:r>
          </a:p>
          <a:p>
            <a:pPr algn="just">
              <a:lnSpc>
                <a:spcPct val="114000"/>
              </a:lnSpc>
            </a:pP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 -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admissão de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pessoal [...]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25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Cap. VI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Alterações na legis. tributária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4000" y="770400"/>
            <a:ext cx="8856000" cy="5233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900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14000"/>
              </a:lnSpc>
            </a:pPr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Atender ao disposto na CF/88:</a:t>
            </a:r>
          </a:p>
          <a:p>
            <a:pPr algn="just">
              <a:lnSpc>
                <a:spcPct val="114000"/>
              </a:lnSpc>
            </a:pPr>
            <a:r>
              <a:rPr lang="pt-BR" sz="30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dispor sobre as alterações na legislação </a:t>
            </a:r>
            <a:r>
              <a:rPr lang="pt-BR" sz="3000" b="1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tributária</a:t>
            </a:r>
          </a:p>
          <a:p>
            <a:pPr algn="just">
              <a:lnSpc>
                <a:spcPct val="114000"/>
              </a:lnSpc>
            </a:pPr>
            <a:endParaRPr lang="pt-BR" sz="2800" dirty="0">
              <a:solidFill>
                <a:srgbClr val="33993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28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36 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Poderão ser apresentados à CMBH projetos de lei sobre matéria tributária pertinente, visando ao seu aperfeiçoamento, à adequação a mandamentos constitucionais e ao ajustamento a leis complementares e resoluções federais, observando: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[...] 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76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Cap. VI </a:t>
            </a:r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Alterações na legis. tributária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4000" y="770400"/>
            <a:ext cx="8856000" cy="585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900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err="1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</a:t>
            </a:r>
            <a:r>
              <a:rPr lang="pt-BR" sz="28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37 </a:t>
            </a:r>
            <a:r>
              <a:rPr lang="pt-BR" sz="28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Somente será </a:t>
            </a:r>
            <a:r>
              <a:rPr lang="pt-BR" sz="30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aprovado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 que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institua ou altere receita pública quando </a:t>
            </a:r>
            <a:r>
              <a:rPr lang="pt-BR" sz="30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acompanhado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correspondente demonstração, devidamente justificada, da </a:t>
            </a:r>
            <a:r>
              <a:rPr lang="pt-BR" sz="30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estimativa do impacto na arrecadação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§ 3º - As proposições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[...] </a:t>
            </a:r>
            <a:r>
              <a:rPr lang="pt-BR" sz="30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devem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 acompanhadas de estimativa do impacto orçamentário-financeiro e </a:t>
            </a:r>
            <a:r>
              <a:rPr lang="pt-BR" sz="30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correspondente compensação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nos termos da </a:t>
            </a:r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LRF.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Exemplo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4" y="1052373"/>
            <a:ext cx="8871516" cy="54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7036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" y="1926146"/>
            <a:ext cx="8870400" cy="43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Exemplo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4000" y="770400"/>
            <a:ext cx="8856000" cy="98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900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14000"/>
              </a:lnSpc>
            </a:pPr>
            <a:r>
              <a:rPr lang="pt-BR" sz="3000" b="1" dirty="0" smtClean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Parecer da Com. de Orçamento e Finanças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380587" y="3397827"/>
            <a:ext cx="2736304" cy="360040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269290" y="4110627"/>
            <a:ext cx="3723509" cy="360040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22401" y="4462942"/>
            <a:ext cx="2538000" cy="360040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22400" y="5157192"/>
            <a:ext cx="4392000" cy="360040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5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Anexo de metas fiscais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4000" y="770400"/>
            <a:ext cx="8856000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900" dirty="0" smtClean="0">
                <a:latin typeface="Calibri" panose="020F0502020204030204" pitchFamily="34" charset="0"/>
              </a:rPr>
              <a:t>	</a:t>
            </a:r>
          </a:p>
          <a:p>
            <a:pPr algn="just"/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Explicita um conjunto de </a:t>
            </a:r>
            <a:r>
              <a:rPr lang="pt-BR" sz="28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metas anuais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referentes a:</a:t>
            </a:r>
          </a:p>
          <a:p>
            <a:pPr algn="just"/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Receitas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Despesas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Resultado nominal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Resultado primário</a:t>
            </a:r>
          </a:p>
          <a:p>
            <a:pPr algn="just"/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Montante da dívida pública</a:t>
            </a:r>
          </a:p>
          <a:p>
            <a:pPr algn="just"/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os três próximos exercícios, mostrando a evolução nos dois exercícios anteriores e no exercício em vigor.</a:t>
            </a:r>
          </a:p>
          <a:p>
            <a:pPr algn="just"/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B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 conter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dentre outros, a </a:t>
            </a:r>
            <a:r>
              <a:rPr lang="pt-BR" sz="28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memória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 </a:t>
            </a:r>
            <a:r>
              <a:rPr lang="pt-BR" sz="28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metodologia de cálculo</a:t>
            </a:r>
            <a:r>
              <a:rPr lang="pt-B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das metas anuais estabelecidas.</a:t>
            </a:r>
          </a:p>
        </p:txBody>
      </p:sp>
    </p:spTree>
    <p:extLst>
      <p:ext uri="{BB962C8B-B14F-4D97-AF65-F5344CB8AC3E}">
        <p14:creationId xmlns:p14="http://schemas.microsoft.com/office/powerpoint/2010/main" val="1653226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Anexo de metas fiscais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2408" y="1484784"/>
            <a:ext cx="8280920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30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Estrutura da Receita no Orçamento Público:</a:t>
            </a:r>
          </a:p>
          <a:p>
            <a:pPr algn="just">
              <a:lnSpc>
                <a:spcPct val="125000"/>
              </a:lnSpc>
            </a:pPr>
            <a:endParaRPr lang="pt-BR" sz="15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pt-BR" sz="15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pt-BR" sz="22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Receitas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Primárias</a:t>
            </a:r>
          </a:p>
          <a:p>
            <a:pPr algn="just">
              <a:lnSpc>
                <a:spcPct val="125000"/>
              </a:lnSpc>
            </a:pPr>
            <a:r>
              <a:rPr lang="pt-BR" sz="22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200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Receita </a:t>
            </a:r>
            <a:r>
              <a:rPr lang="pt-BR" sz="2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Administrada (tributária)</a:t>
            </a:r>
          </a:p>
          <a:p>
            <a:pPr algn="just">
              <a:lnSpc>
                <a:spcPct val="125000"/>
              </a:lnSpc>
            </a:pPr>
            <a:r>
              <a:rPr lang="pt-BR" sz="2200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- Receita </a:t>
            </a:r>
            <a:r>
              <a:rPr lang="pt-BR" sz="2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Própria</a:t>
            </a:r>
          </a:p>
          <a:p>
            <a:pPr algn="just">
              <a:lnSpc>
                <a:spcPct val="125000"/>
              </a:lnSpc>
            </a:pPr>
            <a:r>
              <a:rPr lang="pt-BR" sz="2200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- Receita Previdenciária</a:t>
            </a:r>
          </a:p>
          <a:p>
            <a:pPr algn="just">
              <a:lnSpc>
                <a:spcPct val="125000"/>
              </a:lnSpc>
            </a:pPr>
            <a:endParaRPr lang="pt-BR" sz="2000" b="1" dirty="0" smtClean="0">
              <a:solidFill>
                <a:srgbClr val="008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25000"/>
              </a:lnSpc>
            </a:pPr>
            <a:r>
              <a:rPr lang="pt-BR" sz="22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Receitas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Financeiras</a:t>
            </a:r>
          </a:p>
        </p:txBody>
      </p:sp>
      <p:sp>
        <p:nvSpPr>
          <p:cNvPr id="6" name="Chave direita 5"/>
          <p:cNvSpPr/>
          <p:nvPr/>
        </p:nvSpPr>
        <p:spPr>
          <a:xfrm>
            <a:off x="5381327" y="2380243"/>
            <a:ext cx="576064" cy="3312368"/>
          </a:xfrm>
          <a:prstGeom prst="rightBrace">
            <a:avLst>
              <a:gd name="adj1" fmla="val 96959"/>
              <a:gd name="adj2" fmla="val 50000"/>
            </a:avLst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88350" y="2807432"/>
            <a:ext cx="2738250" cy="2446824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rgbClr val="008000"/>
                </a:solidFill>
                <a:latin typeface="Franklin Gothic Demi Cond" panose="020B0706030402020204" pitchFamily="34" charset="0"/>
              </a:rPr>
              <a:t>Receitas </a:t>
            </a: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Primárias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Receitas Financeiras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=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RECEITA TOTAL</a:t>
            </a:r>
          </a:p>
        </p:txBody>
      </p:sp>
    </p:spTree>
    <p:extLst>
      <p:ext uri="{BB962C8B-B14F-4D97-AF65-F5344CB8AC3E}">
        <p14:creationId xmlns:p14="http://schemas.microsoft.com/office/powerpoint/2010/main" val="25488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Anexo de metas fiscais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2408" y="1484784"/>
            <a:ext cx="828092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3000" dirty="0" smtClean="0">
                <a:solidFill>
                  <a:prstClr val="black"/>
                </a:solidFill>
                <a:latin typeface="Franklin Gothic Demi Cond" panose="020B0706030402020204" pitchFamily="34" charset="0"/>
              </a:rPr>
              <a:t>Estrutura da Despesa no Orçamento Público:</a:t>
            </a:r>
          </a:p>
          <a:p>
            <a:pPr algn="just">
              <a:lnSpc>
                <a:spcPct val="125000"/>
              </a:lnSpc>
            </a:pPr>
            <a:endParaRPr lang="pt-BR" sz="15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endParaRPr lang="pt-BR" sz="15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pt-BR" sz="22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Despesas </a:t>
            </a: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Primárias</a:t>
            </a:r>
          </a:p>
          <a:p>
            <a:pPr lvl="0" algn="just">
              <a:lnSpc>
                <a:spcPct val="125000"/>
              </a:lnSpc>
            </a:pP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Gastos não financeiros do governo</a:t>
            </a:r>
          </a:p>
          <a:p>
            <a:pPr lvl="0" algn="just">
              <a:lnSpc>
                <a:spcPct val="125000"/>
              </a:lnSpc>
            </a:pPr>
            <a:r>
              <a:rPr lang="pt-BR" sz="2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Resultam em bens e serviços</a:t>
            </a:r>
            <a:endParaRPr lang="pt-BR" sz="2200" b="1" dirty="0">
              <a:solidFill>
                <a:srgbClr val="008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25000"/>
              </a:lnSpc>
            </a:pPr>
            <a:endParaRPr lang="pt-BR" sz="2000" b="1" dirty="0" smtClean="0">
              <a:solidFill>
                <a:srgbClr val="008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25000"/>
              </a:lnSpc>
            </a:pPr>
            <a:r>
              <a:rPr lang="pt-BR" sz="22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Despesas Financeiras</a:t>
            </a:r>
          </a:p>
          <a:p>
            <a:pPr lvl="0" algn="just">
              <a:lnSpc>
                <a:spcPct val="125000"/>
              </a:lnSpc>
            </a:pPr>
            <a:r>
              <a:rPr lang="pt-BR" sz="22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Serviços da dívida</a:t>
            </a:r>
          </a:p>
          <a:p>
            <a:pPr lvl="0" algn="just">
              <a:lnSpc>
                <a:spcPct val="125000"/>
              </a:lnSpc>
            </a:pPr>
            <a:r>
              <a:rPr lang="pt-BR" sz="22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Aquisição de títulos de </a:t>
            </a:r>
            <a:r>
              <a:rPr lang="pt-BR" sz="2200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capital</a:t>
            </a:r>
            <a:endParaRPr lang="pt-BR" sz="2200" b="1" dirty="0">
              <a:solidFill>
                <a:srgbClr val="008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Chave direita 5"/>
          <p:cNvSpPr/>
          <p:nvPr/>
        </p:nvSpPr>
        <p:spPr>
          <a:xfrm>
            <a:off x="5422891" y="2380243"/>
            <a:ext cx="576064" cy="3312368"/>
          </a:xfrm>
          <a:prstGeom prst="rightBrace">
            <a:avLst>
              <a:gd name="adj1" fmla="val 96959"/>
              <a:gd name="adj2" fmla="val 50000"/>
            </a:avLst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88350" y="2807432"/>
            <a:ext cx="2738250" cy="2446824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rgbClr val="008000"/>
                </a:solidFill>
                <a:latin typeface="Franklin Gothic Demi Cond" panose="020B0706030402020204" pitchFamily="34" charset="0"/>
              </a:rPr>
              <a:t>Despesas </a:t>
            </a: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Primárias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Despesas Financeiras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=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DESPESA TOTAL</a:t>
            </a:r>
          </a:p>
        </p:txBody>
      </p:sp>
    </p:spTree>
    <p:extLst>
      <p:ext uri="{BB962C8B-B14F-4D97-AF65-F5344CB8AC3E}">
        <p14:creationId xmlns:p14="http://schemas.microsoft.com/office/powerpoint/2010/main" val="24028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Anexo de metas fiscais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41040" y="1381472"/>
            <a:ext cx="7391400" cy="39687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21284"/>
              </a:buClr>
              <a:buSzPct val="60000"/>
              <a:buFont typeface="Wingdings" pitchFamily="2" charset="2"/>
              <a:buChar char="u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0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0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Equilíbrio </a:t>
            </a:r>
            <a:r>
              <a:rPr kumimoji="0" lang="pt-BR" alt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Orçamentário</a:t>
            </a:r>
            <a:endParaRPr kumimoji="0" lang="pt-BR" altLang="pt-B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669058" y="2242968"/>
            <a:ext cx="1614910" cy="3562296"/>
            <a:chOff x="2669058" y="2242968"/>
            <a:chExt cx="1614910" cy="3562296"/>
          </a:xfrm>
        </p:grpSpPr>
        <p:sp>
          <p:nvSpPr>
            <p:cNvPr id="17" name="Retângulo 16"/>
            <p:cNvSpPr/>
            <p:nvPr/>
          </p:nvSpPr>
          <p:spPr>
            <a:xfrm>
              <a:off x="2669058" y="2242968"/>
              <a:ext cx="1614910" cy="3562296"/>
            </a:xfrm>
            <a:prstGeom prst="rect">
              <a:avLst/>
            </a:prstGeom>
            <a:gradFill>
              <a:gsLst>
                <a:gs pos="0">
                  <a:srgbClr val="F6EA00"/>
                </a:gs>
                <a:gs pos="74000">
                  <a:srgbClr val="FF7A00"/>
                </a:gs>
                <a:gs pos="100000">
                  <a:srgbClr val="7D0D0D"/>
                </a:gs>
              </a:gsLst>
              <a:lin ang="5400000" scaled="0"/>
            </a:gra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669058" y="4008080"/>
              <a:ext cx="16149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Receita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927452" y="2242968"/>
            <a:ext cx="1614910" cy="3562296"/>
            <a:chOff x="5927452" y="2242968"/>
            <a:chExt cx="1614910" cy="3562296"/>
          </a:xfrm>
        </p:grpSpPr>
        <p:sp>
          <p:nvSpPr>
            <p:cNvPr id="20" name="Retângulo 19"/>
            <p:cNvSpPr/>
            <p:nvPr/>
          </p:nvSpPr>
          <p:spPr>
            <a:xfrm>
              <a:off x="5927452" y="2242968"/>
              <a:ext cx="1614910" cy="3562296"/>
            </a:xfrm>
            <a:prstGeom prst="rect">
              <a:avLst/>
            </a:prstGeom>
            <a:gradFill>
              <a:gsLst>
                <a:gs pos="0">
                  <a:srgbClr val="F6EA00"/>
                </a:gs>
                <a:gs pos="74000">
                  <a:srgbClr val="FF7A00"/>
                </a:gs>
                <a:gs pos="100000">
                  <a:srgbClr val="7D0D0D"/>
                </a:gs>
              </a:gsLst>
              <a:lin ang="5400000" scaled="0"/>
            </a:gra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927452" y="4008080"/>
              <a:ext cx="16149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Despesa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9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Anexo de metas fiscais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489373" y="2109614"/>
            <a:ext cx="6750893" cy="432048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RESULTADO PRIMÁRIO =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Receita Primária 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Despesa Primária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669058" y="2996952"/>
            <a:ext cx="1614910" cy="2808312"/>
            <a:chOff x="2669058" y="2996952"/>
            <a:chExt cx="1614910" cy="2808312"/>
          </a:xfrm>
        </p:grpSpPr>
        <p:sp>
          <p:nvSpPr>
            <p:cNvPr id="10" name="Retângulo 9"/>
            <p:cNvSpPr/>
            <p:nvPr/>
          </p:nvSpPr>
          <p:spPr>
            <a:xfrm>
              <a:off x="2669058" y="2996952"/>
              <a:ext cx="1614910" cy="2808312"/>
            </a:xfrm>
            <a:prstGeom prst="rect">
              <a:avLst/>
            </a:prstGeom>
            <a:gradFill>
              <a:gsLst>
                <a:gs pos="0">
                  <a:srgbClr val="F6EA00"/>
                </a:gs>
                <a:gs pos="74000">
                  <a:srgbClr val="FF7A00"/>
                </a:gs>
                <a:gs pos="100000">
                  <a:srgbClr val="7D0D0D"/>
                </a:gs>
              </a:gsLst>
              <a:lin ang="5400000" scaled="0"/>
            </a:gra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669058" y="4008080"/>
              <a:ext cx="1614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Receita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primária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927452" y="3717032"/>
            <a:ext cx="1614910" cy="2088232"/>
            <a:chOff x="5927452" y="3717032"/>
            <a:chExt cx="1614910" cy="2088232"/>
          </a:xfrm>
        </p:grpSpPr>
        <p:sp>
          <p:nvSpPr>
            <p:cNvPr id="13" name="Retângulo 12"/>
            <p:cNvSpPr/>
            <p:nvPr/>
          </p:nvSpPr>
          <p:spPr>
            <a:xfrm>
              <a:off x="5927452" y="3717032"/>
              <a:ext cx="1614910" cy="2088232"/>
            </a:xfrm>
            <a:prstGeom prst="rect">
              <a:avLst/>
            </a:prstGeom>
            <a:gradFill>
              <a:gsLst>
                <a:gs pos="0">
                  <a:srgbClr val="F6EA00"/>
                </a:gs>
                <a:gs pos="74000">
                  <a:srgbClr val="FF7A00"/>
                </a:gs>
                <a:gs pos="100000">
                  <a:srgbClr val="7D0D0D"/>
                </a:gs>
              </a:gsLst>
              <a:lin ang="5400000" scaled="0"/>
            </a:gra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927452" y="4008080"/>
              <a:ext cx="1614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Despesa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primária</a:t>
              </a:r>
            </a:p>
          </p:txBody>
        </p:sp>
      </p:grpSp>
      <p:cxnSp>
        <p:nvCxnSpPr>
          <p:cNvPr id="15" name="Conector reto 14"/>
          <p:cNvCxnSpPr/>
          <p:nvPr/>
        </p:nvCxnSpPr>
        <p:spPr>
          <a:xfrm>
            <a:off x="2669058" y="3001828"/>
            <a:ext cx="161491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" name="Conector de seta reta 15"/>
          <p:cNvCxnSpPr/>
          <p:nvPr/>
        </p:nvCxnSpPr>
        <p:spPr>
          <a:xfrm>
            <a:off x="7380312" y="2996952"/>
            <a:ext cx="0" cy="720080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headEnd type="stealth" w="lg" len="lg"/>
            <a:tailEnd type="stealth" w="lg" len="lg"/>
          </a:ln>
          <a:effectLst/>
        </p:spPr>
      </p:cxnSp>
      <p:sp>
        <p:nvSpPr>
          <p:cNvPr id="17" name="CaixaDeTexto 16"/>
          <p:cNvSpPr txBox="1"/>
          <p:nvPr/>
        </p:nvSpPr>
        <p:spPr>
          <a:xfrm>
            <a:off x="6140833" y="3033826"/>
            <a:ext cx="1188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pt-BR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uperávit</a:t>
            </a:r>
          </a:p>
          <a:p>
            <a:pPr algn="ctr"/>
            <a:r>
              <a:rPr lang="pt-BR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primário</a:t>
            </a:r>
            <a:endParaRPr lang="pt-BR" b="1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141040" y="1381472"/>
            <a:ext cx="7391400" cy="39687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21284"/>
              </a:buClr>
              <a:buSzPct val="60000"/>
              <a:buFont typeface="Wingdings" pitchFamily="2" charset="2"/>
              <a:buChar char="u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0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0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Resultado Primário</a:t>
            </a:r>
            <a:endParaRPr kumimoji="0" lang="pt-BR" altLang="pt-B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35452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42441" y="1129819"/>
            <a:ext cx="8856984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CF/88 - Art</a:t>
            </a:r>
            <a:r>
              <a:rPr lang="pt-BR" sz="3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165. </a:t>
            </a:r>
            <a:r>
              <a:rPr lang="pt-BR" sz="3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[...]</a:t>
            </a:r>
          </a:p>
          <a:p>
            <a:pPr>
              <a:lnSpc>
                <a:spcPct val="150000"/>
              </a:lnSpc>
            </a:pPr>
            <a:endParaRPr lang="pt-BR" sz="2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§ 2º - A </a:t>
            </a:r>
            <a:r>
              <a:rPr lang="pt-BR" sz="26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lei de diretrizes orçamentárias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compreenderá as metas e prioridades da administração pública federal, incluindo as despesas de capital para o exercício financeiro </a:t>
            </a:r>
            <a:r>
              <a:rPr lang="pt-BR" sz="2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subsequente, </a:t>
            </a:r>
            <a:r>
              <a:rPr lang="pt-BR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orientará a elaboração da lei orçamentária anual, disporá sobre as alterações na legislação tributária e estabelecerá a política de aplicação das agências financeiras oficiais de fomento.</a:t>
            </a:r>
          </a:p>
        </p:txBody>
      </p:sp>
      <p:sp>
        <p:nvSpPr>
          <p:cNvPr id="20" name="Título 2"/>
          <p:cNvSpPr>
            <a:spLocks noGrp="1"/>
          </p:cNvSpPr>
          <p:nvPr>
            <p:ph type="title"/>
          </p:nvPr>
        </p:nvSpPr>
        <p:spPr>
          <a:xfrm>
            <a:off x="827583" y="116632"/>
            <a:ext cx="8171841" cy="720080"/>
          </a:xfrm>
        </p:spPr>
        <p:txBody>
          <a:bodyPr anchor="ctr" anchorCtr="0"/>
          <a:lstStyle/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Lei de Diretrizes Orçamentárias - LDO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25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Anexo de metas fiscais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1040" y="1381472"/>
            <a:ext cx="7391400" cy="39687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21284"/>
              </a:buClr>
              <a:buSzPct val="60000"/>
              <a:buFont typeface="Wingdings" pitchFamily="2" charset="2"/>
              <a:buChar char="u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0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0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FF47"/>
              </a:buClr>
              <a:buSzPct val="8500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Resultado Nominal</a:t>
            </a:r>
            <a:endParaRPr kumimoji="0" lang="pt-BR" altLang="pt-B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669058" y="2996952"/>
            <a:ext cx="1614910" cy="2808312"/>
            <a:chOff x="2669058" y="2996952"/>
            <a:chExt cx="1614910" cy="2808312"/>
          </a:xfrm>
        </p:grpSpPr>
        <p:sp>
          <p:nvSpPr>
            <p:cNvPr id="10" name="Retângulo 9"/>
            <p:cNvSpPr/>
            <p:nvPr/>
          </p:nvSpPr>
          <p:spPr>
            <a:xfrm>
              <a:off x="2669058" y="2996952"/>
              <a:ext cx="1614910" cy="2808312"/>
            </a:xfrm>
            <a:prstGeom prst="rect">
              <a:avLst/>
            </a:prstGeom>
            <a:gradFill>
              <a:gsLst>
                <a:gs pos="0">
                  <a:srgbClr val="F6EA00"/>
                </a:gs>
                <a:gs pos="74000">
                  <a:srgbClr val="FF7A00"/>
                </a:gs>
                <a:gs pos="100000">
                  <a:srgbClr val="7D0D0D"/>
                </a:gs>
              </a:gsLst>
              <a:lin ang="5400000" scaled="0"/>
            </a:gra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669058" y="4008080"/>
              <a:ext cx="1614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Receita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primária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927452" y="3717032"/>
            <a:ext cx="1614910" cy="2088232"/>
            <a:chOff x="5927452" y="3717032"/>
            <a:chExt cx="1614910" cy="2088232"/>
          </a:xfrm>
        </p:grpSpPr>
        <p:sp>
          <p:nvSpPr>
            <p:cNvPr id="13" name="Retângulo 12"/>
            <p:cNvSpPr/>
            <p:nvPr/>
          </p:nvSpPr>
          <p:spPr>
            <a:xfrm>
              <a:off x="5927452" y="3717032"/>
              <a:ext cx="1614910" cy="2088232"/>
            </a:xfrm>
            <a:prstGeom prst="rect">
              <a:avLst/>
            </a:prstGeom>
            <a:gradFill>
              <a:gsLst>
                <a:gs pos="0">
                  <a:srgbClr val="F6EA00"/>
                </a:gs>
                <a:gs pos="74000">
                  <a:srgbClr val="FF7A00"/>
                </a:gs>
                <a:gs pos="100000">
                  <a:srgbClr val="7D0D0D"/>
                </a:gs>
              </a:gsLst>
              <a:lin ang="5400000" scaled="0"/>
            </a:gra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927452" y="4008080"/>
              <a:ext cx="1614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Despesa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primária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927452" y="2242968"/>
            <a:ext cx="1614910" cy="1402056"/>
            <a:chOff x="5927452" y="2242968"/>
            <a:chExt cx="1614910" cy="1474064"/>
          </a:xfrm>
        </p:grpSpPr>
        <p:sp>
          <p:nvSpPr>
            <p:cNvPr id="16" name="Retângulo 15"/>
            <p:cNvSpPr/>
            <p:nvPr/>
          </p:nvSpPr>
          <p:spPr>
            <a:xfrm>
              <a:off x="5927452" y="2242968"/>
              <a:ext cx="1614910" cy="1474064"/>
            </a:xfrm>
            <a:prstGeom prst="rect">
              <a:avLst/>
            </a:prstGeom>
            <a:gradFill>
              <a:gsLst>
                <a:gs pos="0">
                  <a:srgbClr val="F6EA00"/>
                </a:gs>
                <a:gs pos="74000">
                  <a:srgbClr val="FF7A00"/>
                </a:gs>
                <a:gs pos="100000">
                  <a:srgbClr val="7D0D0D"/>
                </a:gs>
              </a:gsLst>
              <a:lin ang="5400000" scaled="0"/>
            </a:gra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927452" y="2636912"/>
              <a:ext cx="1614910" cy="582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Juros</a:t>
              </a:r>
            </a:p>
          </p:txBody>
        </p:sp>
      </p:grpSp>
      <p:cxnSp>
        <p:nvCxnSpPr>
          <p:cNvPr id="18" name="Conector reto 17"/>
          <p:cNvCxnSpPr/>
          <p:nvPr/>
        </p:nvCxnSpPr>
        <p:spPr>
          <a:xfrm>
            <a:off x="5927451" y="2242968"/>
            <a:ext cx="161491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" name="Conector de seta reta 18"/>
          <p:cNvCxnSpPr/>
          <p:nvPr/>
        </p:nvCxnSpPr>
        <p:spPr>
          <a:xfrm>
            <a:off x="3995936" y="2259920"/>
            <a:ext cx="0" cy="720080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headEnd type="stealth" w="lg" len="lg"/>
            <a:tailEnd type="stealth" w="lg" len="lg"/>
          </a:ln>
          <a:effectLst/>
        </p:spPr>
      </p:cxnSp>
      <p:sp>
        <p:nvSpPr>
          <p:cNvPr id="20" name="CaixaDeTexto 19"/>
          <p:cNvSpPr txBox="1"/>
          <p:nvPr/>
        </p:nvSpPr>
        <p:spPr>
          <a:xfrm>
            <a:off x="2780956" y="2276872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déficit</a:t>
            </a:r>
          </a:p>
          <a:p>
            <a:pPr algn="ctr"/>
            <a:r>
              <a:rPr lang="pt-BR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nominal</a:t>
            </a:r>
            <a:endParaRPr lang="pt-BR" b="1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489373" y="6144096"/>
            <a:ext cx="6750893" cy="432048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RESULTADO NOMINAL =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Variação do Endividamento Líquido</a:t>
            </a:r>
          </a:p>
        </p:txBody>
      </p:sp>
    </p:spTree>
    <p:extLst>
      <p:ext uri="{BB962C8B-B14F-4D97-AF65-F5344CB8AC3E}">
        <p14:creationId xmlns:p14="http://schemas.microsoft.com/office/powerpoint/2010/main" val="30949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35452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Anexo de metas fiscais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" y="1051200"/>
            <a:ext cx="8870400" cy="53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1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798" r="2790" b="33711"/>
          <a:stretch/>
        </p:blipFill>
        <p:spPr bwMode="auto">
          <a:xfrm>
            <a:off x="-11112" y="0"/>
            <a:ext cx="91909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-11112" y="3479890"/>
            <a:ext cx="9155112" cy="25200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-11112" y="6150446"/>
            <a:ext cx="9155112" cy="25200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-12700" y="6470318"/>
            <a:ext cx="9155112" cy="25200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4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Resultado primário BH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13420" r="622" b="1573"/>
          <a:stretch/>
        </p:blipFill>
        <p:spPr bwMode="auto">
          <a:xfrm>
            <a:off x="103908" y="1672936"/>
            <a:ext cx="9040091" cy="486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4000" y="770400"/>
            <a:ext cx="8856000" cy="98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900" dirty="0" smtClean="0">
                <a:latin typeface="Calibri" panose="020F0502020204030204" pitchFamily="34" charset="0"/>
              </a:rPr>
              <a:t>	</a:t>
            </a:r>
          </a:p>
          <a:p>
            <a:pPr algn="ctr">
              <a:lnSpc>
                <a:spcPct val="114000"/>
              </a:lnSpc>
            </a:pPr>
            <a:r>
              <a:rPr lang="pt-BR" sz="3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Previsto x Realizado</a:t>
            </a:r>
            <a:endParaRPr lang="pt-B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12"/>
          <p:cNvSpPr txBox="1">
            <a:spLocks/>
          </p:cNvSpPr>
          <p:nvPr/>
        </p:nvSpPr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9600" b="1" dirty="0" smtClean="0">
                <a:effectLst>
                  <a:glow rad="63500">
                    <a:schemeClr val="bg1">
                      <a:lumMod val="50000"/>
                      <a:alpha val="15000"/>
                    </a:schemeClr>
                  </a:glow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  <a:reflection blurRad="76200" stA="16000" endPos="40000" dir="5400000" sy="-100000" algn="bl" rotWithShape="0"/>
                </a:effectLst>
                <a:latin typeface="Franklin Gothic Demi Cond" panose="020B0706030402020204" pitchFamily="34" charset="0"/>
                <a:cs typeface="Cordia New" pitchFamily="34" charset="-34"/>
              </a:rPr>
              <a:t>FIM</a:t>
            </a:r>
            <a:endParaRPr lang="pt-BR" sz="9600" b="1" dirty="0" smtClean="0">
              <a:solidFill>
                <a:srgbClr val="973735"/>
              </a:solidFill>
              <a:effectLst>
                <a:glow rad="63500">
                  <a:schemeClr val="bg1">
                    <a:lumMod val="50000"/>
                    <a:alpha val="15000"/>
                  </a:schemeClr>
                </a:glow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  <a:reflection blurRad="76200" stA="16000" endPos="40000" dir="5400000" sy="-100000" algn="bl" rotWithShape="0"/>
              </a:effectLst>
              <a:latin typeface="Franklin Gothic Demi Cond" panose="020B0706030402020204" pitchFamily="34" charset="0"/>
              <a:cs typeface="Cordia New" pitchFamily="34" charset="-34"/>
            </a:endParaRPr>
          </a:p>
          <a:p>
            <a:pPr algn="ctr" eaLnBrk="1" fontAlgn="auto" hangingPunct="1">
              <a:lnSpc>
                <a:spcPct val="14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rgbClr val="973735"/>
              </a:solidFill>
              <a:effectLst>
                <a:glow rad="63500">
                  <a:schemeClr val="bg1">
                    <a:lumMod val="50000"/>
                    <a:alpha val="15000"/>
                  </a:schemeClr>
                </a:glow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  <a:reflection blurRad="76200" stA="34000" endPos="56000" dir="5400000" sy="-100000" algn="bl" rotWithShape="0"/>
              </a:effectLst>
              <a:latin typeface="Calisto MT" pitchFamily="18" charset="0"/>
              <a:cs typeface="Cordia New" pitchFamily="34" charset="-34"/>
            </a:endParaRPr>
          </a:p>
          <a:p>
            <a:pPr algn="ctr" eaLnBrk="1" fontAlgn="auto" hangingPunct="1">
              <a:lnSpc>
                <a:spcPct val="14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>
                <a:solidFill>
                  <a:srgbClr val="973735"/>
                </a:solidFill>
                <a:effectLst>
                  <a:glow rad="63500">
                    <a:schemeClr val="bg1">
                      <a:lumMod val="50000"/>
                      <a:alpha val="15000"/>
                    </a:schemeClr>
                  </a:glow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  <a:reflection blurRad="76200" stA="16000" endPos="40000" dir="5400000" sy="-100000" algn="bl" rotWithShape="0"/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Diretoria </a:t>
            </a:r>
            <a:r>
              <a:rPr lang="pt-BR" sz="2800" b="1" dirty="0">
                <a:solidFill>
                  <a:srgbClr val="973735"/>
                </a:solidFill>
                <a:effectLst>
                  <a:glow rad="63500">
                    <a:schemeClr val="bg1">
                      <a:lumMod val="50000"/>
                      <a:alpha val="15000"/>
                    </a:schemeClr>
                  </a:glow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  <a:reflection blurRad="76200" stA="16000" endPos="40000" dir="5400000" sy="-100000" algn="bl" rotWithShape="0"/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 Processo </a:t>
            </a:r>
            <a:r>
              <a:rPr lang="pt-BR" sz="2800" b="1" dirty="0" smtClean="0">
                <a:solidFill>
                  <a:srgbClr val="973735"/>
                </a:solidFill>
                <a:effectLst>
                  <a:glow rad="63500">
                    <a:schemeClr val="bg1">
                      <a:lumMod val="50000"/>
                      <a:alpha val="15000"/>
                    </a:schemeClr>
                  </a:glow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  <a:reflection blurRad="76200" stA="16000" endPos="40000" dir="5400000" sy="-100000" algn="bl" rotWithShape="0"/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Legislativo</a:t>
            </a:r>
          </a:p>
          <a:p>
            <a:pPr algn="ctr" eaLnBrk="1" fontAlgn="auto" hangingPunct="1">
              <a:lnSpc>
                <a:spcPct val="12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>
                <a:solidFill>
                  <a:srgbClr val="973735"/>
                </a:solidFill>
                <a:effectLst>
                  <a:glow rad="63500">
                    <a:schemeClr val="bg1">
                      <a:lumMod val="50000"/>
                      <a:alpha val="15000"/>
                    </a:schemeClr>
                  </a:glow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  <a:reflection blurRad="76200" stA="16000" endPos="40000" dir="5400000" sy="-100000" algn="bl" rotWithShape="0"/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Divisão </a:t>
            </a:r>
            <a:r>
              <a:rPr lang="pt-BR" sz="2800" b="1" dirty="0">
                <a:solidFill>
                  <a:srgbClr val="973735"/>
                </a:solidFill>
                <a:effectLst>
                  <a:glow rad="63500">
                    <a:schemeClr val="bg1">
                      <a:lumMod val="50000"/>
                      <a:alpha val="15000"/>
                    </a:schemeClr>
                  </a:glow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  <a:reflection blurRad="76200" stA="16000" endPos="40000" dir="5400000" sy="-100000" algn="bl" rotWithShape="0"/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Consultoria Legislativa</a:t>
            </a:r>
            <a:endParaRPr lang="pt-BR" sz="2800" b="1" dirty="0" smtClean="0">
              <a:solidFill>
                <a:srgbClr val="973735"/>
              </a:solidFill>
              <a:effectLst>
                <a:glow rad="63500">
                  <a:schemeClr val="bg1">
                    <a:lumMod val="50000"/>
                    <a:alpha val="15000"/>
                  </a:schemeClr>
                </a:glow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  <a:reflection blurRad="76200" stA="16000" endPos="40000" dir="5400000" sy="-100000" algn="bl" rotWithShape="0"/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89025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5" y="2829534"/>
            <a:ext cx="2548534" cy="19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698703004"/>
              </p:ext>
            </p:extLst>
          </p:nvPr>
        </p:nvGraphicFramePr>
        <p:xfrm>
          <a:off x="3462674" y="2869470"/>
          <a:ext cx="5388242" cy="185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2730236" y="2975006"/>
            <a:ext cx="649451" cy="1666283"/>
            <a:chOff x="2771800" y="4690207"/>
            <a:chExt cx="720080" cy="1847494"/>
          </a:xfrm>
        </p:grpSpPr>
        <p:sp>
          <p:nvSpPr>
            <p:cNvPr id="16" name="Seta para a direita 15"/>
            <p:cNvSpPr/>
            <p:nvPr/>
          </p:nvSpPr>
          <p:spPr>
            <a:xfrm>
              <a:off x="2771800" y="4690207"/>
              <a:ext cx="720080" cy="28803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Seta para a direita 16"/>
            <p:cNvSpPr/>
            <p:nvPr/>
          </p:nvSpPr>
          <p:spPr>
            <a:xfrm>
              <a:off x="2771800" y="6249669"/>
              <a:ext cx="720080" cy="28803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Seta para a direita 17"/>
            <p:cNvSpPr/>
            <p:nvPr/>
          </p:nvSpPr>
          <p:spPr>
            <a:xfrm>
              <a:off x="2771800" y="5210441"/>
              <a:ext cx="720080" cy="28803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Seta para a direita 18"/>
            <p:cNvSpPr/>
            <p:nvPr/>
          </p:nvSpPr>
          <p:spPr>
            <a:xfrm>
              <a:off x="2771800" y="5743479"/>
              <a:ext cx="720080" cy="28803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Título 2"/>
          <p:cNvSpPr>
            <a:spLocks noGrp="1"/>
          </p:cNvSpPr>
          <p:nvPr>
            <p:ph type="title"/>
          </p:nvPr>
        </p:nvSpPr>
        <p:spPr>
          <a:xfrm>
            <a:off x="827583" y="116632"/>
            <a:ext cx="8171841" cy="720080"/>
          </a:xfrm>
        </p:spPr>
        <p:txBody>
          <a:bodyPr anchor="ctr" anchorCtr="0"/>
          <a:lstStyle/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Lei de Diretrizes Orçamentárias - LDO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2441" y="1129819"/>
            <a:ext cx="885698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CF/88 - Art</a:t>
            </a:r>
            <a:r>
              <a:rPr lang="pt-BR" sz="3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165. </a:t>
            </a:r>
            <a:r>
              <a:rPr lang="pt-BR" sz="3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[...]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5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2441" y="770950"/>
            <a:ext cx="8856984" cy="569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 smtClean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Emenda Constitucional nº 19 de 1998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</a:t>
            </a:r>
            <a:r>
              <a:rPr lang="pt-B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pt-BR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169. [...]</a:t>
            </a:r>
            <a:endParaRPr lang="pt-BR" sz="2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spcBef>
                <a:spcPts val="0"/>
              </a:spcBef>
            </a:pP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§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1º A concessão de qualquer vantagem ou aumento de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remuneração [...]</a:t>
            </a:r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spcBef>
                <a:spcPts val="0"/>
              </a:spcBef>
            </a:pP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II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se houver </a:t>
            </a:r>
            <a:r>
              <a:rPr lang="pt-BR" sz="22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autorização específica na lei de diretrizes orçamentárias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ressalvadas as empresas públicas e as sociedades de economia mista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pt-B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Art. </a:t>
            </a:r>
            <a:r>
              <a:rPr lang="pt-BR" sz="2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51</a:t>
            </a:r>
            <a:r>
              <a:rPr lang="pt-B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Compete privativamente à Câmara dos </a:t>
            </a: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Deputados: [...]</a:t>
            </a:r>
          </a:p>
          <a:p>
            <a:pPr algn="just">
              <a:spcBef>
                <a:spcPts val="0"/>
              </a:spcBef>
            </a:pPr>
            <a:r>
              <a:rPr lang="pt-BR" sz="2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IV 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dispor sobre sua organização, funcionamento, polícia, criação, transformação ou extinção dos cargos, empregos e funções de seus serviços, e a iniciativa de lei para fixação da respectiva remuneração,</a:t>
            </a:r>
            <a:r>
              <a:rPr lang="pt-BR" sz="2200" b="1" dirty="0">
                <a:latin typeface="Calibri" panose="020F0502020204030204" pitchFamily="34" charset="0"/>
              </a:rPr>
              <a:t> </a:t>
            </a:r>
            <a:r>
              <a:rPr lang="pt-BR" sz="22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24000">
                      <a:schemeClr val="accent4">
                        <a:lumMod val="75000"/>
                      </a:schemeClr>
                    </a:gs>
                    <a:gs pos="46000">
                      <a:srgbClr val="F1B409"/>
                    </a:gs>
                    <a:gs pos="86000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observados os parâmetros estabelecidos na lei de diretrizes orçamentárias</a:t>
            </a:r>
            <a:r>
              <a:rPr lang="pt-B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</a:t>
            </a: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827583" y="116632"/>
            <a:ext cx="8171841" cy="720080"/>
          </a:xfrm>
        </p:spPr>
        <p:txBody>
          <a:bodyPr anchor="ctr" anchorCtr="0"/>
          <a:lstStyle/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Lei de Diretrizes Orçamentárias - LDO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244007722"/>
              </p:ext>
            </p:extLst>
          </p:nvPr>
        </p:nvGraphicFramePr>
        <p:xfrm>
          <a:off x="0" y="1567912"/>
          <a:ext cx="9164887" cy="510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827583" y="116632"/>
            <a:ext cx="8171841" cy="720080"/>
          </a:xfrm>
        </p:spPr>
        <p:txBody>
          <a:bodyPr anchor="ctr" anchorCtr="0"/>
          <a:lstStyle/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Lei de Diretrizes Orçamentárias - LDO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42441" y="770950"/>
            <a:ext cx="885698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LC 101/2000 – Lei de Responsabilidade </a:t>
            </a:r>
            <a:r>
              <a:rPr lang="pt-BR" sz="3000" b="1" dirty="0" smtClean="0">
                <a:solidFill>
                  <a:srgbClr val="3399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Fiscal</a:t>
            </a:r>
            <a:endParaRPr lang="pt-BR" sz="3000" b="1" dirty="0">
              <a:solidFill>
                <a:srgbClr val="33993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2AEBC7F-B777-4552-885F-15B7C214C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graphicEl>
                                              <a:dgm id="{62AEBC7F-B777-4552-885F-15B7C214C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62AEBC7F-B777-4552-885F-15B7C214C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3797FD-73D6-404A-B8CB-7FBC7801F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graphicEl>
                                              <a:dgm id="{673797FD-73D6-404A-B8CB-7FBC7801F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graphicEl>
                                              <a:dgm id="{673797FD-73D6-404A-B8CB-7FBC7801F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270FB4-0AE9-48EB-A1CF-84B39C5F8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dgm id="{7C270FB4-0AE9-48EB-A1CF-84B39C5F8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graphicEl>
                                              <a:dgm id="{7C270FB4-0AE9-48EB-A1CF-84B39C5F8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273691-B5F0-4888-81EC-16727E3B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7C273691-B5F0-4888-81EC-16727E3B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7C273691-B5F0-4888-81EC-16727E3B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52BAC2-472D-4E61-933D-85C4DA4C2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2952BAC2-472D-4E61-933D-85C4DA4C2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2952BAC2-472D-4E61-933D-85C4DA4C2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6C6500C-65F4-4AC9-AB9B-931B95B76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F6C6500C-65F4-4AC9-AB9B-931B95B76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F6C6500C-65F4-4AC9-AB9B-931B95B76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E3CCD4-C82A-464E-81C5-63F8DA74F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graphicEl>
                                              <a:dgm id="{7FE3CCD4-C82A-464E-81C5-63F8DA74F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7FE3CCD4-C82A-464E-81C5-63F8DA74F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4CD56B-AB5B-4A60-B582-90DE3AE40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graphicEl>
                                              <a:dgm id="{8C4CD56B-AB5B-4A60-B582-90DE3AE40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graphicEl>
                                              <a:dgm id="{8C4CD56B-AB5B-4A60-B582-90DE3AE40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xigencias ld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6" y="1397741"/>
            <a:ext cx="8495656" cy="40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411841" y="3348649"/>
            <a:ext cx="34563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11841" y="3518631"/>
            <a:ext cx="22322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2"/>
          <p:cNvSpPr>
            <a:spLocks noGrp="1"/>
          </p:cNvSpPr>
          <p:nvPr>
            <p:ph type="title"/>
          </p:nvPr>
        </p:nvSpPr>
        <p:spPr>
          <a:xfrm>
            <a:off x="827583" y="116632"/>
            <a:ext cx="8171841" cy="720080"/>
          </a:xfrm>
        </p:spPr>
        <p:txBody>
          <a:bodyPr anchor="ctr" anchorCtr="0"/>
          <a:lstStyle/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Conteúdos obrigatórios na LDO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445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2"/>
          <p:cNvSpPr>
            <a:spLocks noGrp="1"/>
          </p:cNvSpPr>
          <p:nvPr>
            <p:ph type="title"/>
          </p:nvPr>
        </p:nvSpPr>
        <p:spPr>
          <a:xfrm>
            <a:off x="827583" y="116632"/>
            <a:ext cx="8171841" cy="720080"/>
          </a:xfrm>
        </p:spPr>
        <p:txBody>
          <a:bodyPr anchor="ctr" anchorCtr="0"/>
          <a:lstStyle/>
          <a:p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Vigência da LDO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179512" y="3351939"/>
            <a:ext cx="8753475" cy="1186036"/>
            <a:chOff x="179512" y="3356992"/>
            <a:chExt cx="8753475" cy="1186036"/>
          </a:xfrm>
        </p:grpSpPr>
        <p:pic>
          <p:nvPicPr>
            <p:cNvPr id="34" name="Imagem 33" descr="linha do temp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4047728"/>
              <a:ext cx="8753475" cy="495300"/>
            </a:xfrm>
            <a:prstGeom prst="rect">
              <a:avLst/>
            </a:prstGeom>
          </p:spPr>
        </p:pic>
        <p:cxnSp>
          <p:nvCxnSpPr>
            <p:cNvPr id="35" name="Conector de seta reta 34"/>
            <p:cNvCxnSpPr/>
            <p:nvPr/>
          </p:nvCxnSpPr>
          <p:spPr>
            <a:xfrm flipV="1">
              <a:off x="2555776" y="3356992"/>
              <a:ext cx="0" cy="1152128"/>
            </a:xfrm>
            <a:prstGeom prst="straightConnector1">
              <a:avLst/>
            </a:prstGeom>
            <a:noFill/>
            <a:ln w="444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36" name="Conector de seta reta 35"/>
            <p:cNvCxnSpPr/>
            <p:nvPr/>
          </p:nvCxnSpPr>
          <p:spPr>
            <a:xfrm flipV="1">
              <a:off x="3695204" y="3356992"/>
              <a:ext cx="0" cy="1152128"/>
            </a:xfrm>
            <a:prstGeom prst="straightConnector1">
              <a:avLst/>
            </a:prstGeom>
            <a:noFill/>
            <a:ln w="444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37" name="Conector de seta reta 36"/>
            <p:cNvCxnSpPr/>
            <p:nvPr/>
          </p:nvCxnSpPr>
          <p:spPr>
            <a:xfrm flipV="1">
              <a:off x="4953248" y="3361308"/>
              <a:ext cx="0" cy="1152128"/>
            </a:xfrm>
            <a:prstGeom prst="straightConnector1">
              <a:avLst/>
            </a:prstGeom>
            <a:noFill/>
            <a:ln w="444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38" name="Grupo 37"/>
          <p:cNvGrpSpPr/>
          <p:nvPr/>
        </p:nvGrpSpPr>
        <p:grpSpPr>
          <a:xfrm>
            <a:off x="4041143" y="1969574"/>
            <a:ext cx="3240360" cy="1886421"/>
            <a:chOff x="4041143" y="1974627"/>
            <a:chExt cx="3240360" cy="1886421"/>
          </a:xfrm>
        </p:grpSpPr>
        <p:sp>
          <p:nvSpPr>
            <p:cNvPr id="39" name="Chave direita 38"/>
            <p:cNvSpPr/>
            <p:nvPr/>
          </p:nvSpPr>
          <p:spPr>
            <a:xfrm>
              <a:off x="4161160" y="2632596"/>
              <a:ext cx="321940" cy="1228452"/>
            </a:xfrm>
            <a:prstGeom prst="rightBrace">
              <a:avLst/>
            </a:prstGeom>
            <a:noFill/>
            <a:ln w="190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 rot="19944034">
              <a:off x="4041143" y="1974627"/>
              <a:ext cx="3240360" cy="400110"/>
            </a:xfrm>
            <a:prstGeom prst="rect">
              <a:avLst/>
            </a:prstGeom>
            <a:noFill/>
            <a:ln w="25400">
              <a:solidFill>
                <a:srgbClr val="C0504D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Orienta a execução da LOA</a:t>
              </a: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3106968" y="1901443"/>
            <a:ext cx="3240360" cy="1653820"/>
            <a:chOff x="3106968" y="1906496"/>
            <a:chExt cx="3240360" cy="1653820"/>
          </a:xfrm>
        </p:grpSpPr>
        <p:sp>
          <p:nvSpPr>
            <p:cNvPr id="42" name="Chave direita 41"/>
            <p:cNvSpPr/>
            <p:nvPr/>
          </p:nvSpPr>
          <p:spPr>
            <a:xfrm>
              <a:off x="3182640" y="2950220"/>
              <a:ext cx="410840" cy="610096"/>
            </a:xfrm>
            <a:prstGeom prst="rightBrac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 rot="19955383">
              <a:off x="3106968" y="1906496"/>
              <a:ext cx="3240360" cy="400110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Franklin Gothic Demi Cond" panose="020B07060304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Orienta a elaboração da LOA</a:t>
              </a: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5286487" y="2613330"/>
            <a:ext cx="3240360" cy="1886421"/>
            <a:chOff x="5286487" y="2618383"/>
            <a:chExt cx="3240360" cy="1886421"/>
          </a:xfrm>
        </p:grpSpPr>
        <p:sp>
          <p:nvSpPr>
            <p:cNvPr id="45" name="Chave direita 44"/>
            <p:cNvSpPr/>
            <p:nvPr/>
          </p:nvSpPr>
          <p:spPr>
            <a:xfrm>
              <a:off x="5406504" y="3276352"/>
              <a:ext cx="321940" cy="1228452"/>
            </a:xfrm>
            <a:prstGeom prst="rightBrace">
              <a:avLst/>
            </a:prstGeom>
            <a:noFill/>
            <a:ln w="1905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 rot="19944034">
              <a:off x="5286487" y="2618383"/>
              <a:ext cx="3240360" cy="400110"/>
            </a:xfrm>
            <a:prstGeom prst="rect">
              <a:avLst/>
            </a:prstGeom>
            <a:noFill/>
            <a:ln w="25400">
              <a:solidFill>
                <a:srgbClr val="C0504D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Orienta a execução da LOA</a:t>
              </a: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4352312" y="2519799"/>
            <a:ext cx="3240360" cy="1653820"/>
            <a:chOff x="4352312" y="2524852"/>
            <a:chExt cx="3240360" cy="1653820"/>
          </a:xfrm>
        </p:grpSpPr>
        <p:sp>
          <p:nvSpPr>
            <p:cNvPr id="48" name="Chave direita 47"/>
            <p:cNvSpPr/>
            <p:nvPr/>
          </p:nvSpPr>
          <p:spPr>
            <a:xfrm>
              <a:off x="4427984" y="3568576"/>
              <a:ext cx="410840" cy="610096"/>
            </a:xfrm>
            <a:prstGeom prst="rightBrac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 rot="19955383">
              <a:off x="4352312" y="2524852"/>
              <a:ext cx="3240360" cy="400110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Orienta a elaboração da LOA</a:t>
              </a:r>
            </a:p>
          </p:txBody>
        </p:sp>
      </p:grpSp>
      <p:cxnSp>
        <p:nvCxnSpPr>
          <p:cNvPr id="53" name="Conector de seta reta 52"/>
          <p:cNvCxnSpPr/>
          <p:nvPr/>
        </p:nvCxnSpPr>
        <p:spPr>
          <a:xfrm>
            <a:off x="4139552" y="6010354"/>
            <a:ext cx="504456" cy="0"/>
          </a:xfrm>
          <a:prstGeom prst="straightConnector1">
            <a:avLst/>
          </a:prstGeom>
          <a:noFill/>
          <a:ln w="25400">
            <a:solidFill>
              <a:srgbClr val="0070C0"/>
            </a:solidFill>
            <a:tailEnd type="stealth" w="lg" len="lg"/>
          </a:ln>
        </p:spPr>
      </p:cxnSp>
      <p:sp>
        <p:nvSpPr>
          <p:cNvPr id="54" name="CaixaDeTexto 53"/>
          <p:cNvSpPr txBox="1"/>
          <p:nvPr/>
        </p:nvSpPr>
        <p:spPr>
          <a:xfrm>
            <a:off x="4644008" y="5258916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Lei Municipal 10.645/13 – LDO </a:t>
            </a:r>
            <a:r>
              <a:rPr lang="pt-BR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2014</a:t>
            </a:r>
            <a:endParaRPr lang="pt-BR" b="1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644008" y="582568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Lei Municipal </a:t>
            </a:r>
            <a:r>
              <a:rPr lang="pt-BR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10.745/14 </a:t>
            </a:r>
            <a:r>
              <a:rPr lang="pt-BR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LDO </a:t>
            </a:r>
            <a:r>
              <a:rPr lang="pt-BR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2015</a:t>
            </a:r>
            <a:endParaRPr lang="pt-BR" b="1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539552" y="5825688"/>
            <a:ext cx="3600000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Orienta a elaboração da LOA 2015</a:t>
            </a:r>
            <a:endParaRPr lang="pt-BR" sz="2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56" name="Conector de seta reta 55"/>
          <p:cNvCxnSpPr/>
          <p:nvPr/>
        </p:nvCxnSpPr>
        <p:spPr>
          <a:xfrm>
            <a:off x="4139552" y="5466006"/>
            <a:ext cx="504456" cy="0"/>
          </a:xfrm>
          <a:prstGeom prst="straightConnector1">
            <a:avLst/>
          </a:prstGeom>
          <a:noFill/>
          <a:ln w="25400">
            <a:solidFill>
              <a:srgbClr val="953735"/>
            </a:solidFill>
            <a:tailEnd type="stealth" w="lg" len="lg"/>
          </a:ln>
        </p:spPr>
      </p:cxnSp>
      <p:sp>
        <p:nvSpPr>
          <p:cNvPr id="50" name="CaixaDeTexto 49"/>
          <p:cNvSpPr txBox="1"/>
          <p:nvPr/>
        </p:nvSpPr>
        <p:spPr>
          <a:xfrm>
            <a:off x="539552" y="5258916"/>
            <a:ext cx="3600000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C0504D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Orienta a execução da LOA 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2681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1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4000" y="770400"/>
            <a:ext cx="8856000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endParaRPr lang="pt-BR" sz="1900" b="1" dirty="0" smtClean="0">
              <a:solidFill>
                <a:srgbClr val="008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Cap. </a:t>
            </a:r>
            <a:r>
              <a:rPr lang="pt-BR" sz="20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– </a:t>
            </a:r>
            <a:r>
              <a:rPr lang="pt-B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Disposição </a:t>
            </a:r>
            <a:r>
              <a:rPr lang="pt-BR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preliminar</a:t>
            </a: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Cap. II – </a:t>
            </a:r>
            <a:r>
              <a:rPr lang="pt-BR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Das prioridades e metas da Administração Pública Municipal</a:t>
            </a: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Cap. </a:t>
            </a:r>
            <a:r>
              <a:rPr lang="pt-BR" sz="20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 – </a:t>
            </a:r>
            <a:r>
              <a:rPr lang="pt-B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organização e da estrutura dos </a:t>
            </a:r>
            <a:r>
              <a:rPr lang="pt-BR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orçamentos</a:t>
            </a: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Cap. </a:t>
            </a:r>
            <a:r>
              <a:rPr lang="pt-BR" sz="20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 – </a:t>
            </a:r>
            <a:r>
              <a:rPr lang="pt-B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Das diretrizes para a elaboração e para a execução dos orçamentos </a:t>
            </a:r>
            <a:r>
              <a:rPr lang="pt-BR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 Município </a:t>
            </a:r>
            <a:r>
              <a:rPr lang="pt-B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suas alterações</a:t>
            </a: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0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Seção I – </a:t>
            </a:r>
            <a:r>
              <a:rPr lang="pt-BR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Das diretrizes gerais</a:t>
            </a: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0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Seção </a:t>
            </a:r>
            <a:r>
              <a:rPr lang="pt-BR" sz="20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 – </a:t>
            </a:r>
            <a:r>
              <a:rPr lang="pt-B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Das diretrizes específicas do Orçamento </a:t>
            </a:r>
            <a:r>
              <a:rPr lang="pt-BR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Participativo</a:t>
            </a:r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0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Seção </a:t>
            </a:r>
            <a:r>
              <a:rPr lang="pt-BR" sz="20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 – </a:t>
            </a:r>
            <a:r>
              <a:rPr lang="pt-B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execução e das alterações da Lei do Orçamento </a:t>
            </a:r>
            <a:r>
              <a:rPr lang="pt-BR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Anual</a:t>
            </a:r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pt-BR" sz="20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Seção </a:t>
            </a:r>
            <a:r>
              <a:rPr lang="pt-BR" sz="20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 – </a:t>
            </a:r>
            <a:r>
              <a:rPr lang="pt-B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Dos Custos de Obras e Serviços de Engenharia</a:t>
            </a: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Cap. </a:t>
            </a:r>
            <a:r>
              <a:rPr lang="pt-BR" sz="20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 – </a:t>
            </a:r>
            <a:r>
              <a:rPr lang="pt-B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Das disposições relativas às despesas com pessoal e com encargos sociais</a:t>
            </a: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Cap. VI </a:t>
            </a:r>
            <a:r>
              <a:rPr lang="pt-BR" sz="20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pt-B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Das disposições sobre alterações da legislação tributária</a:t>
            </a: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Cap. </a:t>
            </a:r>
            <a:r>
              <a:rPr lang="pt-BR" sz="2000" b="1" dirty="0">
                <a:solidFill>
                  <a:srgbClr val="008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VII – </a:t>
            </a:r>
            <a:r>
              <a:rPr lang="pt-B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Disposições </a:t>
            </a:r>
            <a:r>
              <a:rPr lang="pt-BR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finais</a:t>
            </a:r>
            <a:endParaRPr lang="pt-BR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827583" y="116632"/>
            <a:ext cx="8171841" cy="72008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Lei </a:t>
            </a:r>
            <a:r>
              <a:rPr lang="pt-BR" sz="4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municipal 10.745/14  (LDO 2015)</a:t>
            </a:r>
            <a:endParaRPr lang="pt-BR" sz="4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87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815</Words>
  <Application>Microsoft Office PowerPoint</Application>
  <PresentationFormat>Apresentação na tela (4:3)</PresentationFormat>
  <Paragraphs>280</Paragraphs>
  <Slides>34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Origem</vt:lpstr>
      <vt:lpstr>Orçamento Público e Mecanismos de Participação</vt:lpstr>
      <vt:lpstr>Ciclo Orçamentário</vt:lpstr>
      <vt:lpstr>Lei de Diretrizes Orçamentárias - LDO</vt:lpstr>
      <vt:lpstr>Lei de Diretrizes Orçamentárias - LDO</vt:lpstr>
      <vt:lpstr>Lei de Diretrizes Orçamentárias - LDO</vt:lpstr>
      <vt:lpstr>Lei de Diretrizes Orçamentárias - LDO</vt:lpstr>
      <vt:lpstr>Conteúdos obrigatórios na LDO</vt:lpstr>
      <vt:lpstr>Vigência da LDO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 e Mecanismos de Participação</dc:title>
  <dc:creator>helenabaladon</dc:creator>
  <cp:lastModifiedBy>Izabela Moreira Maurício</cp:lastModifiedBy>
  <cp:revision>93</cp:revision>
  <dcterms:created xsi:type="dcterms:W3CDTF">2013-09-16T16:41:07Z</dcterms:created>
  <dcterms:modified xsi:type="dcterms:W3CDTF">2015-05-28T16:55:55Z</dcterms:modified>
</cp:coreProperties>
</file>