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4" r:id="rId2"/>
    <p:sldMasterId id="2147483676" r:id="rId3"/>
  </p:sldMasterIdLst>
  <p:notesMasterIdLst>
    <p:notesMasterId r:id="rId27"/>
  </p:notesMasterIdLst>
  <p:handoutMasterIdLst>
    <p:handoutMasterId r:id="rId28"/>
  </p:handoutMasterIdLst>
  <p:sldIdLst>
    <p:sldId id="269" r:id="rId4"/>
    <p:sldId id="295" r:id="rId5"/>
    <p:sldId id="297" r:id="rId6"/>
    <p:sldId id="270" r:id="rId7"/>
    <p:sldId id="288" r:id="rId8"/>
    <p:sldId id="298" r:id="rId9"/>
    <p:sldId id="271" r:id="rId10"/>
    <p:sldId id="279" r:id="rId11"/>
    <p:sldId id="280" r:id="rId12"/>
    <p:sldId id="277" r:id="rId13"/>
    <p:sldId id="273" r:id="rId14"/>
    <p:sldId id="276" r:id="rId15"/>
    <p:sldId id="274" r:id="rId16"/>
    <p:sldId id="284" r:id="rId17"/>
    <p:sldId id="285" r:id="rId18"/>
    <p:sldId id="287" r:id="rId19"/>
    <p:sldId id="289" r:id="rId20"/>
    <p:sldId id="290" r:id="rId21"/>
    <p:sldId id="291" r:id="rId22"/>
    <p:sldId id="292" r:id="rId23"/>
    <p:sldId id="296" r:id="rId24"/>
    <p:sldId id="294" r:id="rId25"/>
    <p:sldId id="278" r:id="rId26"/>
  </p:sldIdLst>
  <p:sldSz cx="9144000" cy="6858000" type="screen4x3"/>
  <p:notesSz cx="6623050" cy="98107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1">
          <p15:clr>
            <a:srgbClr val="A4A3A4"/>
          </p15:clr>
        </p15:guide>
        <p15:guide id="2" pos="208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CC"/>
    <a:srgbClr val="FF0000"/>
    <a:srgbClr val="FFCCFF"/>
    <a:srgbClr val="8A008A"/>
    <a:srgbClr val="70008A"/>
    <a:srgbClr val="8E00B0"/>
    <a:srgbClr val="9966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0" autoAdjust="0"/>
    <p:restoredTop sz="90143" autoAdjust="0"/>
  </p:normalViewPr>
  <p:slideViewPr>
    <p:cSldViewPr>
      <p:cViewPr varScale="1">
        <p:scale>
          <a:sx n="105" d="100"/>
          <a:sy n="105" d="100"/>
        </p:scale>
        <p:origin x="18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126"/>
    </p:cViewPr>
  </p:sorterViewPr>
  <p:notesViewPr>
    <p:cSldViewPr>
      <p:cViewPr varScale="1">
        <p:scale>
          <a:sx n="86" d="100"/>
          <a:sy n="86" d="100"/>
        </p:scale>
        <p:origin x="-1932" y="-78"/>
      </p:cViewPr>
      <p:guideLst>
        <p:guide orient="horz" pos="3091"/>
        <p:guide pos="208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1263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18625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1263" y="9318625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621F4C2-D52E-4BD5-8CB1-CE1C26C979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723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52850" y="0"/>
            <a:ext cx="28702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0425" y="736600"/>
            <a:ext cx="4903788" cy="3678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2650" y="4660900"/>
            <a:ext cx="485775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0"/>
            <a:r>
              <a:rPr lang="en-US" noProof="0" smtClean="0"/>
              <a:t>Segundo nível</a:t>
            </a:r>
          </a:p>
          <a:p>
            <a:pPr lvl="0"/>
            <a:r>
              <a:rPr lang="en-US" noProof="0" smtClean="0"/>
              <a:t>Terceiro nível</a:t>
            </a:r>
          </a:p>
          <a:p>
            <a:pPr lvl="0"/>
            <a:r>
              <a:rPr lang="en-US" noProof="0" smtClean="0"/>
              <a:t>Quarto nível</a:t>
            </a:r>
          </a:p>
          <a:p>
            <a:pPr lvl="0"/>
            <a:r>
              <a:rPr lang="en-US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0213"/>
            <a:ext cx="28702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2850" y="9320213"/>
            <a:ext cx="28702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CC39F67-27F4-4454-AAAC-B5E535AC54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03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C39F67-27F4-4454-AAAC-B5E535AC54A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07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C39F67-27F4-4454-AAAC-B5E535AC54A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41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C39F67-27F4-4454-AAAC-B5E535AC54A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29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C39F67-27F4-4454-AAAC-B5E535AC54A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C39F67-27F4-4454-AAAC-B5E535AC54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1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C39F67-27F4-4454-AAAC-B5E535AC54A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09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C39F67-27F4-4454-AAAC-B5E535AC54A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96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C39F67-27F4-4454-AAAC-B5E535AC54A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04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C39F67-27F4-4454-AAAC-B5E535AC54A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25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C39F67-27F4-4454-AAAC-B5E535AC54A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20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C39F67-27F4-4454-AAAC-B5E535AC54A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C39F67-27F4-4454-AAAC-B5E535AC54A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85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C39F67-27F4-4454-AAAC-B5E535AC54A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8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C39F67-27F4-4454-AAAC-B5E535AC54A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93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C39F67-27F4-4454-AAAC-B5E535AC54A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6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C39F67-27F4-4454-AAAC-B5E535AC54A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03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C39F67-27F4-4454-AAAC-B5E535AC54A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91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C39F67-27F4-4454-AAAC-B5E535AC54A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7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C39F67-27F4-4454-AAAC-B5E535AC54A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26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C39F67-27F4-4454-AAAC-B5E535AC54A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94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C39F67-27F4-4454-AAAC-B5E535AC54A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2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EBF61-8D87-4B0F-BD0A-E1F80E5518B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8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8ABFF-F0BE-4274-8445-CA375331BDA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35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27B0-C1CF-4259-AAA8-6537D6AD10B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69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A9950-BAD7-4245-BA4E-157702CC735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26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EC93B-AFE4-44EF-9801-D74BE18EAD4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3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4DEC0-15E4-4826-9A02-0902A9378A2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07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12038-5F50-49ED-B986-C924D1E5554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83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CEFB3-BEC5-4E75-9FDA-E80C2E316D77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172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0975B-AD08-4F5F-88BD-1A1E122B37C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80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1DB1C-AF05-49F0-B101-A989DEBEC90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2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1E2F7-4990-426B-87B5-F290AC946B7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57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EBF61-8D87-4B0F-BD0A-E1F80E5518B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99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8ABFF-F0BE-4274-8445-CA375331BDA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45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27B0-C1CF-4259-AAA8-6537D6AD10B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61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A9950-BAD7-4245-BA4E-157702CC735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EC93B-AFE4-44EF-9801-D74BE18EAD4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94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4DEC0-15E4-4826-9A02-0902A9378A2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21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12038-5F50-49ED-B986-C924D1E5554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00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CEFB3-BEC5-4E75-9FDA-E80C2E316D77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464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0975B-AD08-4F5F-88BD-1A1E122B37C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25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1DB1C-AF05-49F0-B101-A989DEBEC90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40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1E2F7-4990-426B-87B5-F290AC946B7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6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Apresentação Prefeitura - Templat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88" y="1588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9" descr="Apresentação Prefeitura - Templat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88" y="1588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8" name="Grupo 3"/>
          <p:cNvGrpSpPr>
            <a:grpSpLocks/>
          </p:cNvGrpSpPr>
          <p:nvPr/>
        </p:nvGrpSpPr>
        <p:grpSpPr bwMode="auto">
          <a:xfrm>
            <a:off x="0" y="142875"/>
            <a:ext cx="1857375" cy="785813"/>
            <a:chOff x="0" y="0"/>
            <a:chExt cx="2117316" cy="928670"/>
          </a:xfrm>
        </p:grpSpPr>
        <p:sp>
          <p:nvSpPr>
            <p:cNvPr id="1029" name="Retângulo 4"/>
            <p:cNvSpPr>
              <a:spLocks noChangeArrowheads="1"/>
            </p:cNvSpPr>
            <p:nvPr/>
          </p:nvSpPr>
          <p:spPr bwMode="auto">
            <a:xfrm>
              <a:off x="0" y="0"/>
              <a:ext cx="1570795" cy="92867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defRPr/>
              </a:pPr>
              <a:endParaRPr lang="pt-BR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1030" name="Imagem 5" descr="LOGO PREFEITURA BH  março09-      BRASÃO - HORIZ - COR.jpg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14282" y="274120"/>
              <a:ext cx="1903034" cy="58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F166EE-E983-4FD3-867D-CD54920A693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6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F166EE-E983-4FD3-867D-CD54920A6935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2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h.gov.br/iptu2017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/>
          <p:cNvSpPr txBox="1">
            <a:spLocks noChangeArrowheads="1"/>
          </p:cNvSpPr>
          <p:nvPr/>
        </p:nvSpPr>
        <p:spPr bwMode="auto">
          <a:xfrm>
            <a:off x="395288" y="373063"/>
            <a:ext cx="8497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altLang="pt-BR" sz="5400" b="1" dirty="0">
                <a:solidFill>
                  <a:srgbClr val="FFFFFF"/>
                </a:solidFill>
              </a:rPr>
              <a:t>IPTU </a:t>
            </a:r>
            <a:r>
              <a:rPr lang="pt-BR" altLang="pt-BR" sz="5400" b="1" dirty="0" smtClean="0">
                <a:solidFill>
                  <a:srgbClr val="FFFFFF"/>
                </a:solidFill>
              </a:rPr>
              <a:t>2017</a:t>
            </a:r>
            <a:endParaRPr lang="pt-BR" altLang="pt-BR" sz="5400" b="1" dirty="0">
              <a:solidFill>
                <a:srgbClr val="FFFFFF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71980" y="1772816"/>
            <a:ext cx="75445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Secretaria Municipal de Finanças</a:t>
            </a:r>
          </a:p>
          <a:p>
            <a:r>
              <a:rPr lang="pt-BR" sz="2800" dirty="0" smtClean="0"/>
              <a:t>Secretaria Municipal Adjunta de Arrecadações</a:t>
            </a:r>
          </a:p>
          <a:p>
            <a:r>
              <a:rPr lang="pt-BR" sz="2800" dirty="0" smtClean="0"/>
              <a:t>Gerência de Tributos Imobiliários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556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07705" y="116632"/>
            <a:ext cx="7128792" cy="792088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Isenções por Valor Base de Cálculo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57200" y="1772816"/>
            <a:ext cx="822960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Estão isentos do IPTU/2017, </a:t>
            </a:r>
            <a:r>
              <a:rPr lang="pt-BR" sz="3200" b="1" dirty="0" smtClean="0"/>
              <a:t>99.998</a:t>
            </a:r>
            <a:r>
              <a:rPr lang="pt-BR" sz="3200" b="1" dirty="0" smtClean="0">
                <a:solidFill>
                  <a:srgbClr val="FF0000"/>
                </a:solidFill>
              </a:rPr>
              <a:t> </a:t>
            </a:r>
            <a:r>
              <a:rPr lang="pt-BR" sz="3200" b="1" dirty="0" smtClean="0"/>
              <a:t>imóveis </a:t>
            </a:r>
            <a:r>
              <a:rPr lang="pt-BR" sz="3200" dirty="0" smtClean="0"/>
              <a:t>residenciais com valor de base de cálculo inferior a </a:t>
            </a:r>
            <a:r>
              <a:rPr lang="pt-BR" sz="3200" b="1" dirty="0" smtClean="0"/>
              <a:t>R$ 59.951,14</a:t>
            </a:r>
            <a:r>
              <a:rPr lang="pt-BR" sz="3200" dirty="0" smtClean="0"/>
              <a:t>   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40630" y="3870027"/>
            <a:ext cx="8246170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Isentos somente do IPTU &gt;   27.102</a:t>
            </a:r>
            <a:endParaRPr lang="pt-BR" sz="3200" dirty="0" smtClean="0">
              <a:solidFill>
                <a:srgbClr val="FF0000"/>
              </a:solidFill>
            </a:endParaRPr>
          </a:p>
          <a:p>
            <a:r>
              <a:rPr lang="pt-BR" sz="3200" dirty="0" smtClean="0"/>
              <a:t>Isentos do IPTU e taxas   &gt;   72.896</a:t>
            </a:r>
            <a:endParaRPr lang="pt-BR" sz="3200" dirty="0" smtClean="0">
              <a:solidFill>
                <a:srgbClr val="FF0000"/>
              </a:solidFill>
            </a:endParaRPr>
          </a:p>
          <a:p>
            <a:r>
              <a:rPr lang="pt-BR" sz="3200" dirty="0" smtClean="0"/>
              <a:t>Total .................................&gt;   99.998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973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23727" y="116632"/>
            <a:ext cx="6563073" cy="792088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Recadastramento de imóveis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9195" y="1600200"/>
            <a:ext cx="8257605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Visa a atualização dos dados cadastrais dos imóveis (área de construção, tipo de ocupação, </a:t>
            </a:r>
            <a:r>
              <a:rPr lang="pt-BR" sz="3200" dirty="0" err="1" smtClean="0"/>
              <a:t>etc</a:t>
            </a:r>
            <a:r>
              <a:rPr lang="pt-BR" sz="3200" dirty="0" smtClean="0"/>
              <a:t>), constatada através de aerolevantamento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6401" y="4507671"/>
            <a:ext cx="7643191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/>
              <a:t>65.203 imóveis</a:t>
            </a:r>
          </a:p>
          <a:p>
            <a:r>
              <a:rPr lang="pt-BR" sz="3200" dirty="0"/>
              <a:t>a</a:t>
            </a:r>
            <a:r>
              <a:rPr lang="pt-BR" sz="3200" dirty="0" smtClean="0"/>
              <a:t>tualizados no lançamento do IPTU/2017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948012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23727" y="116632"/>
            <a:ext cx="6563073" cy="792088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Resumo do Lançamento (*)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Espaço Reservado para Conteú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486585"/>
              </p:ext>
            </p:extLst>
          </p:nvPr>
        </p:nvGraphicFramePr>
        <p:xfrm>
          <a:off x="457200" y="1556790"/>
          <a:ext cx="8229600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9056"/>
                <a:gridCol w="1810544"/>
              </a:tblGrid>
              <a:tr h="684076">
                <a:tc>
                  <a:txBody>
                    <a:bodyPr/>
                    <a:lstStyle/>
                    <a:p>
                      <a:r>
                        <a:rPr lang="pt-BR" sz="2400" b="0" dirty="0" smtClean="0">
                          <a:solidFill>
                            <a:schemeClr val="tx1"/>
                          </a:solidFill>
                        </a:rPr>
                        <a:t>Com</a:t>
                      </a:r>
                      <a:r>
                        <a:rPr lang="pt-BR" sz="2400" b="0" baseline="0" dirty="0" smtClean="0">
                          <a:solidFill>
                            <a:schemeClr val="tx1"/>
                          </a:solidFill>
                        </a:rPr>
                        <a:t> lançamento de IPTU</a:t>
                      </a:r>
                      <a:endParaRPr lang="pt-BR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671.527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Isentos de IPTU (por valor)</a:t>
                      </a:r>
                      <a:endParaRPr lang="pt-BR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27.102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Isentos de IPTU e taxas (por valor)</a:t>
                      </a:r>
                      <a:endParaRPr lang="pt-BR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72.896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pt-BR" sz="2400" dirty="0" smtClean="0"/>
                        <a:t>Outras</a:t>
                      </a:r>
                      <a:r>
                        <a:rPr lang="pt-BR" sz="2400" baseline="0" dirty="0" smtClean="0"/>
                        <a:t> isenções de IPTU</a:t>
                      </a:r>
                      <a:endParaRPr lang="pt-BR" sz="2400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8.611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Imunes</a:t>
                      </a:r>
                      <a:r>
                        <a:rPr lang="pt-BR" sz="2400" baseline="0" dirty="0" smtClean="0"/>
                        <a:t> de IPTU (Constituição)</a:t>
                      </a:r>
                      <a:endParaRPr lang="pt-BR" sz="2400" dirty="0" smtClean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13.247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Total de</a:t>
                      </a:r>
                      <a:r>
                        <a:rPr lang="pt-BR" sz="2400" b="1" baseline="0" dirty="0" smtClean="0"/>
                        <a:t> imóveis</a:t>
                      </a:r>
                      <a:endParaRPr lang="pt-BR" sz="24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solidFill>
                            <a:schemeClr val="tx1"/>
                          </a:solidFill>
                        </a:rPr>
                        <a:t>793.383</a:t>
                      </a:r>
                      <a:endParaRPr lang="pt-B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9535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779096" cy="792088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Quantitativo por tipo de imóvel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57200" y="1600200"/>
            <a:ext cx="3600426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pt-BR" sz="2200" dirty="0" smtClean="0"/>
          </a:p>
          <a:p>
            <a:r>
              <a:rPr lang="pt-BR" sz="2200" dirty="0" smtClean="0"/>
              <a:t>Apartamentos....... 349.144</a:t>
            </a:r>
          </a:p>
          <a:p>
            <a:r>
              <a:rPr lang="pt-BR" sz="2200" dirty="0" smtClean="0"/>
              <a:t>Casas................... 227.899</a:t>
            </a:r>
          </a:p>
          <a:p>
            <a:r>
              <a:rPr lang="pt-BR" sz="2200" dirty="0" smtClean="0"/>
              <a:t>Barracões................21.379</a:t>
            </a:r>
          </a:p>
          <a:p>
            <a:r>
              <a:rPr lang="pt-BR" sz="2200" dirty="0" smtClean="0"/>
              <a:t>Lojas........................52.876</a:t>
            </a:r>
          </a:p>
          <a:p>
            <a:r>
              <a:rPr lang="pt-BR" sz="2200" dirty="0" smtClean="0"/>
              <a:t>Salas.......................49.309</a:t>
            </a:r>
          </a:p>
          <a:p>
            <a:r>
              <a:rPr lang="pt-BR" sz="2200" dirty="0" smtClean="0"/>
              <a:t>Galpões...................13.306</a:t>
            </a:r>
          </a:p>
          <a:p>
            <a:r>
              <a:rPr lang="pt-BR" sz="2200" dirty="0" smtClean="0"/>
              <a:t>Vagas de garagem..39.566</a:t>
            </a:r>
          </a:p>
          <a:p>
            <a:r>
              <a:rPr lang="pt-BR" sz="2200" dirty="0" smtClean="0"/>
              <a:t>Lotes vagos.............39.904</a:t>
            </a:r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200" dirty="0" smtClean="0"/>
              <a:t>TOTAL...................793.383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1960" y="1610493"/>
            <a:ext cx="4298053" cy="43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542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23727" y="116632"/>
            <a:ext cx="6563073" cy="792088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do lançamento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50949" y="1643062"/>
            <a:ext cx="3600426" cy="27392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pt-BR" sz="2200" dirty="0" smtClean="0"/>
          </a:p>
          <a:p>
            <a:r>
              <a:rPr lang="pt-BR" sz="2200" dirty="0" smtClean="0"/>
              <a:t>IPTU......1.430.992.267,37</a:t>
            </a:r>
          </a:p>
          <a:p>
            <a:r>
              <a:rPr lang="pt-BR" sz="2200" dirty="0" smtClean="0"/>
              <a:t>TCR ....... 284.883.885,00</a:t>
            </a:r>
          </a:p>
          <a:p>
            <a:r>
              <a:rPr lang="pt-BR" sz="2200" dirty="0" smtClean="0"/>
              <a:t>TFAT .......... 2.150.715,37</a:t>
            </a:r>
          </a:p>
          <a:p>
            <a:r>
              <a:rPr lang="pt-BR" sz="2200" dirty="0" smtClean="0"/>
              <a:t>CCIP .......... 6.044.589,07</a:t>
            </a:r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200" b="1" dirty="0" smtClean="0"/>
              <a:t>TOTAL....1.724.071.456,81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50949" y="5000114"/>
            <a:ext cx="3600426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Valor lançado em 2016</a:t>
            </a:r>
          </a:p>
          <a:p>
            <a:r>
              <a:rPr lang="pt-BR" sz="2200" dirty="0" smtClean="0"/>
              <a:t>R$ 1.514.443.655,36</a:t>
            </a:r>
            <a:endParaRPr lang="pt-BR" sz="2000" dirty="0" smtClean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5976" y="1612205"/>
            <a:ext cx="4330550" cy="41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816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23727" y="116632"/>
            <a:ext cx="6563073" cy="792088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Descontos especiais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30423" y="3982843"/>
            <a:ext cx="3600426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15.987 apropriações</a:t>
            </a:r>
          </a:p>
          <a:p>
            <a:endParaRPr lang="pt-BR" sz="2800" dirty="0"/>
          </a:p>
          <a:p>
            <a:r>
              <a:rPr lang="pt-BR" sz="2800" dirty="0" smtClean="0"/>
              <a:t>Desconto concedido:</a:t>
            </a:r>
          </a:p>
          <a:p>
            <a:r>
              <a:rPr lang="pt-BR" sz="2800" b="1" dirty="0" smtClean="0"/>
              <a:t>R$ 1.098.982,31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23" y="1212948"/>
            <a:ext cx="3816424" cy="246566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346847" y="1397520"/>
            <a:ext cx="4320776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 programa BH Nota 10 foi criado  pelo Decreto 14.053/2010 e concede desconto no IPTU às pessoas físicas que pedem a Nota Fiscal de Serviços eletrônica (NFS-e).</a:t>
            </a:r>
          </a:p>
          <a:p>
            <a:r>
              <a:rPr lang="pt-BR" sz="2000" dirty="0" smtClean="0"/>
              <a:t>Parte do ISSQN devido em cada prestação de serviços é absorvida em forma de crédito para desconto de até 30% do IPTU de cada imóvel, no ano seguinte ao de sua acumulação.</a:t>
            </a:r>
          </a:p>
          <a:p>
            <a:endParaRPr lang="pt-BR" sz="2000" dirty="0"/>
          </a:p>
          <a:p>
            <a:pPr algn="ctr"/>
            <a:r>
              <a:rPr lang="pt-BR" sz="2000" b="1" dirty="0" smtClean="0"/>
              <a:t>www.pbh.gov.br/bhnota10</a:t>
            </a:r>
            <a:r>
              <a:rPr lang="pt-BR" sz="2000" dirty="0" smtClean="0"/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986933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23727" y="116632"/>
            <a:ext cx="6563073" cy="792088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Descontos especiais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9765" y="3717032"/>
            <a:ext cx="3600426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9 imóveis beneficiados</a:t>
            </a:r>
          </a:p>
          <a:p>
            <a:endParaRPr lang="pt-BR" sz="2800" dirty="0"/>
          </a:p>
          <a:p>
            <a:r>
              <a:rPr lang="pt-BR" sz="2800" dirty="0" smtClean="0"/>
              <a:t>Desconto concedido:</a:t>
            </a:r>
          </a:p>
          <a:p>
            <a:r>
              <a:rPr lang="pt-BR" sz="2800" b="1" dirty="0" smtClean="0"/>
              <a:t>R$ 72.418,77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346847" y="1397520"/>
            <a:ext cx="4320776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 programa ESPORTE PARA TODOS foi criado pelo Decreto 14.183/2010 e tem a finalidade de incentivar, através de desconto no IPTU, os clubes recreativos de Belo Horizonte a, mediante convênio com o Município, realizarem em suas dependências atividades ligadas aos seguintes programas da PBH:</a:t>
            </a:r>
          </a:p>
          <a:p>
            <a:r>
              <a:rPr lang="pt-BR" sz="2000" dirty="0" smtClean="0"/>
              <a:t>Segundo Tempo, Superar, Vida Ativa, BH Cidadania, Academia da Cidade e Escola Integrada.</a:t>
            </a:r>
          </a:p>
          <a:p>
            <a:endParaRPr lang="pt-BR" sz="2000" dirty="0"/>
          </a:p>
          <a:p>
            <a:pPr algn="ctr"/>
            <a:r>
              <a:rPr lang="pt-BR" sz="2000" b="1" dirty="0" smtClean="0"/>
              <a:t>www.smaes@pbh.gov.br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50949" y="1402109"/>
            <a:ext cx="3238058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Esporte</a:t>
            </a:r>
          </a:p>
          <a:p>
            <a:pPr algn="ctr"/>
            <a:r>
              <a:rPr lang="pt-BR" sz="4000" b="1" dirty="0" smtClean="0"/>
              <a:t>Para </a:t>
            </a:r>
          </a:p>
          <a:p>
            <a:pPr algn="ctr"/>
            <a:r>
              <a:rPr lang="pt-BR" sz="4000" b="1" dirty="0"/>
              <a:t>T</a:t>
            </a:r>
            <a:r>
              <a:rPr lang="pt-BR" sz="4000" b="1" dirty="0" smtClean="0"/>
              <a:t>odos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1553205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23727" y="116632"/>
            <a:ext cx="6563073" cy="792088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Pagamento e Atendimento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1520" y="1179239"/>
            <a:ext cx="4608512" cy="2169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Pagamento  com </a:t>
            </a:r>
            <a:r>
              <a:rPr lang="pt-BR" sz="27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desconto de 7%</a:t>
            </a:r>
            <a:r>
              <a:rPr lang="pt-BR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pt-BR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para quitação ou antecipação de duas ou mais parcelas vai </a:t>
            </a:r>
            <a:r>
              <a:rPr lang="pt-BR" sz="27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até 20 de janeiro de </a:t>
            </a:r>
            <a:r>
              <a:rPr lang="pt-BR" sz="27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2017</a:t>
            </a:r>
            <a:endParaRPr lang="pt-BR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533338"/>
              </p:ext>
            </p:extLst>
          </p:nvPr>
        </p:nvGraphicFramePr>
        <p:xfrm>
          <a:off x="5148064" y="1151632"/>
          <a:ext cx="367241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630"/>
                <a:gridCol w="524630"/>
                <a:gridCol w="524630"/>
                <a:gridCol w="524630"/>
                <a:gridCol w="524630"/>
                <a:gridCol w="524630"/>
                <a:gridCol w="5246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51520" y="3679584"/>
            <a:ext cx="8568954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O pagamento em até onze parcelas se inicia em 15/02 e vai até 15/12/2017</a:t>
            </a:r>
            <a:endParaRPr lang="pt-BR" sz="2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1520" y="4779545"/>
            <a:ext cx="8568954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Prazo de atendimento para esclarecimento de dúvidas e pedidos de revisão</a:t>
            </a:r>
          </a:p>
          <a:p>
            <a:pPr algn="ctr"/>
            <a:r>
              <a:rPr lang="pt-BR" sz="2600" b="1" dirty="0" smtClean="0"/>
              <a:t>02 de janeiro a 1</a:t>
            </a:r>
            <a:r>
              <a:rPr lang="pt-BR" sz="2600" b="1" baseline="30000" dirty="0" smtClean="0"/>
              <a:t>º</a:t>
            </a:r>
            <a:r>
              <a:rPr lang="pt-BR" sz="2600" b="1" dirty="0" smtClean="0"/>
              <a:t> de fevereiro de 2017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4490572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23727" y="116632"/>
            <a:ext cx="6563073" cy="792088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Atendimento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1628800"/>
            <a:ext cx="3816424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De 02 de janeiro a 1</a:t>
            </a:r>
            <a:r>
              <a:rPr lang="pt-BR" sz="3200" b="1" baseline="30000" dirty="0" smtClean="0"/>
              <a:t>º</a:t>
            </a:r>
            <a:r>
              <a:rPr lang="pt-BR" sz="3200" b="1" dirty="0" smtClean="0"/>
              <a:t> de fevereiro de 2017</a:t>
            </a:r>
          </a:p>
          <a:p>
            <a:r>
              <a:rPr lang="pt-BR" sz="3200" dirty="0"/>
              <a:t>d</a:t>
            </a:r>
            <a:r>
              <a:rPr lang="pt-BR" sz="3200" dirty="0" smtClean="0"/>
              <a:t>e 08:00 às 17:00 horas, nos postos de atendimento do BH Resolve e das regionais Barreiro e Venda Nova</a:t>
            </a:r>
            <a:endParaRPr lang="pt-BR" sz="3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716016" y="1813465"/>
            <a:ext cx="3970784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BH Resolve</a:t>
            </a:r>
          </a:p>
          <a:p>
            <a:r>
              <a:rPr lang="pt-BR" sz="2400" dirty="0" smtClean="0"/>
              <a:t>Rua dos Caetés, 342 – Centro</a:t>
            </a:r>
          </a:p>
          <a:p>
            <a:endParaRPr lang="pt-BR" sz="2400" dirty="0" smtClean="0"/>
          </a:p>
          <a:p>
            <a:r>
              <a:rPr lang="pt-BR" sz="2400" b="1" dirty="0" smtClean="0"/>
              <a:t>Regional Barreiro</a:t>
            </a:r>
          </a:p>
          <a:p>
            <a:r>
              <a:rPr lang="pt-BR" sz="2400" dirty="0" smtClean="0"/>
              <a:t>Avenida </a:t>
            </a:r>
            <a:r>
              <a:rPr lang="pt-BR" sz="2400" dirty="0" err="1" smtClean="0"/>
              <a:t>Sinfrônio</a:t>
            </a:r>
            <a:r>
              <a:rPr lang="pt-BR" sz="2400" dirty="0" smtClean="0"/>
              <a:t> Brochado, 587</a:t>
            </a:r>
          </a:p>
          <a:p>
            <a:endParaRPr lang="pt-BR" sz="2400" dirty="0" smtClean="0"/>
          </a:p>
          <a:p>
            <a:r>
              <a:rPr lang="pt-BR" sz="2400" b="1" dirty="0" smtClean="0"/>
              <a:t>Regional Venda Nova</a:t>
            </a:r>
          </a:p>
          <a:p>
            <a:r>
              <a:rPr lang="pt-BR" sz="2400" dirty="0" smtClean="0"/>
              <a:t>Rua Padre Pedro Pinto, 1.055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861261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23727" y="116632"/>
            <a:ext cx="6563073" cy="792088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Atendimento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1444133"/>
            <a:ext cx="3816424" cy="4893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Serviços prestados nos postos de atendimento</a:t>
            </a:r>
          </a:p>
          <a:p>
            <a:r>
              <a:rPr lang="pt-BR" sz="2400" dirty="0" smtClean="0"/>
              <a:t>- Esclarecimentos quanto ao lançamento do IPTU/2017</a:t>
            </a:r>
          </a:p>
          <a:p>
            <a:r>
              <a:rPr lang="pt-BR" sz="2400" dirty="0" smtClean="0"/>
              <a:t>- Abertura de processo de revisão do IPTU/2017</a:t>
            </a:r>
          </a:p>
          <a:p>
            <a:r>
              <a:rPr lang="pt-BR" sz="2400" dirty="0" smtClean="0"/>
              <a:t>- Emissão de segunda via do IPTU/2017</a:t>
            </a:r>
          </a:p>
          <a:p>
            <a:r>
              <a:rPr lang="pt-BR" sz="2400" dirty="0" smtClean="0"/>
              <a:t>- Emissão de guia de Dívida Ativa</a:t>
            </a:r>
          </a:p>
          <a:p>
            <a:r>
              <a:rPr lang="pt-BR" sz="2400" dirty="0" smtClean="0"/>
              <a:t>- Alteração de endereço de correspondência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572000" y="1451574"/>
            <a:ext cx="3970784" cy="21544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Disque IPTU</a:t>
            </a:r>
          </a:p>
          <a:p>
            <a:endParaRPr lang="pt-BR" sz="2400" b="1" dirty="0"/>
          </a:p>
          <a:p>
            <a:pPr algn="r"/>
            <a:endParaRPr lang="pt-BR" sz="2400" b="1" dirty="0" smtClean="0"/>
          </a:p>
          <a:p>
            <a:pPr algn="ctr"/>
            <a:r>
              <a:rPr lang="pt-BR" sz="4000" b="1" dirty="0" smtClean="0"/>
              <a:t>            </a:t>
            </a:r>
            <a:r>
              <a:rPr lang="pt-BR" sz="5400" b="1" dirty="0" smtClean="0"/>
              <a:t>156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052" y="2060121"/>
            <a:ext cx="1521321" cy="151349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567981" y="4077072"/>
            <a:ext cx="3970784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  <a:p>
            <a:pPr algn="ctr"/>
            <a:r>
              <a:rPr lang="pt-BR" sz="2400" b="1" dirty="0" smtClean="0"/>
              <a:t>www.pbh.gov.br/iptu2017</a:t>
            </a:r>
            <a:endParaRPr lang="pt-BR" sz="2400" b="1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06" y="4182167"/>
            <a:ext cx="2595733" cy="13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410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23727" y="116632"/>
            <a:ext cx="6563073" cy="792088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Arrecadação Receita Tributária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8390384" cy="3240360"/>
          </a:xfrm>
        </p:spPr>
      </p:pic>
    </p:spTree>
    <p:extLst>
      <p:ext uri="{BB962C8B-B14F-4D97-AF65-F5344CB8AC3E}">
        <p14:creationId xmlns:p14="http://schemas.microsoft.com/office/powerpoint/2010/main" val="32161749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23727" y="116632"/>
            <a:ext cx="6563073" cy="792088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Atendimento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1340768"/>
            <a:ext cx="3816424" cy="50937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A</a:t>
            </a:r>
            <a:r>
              <a:rPr lang="pt-BR" sz="3200" b="1" dirty="0" smtClean="0"/>
              <a:t>tendimento agendado</a:t>
            </a:r>
          </a:p>
          <a:p>
            <a:endParaRPr lang="pt-BR" sz="2400" dirty="0" smtClean="0"/>
          </a:p>
          <a:p>
            <a:r>
              <a:rPr lang="pt-BR" sz="2400" dirty="0" smtClean="0"/>
              <a:t>O cidadão poderá agendar o dia e a hora do atendimento, na unidade de sua preferência em </a:t>
            </a:r>
            <a:r>
              <a:rPr lang="pt-BR" sz="2300" b="1" dirty="0" smtClean="0">
                <a:hlinkClick r:id="rId3"/>
              </a:rPr>
              <a:t>www.pbh.gov.br/iptu2017</a:t>
            </a:r>
            <a:r>
              <a:rPr lang="pt-BR" sz="2300" dirty="0" smtClean="0"/>
              <a:t>.</a:t>
            </a:r>
          </a:p>
          <a:p>
            <a:endParaRPr lang="pt-BR" sz="2300" dirty="0"/>
          </a:p>
          <a:p>
            <a:r>
              <a:rPr lang="pt-BR" sz="2400" dirty="0" smtClean="0"/>
              <a:t>É mais eficiência, agilidade e comodidade no atendimento.</a:t>
            </a:r>
          </a:p>
          <a:p>
            <a:endParaRPr lang="pt-BR" sz="2300" b="1" dirty="0" smtClean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800"/>
            <a:ext cx="4038600" cy="395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6935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79712" y="116632"/>
            <a:ext cx="7056785" cy="792088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Remissão por prejuízo com chuvas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38348" y="1312155"/>
            <a:ext cx="82296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3000" dirty="0" smtClean="0"/>
              <a:t>Instituída pela Lei 9.041/2005</a:t>
            </a:r>
          </a:p>
          <a:p>
            <a:r>
              <a:rPr lang="pt-BR" sz="3000" dirty="0" smtClean="0"/>
              <a:t>Regulamentada pelo Decreto 13.492/2009</a:t>
            </a:r>
            <a:endParaRPr lang="pt-BR" sz="3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57200" y="4437112"/>
            <a:ext cx="824617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R</a:t>
            </a:r>
            <a:r>
              <a:rPr lang="pt-BR" sz="3000" dirty="0" smtClean="0"/>
              <a:t>emissão é limitada ao valor do IPTU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Laudo de órgão de defesa civil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Requerimento até 30 dias após o evento</a:t>
            </a:r>
            <a:endParaRPr lang="pt-BR" sz="3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57200" y="2667732"/>
            <a:ext cx="8229600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1800" dirty="0"/>
              <a:t>Art. 1º - A remissão do Imposto sobre a Propriedade Predial e Territorial Urbana - IPTU de que trata a Lei nº 9.041/05 será concedida em razão de decretação de situação de anormalidade decorrente de precipitação pluviométrica ou outro fato da natureza que configure grave prejuízo material, econômico ou social.</a:t>
            </a:r>
          </a:p>
        </p:txBody>
      </p:sp>
    </p:spTree>
    <p:extLst>
      <p:ext uri="{BB962C8B-B14F-4D97-AF65-F5344CB8AC3E}">
        <p14:creationId xmlns:p14="http://schemas.microsoft.com/office/powerpoint/2010/main" val="1099946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79711" y="116632"/>
            <a:ext cx="6727651" cy="792088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dos Recursos do IPTU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Saúde</a:t>
            </a:r>
            <a:endParaRPr lang="pt-BR" dirty="0"/>
          </a:p>
          <a:p>
            <a:r>
              <a:rPr lang="pt-BR" dirty="0"/>
              <a:t>Educação</a:t>
            </a:r>
          </a:p>
          <a:p>
            <a:r>
              <a:rPr lang="pt-BR" dirty="0"/>
              <a:t>Obras Viárias</a:t>
            </a:r>
          </a:p>
          <a:p>
            <a:r>
              <a:rPr lang="pt-BR" dirty="0"/>
              <a:t>Transporte</a:t>
            </a:r>
          </a:p>
          <a:p>
            <a:r>
              <a:rPr lang="pt-BR" dirty="0"/>
              <a:t>Lazer</a:t>
            </a:r>
          </a:p>
          <a:p>
            <a:r>
              <a:rPr lang="pt-BR" dirty="0"/>
              <a:t>Segurança</a:t>
            </a:r>
          </a:p>
          <a:p>
            <a:r>
              <a:rPr lang="pt-BR" dirty="0"/>
              <a:t>Manutenção geral da cidade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8291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pt-BR" smtClean="0"/>
          </a:p>
        </p:txBody>
      </p:sp>
      <p:pic>
        <p:nvPicPr>
          <p:cNvPr id="19459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943990" y="799178"/>
            <a:ext cx="3256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obrigado.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32358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23727" y="116632"/>
            <a:ext cx="6563073" cy="792088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IPTU Lançado x Arrecadado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58" y="1844825"/>
            <a:ext cx="7292734" cy="3910204"/>
          </a:xfrm>
        </p:spPr>
      </p:pic>
    </p:spTree>
    <p:extLst>
      <p:ext uri="{BB962C8B-B14F-4D97-AF65-F5344CB8AC3E}">
        <p14:creationId xmlns:p14="http://schemas.microsoft.com/office/powerpoint/2010/main" val="8159265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23727" y="116632"/>
            <a:ext cx="6563073" cy="792088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IPTU e taxas x Receita Tributária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60848"/>
            <a:ext cx="7677158" cy="3024335"/>
          </a:xfrm>
        </p:spPr>
      </p:pic>
    </p:spTree>
    <p:extLst>
      <p:ext uri="{BB962C8B-B14F-4D97-AF65-F5344CB8AC3E}">
        <p14:creationId xmlns:p14="http://schemas.microsoft.com/office/powerpoint/2010/main" val="7716163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779096" cy="792088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Arrecadação acumulada anual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196752"/>
            <a:ext cx="8008181" cy="481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40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4918" y="1268760"/>
            <a:ext cx="82296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Lei 5641/1989 (Art. 72)</a:t>
            </a:r>
          </a:p>
          <a:p>
            <a:r>
              <a:rPr lang="pt-BR" sz="2100" dirty="0"/>
              <a:t>Parágrafo único - Não sendo expedido o Mapa de Valores Genéricos, os valores venais dos imóveis serão atualizados com base nos índices oficiais de correção monetária divulgados pelo Governo </a:t>
            </a:r>
            <a:r>
              <a:rPr lang="pt-BR" sz="2100" dirty="0" smtClean="0"/>
              <a:t>Federal.</a:t>
            </a:r>
            <a:endParaRPr lang="pt-BR" sz="21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4918" y="3429000"/>
            <a:ext cx="8229600" cy="25237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Lei 8147/2000 (Art. 14)</a:t>
            </a:r>
            <a:endParaRPr lang="pt-BR" sz="3200" dirty="0"/>
          </a:p>
          <a:p>
            <a:r>
              <a:rPr lang="pt-BR" sz="2100" dirty="0" smtClean="0"/>
              <a:t>§ </a:t>
            </a:r>
            <a:r>
              <a:rPr lang="pt-BR" sz="2100" dirty="0"/>
              <a:t>1º - Os valores convertidos na forma do </a:t>
            </a:r>
            <a:r>
              <a:rPr lang="pt-BR" sz="2100" i="1" dirty="0"/>
              <a:t>caput</a:t>
            </a:r>
            <a:r>
              <a:rPr lang="pt-BR" sz="2100" dirty="0"/>
              <a:t> serão atualizados no dia 1º de janeiro de cada exercício, com base na variação do </a:t>
            </a:r>
            <a:r>
              <a:rPr lang="pt-BR" sz="2100" b="1" dirty="0"/>
              <a:t>Índice de Preços ao Consumidor Amplo-Especial - IPCA-E </a:t>
            </a:r>
            <a:r>
              <a:rPr lang="pt-BR" sz="2100" dirty="0"/>
              <a:t>- apurado pelo Instituto Brasileiro de Geografia e Estatística - IBGE - acumulada nos últimos doze meses imediatamente anteriores ao da atualização</a:t>
            </a:r>
            <a:r>
              <a:rPr lang="pt-BR" sz="2100" dirty="0" smtClean="0"/>
              <a:t>.</a:t>
            </a:r>
            <a:endParaRPr lang="pt-BR" sz="2100" b="1" dirty="0" smtClean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705947" cy="792088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pt-BR" sz="3200" b="1" dirty="0" smtClean="0"/>
              <a:t>Correção de Base de Cálculo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137481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6059" y="1605930"/>
            <a:ext cx="8229600" cy="17235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Lei 9795/2009</a:t>
            </a:r>
          </a:p>
          <a:p>
            <a:r>
              <a:rPr lang="pt-BR" sz="3200" dirty="0"/>
              <a:t>e</a:t>
            </a:r>
            <a:r>
              <a:rPr lang="pt-BR" sz="3200" dirty="0" smtClean="0"/>
              <a:t>stabeleceu os valores dos imóveis dos lançamentos de IPTU de 2010 e 2011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6059" y="4143045"/>
            <a:ext cx="8229600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Reajustes do IPTU pelo IPCA-E/IBGE</a:t>
            </a:r>
          </a:p>
          <a:p>
            <a:r>
              <a:rPr lang="pt-BR" sz="3200" dirty="0" smtClean="0"/>
              <a:t>A partir de 2012 os valores dos imóveis são corrigidos com base no IPCA-E do ano anterior</a:t>
            </a:r>
            <a:endParaRPr lang="pt-BR" sz="32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979712" y="116632"/>
            <a:ext cx="6705947" cy="792088"/>
          </a:xfr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pt-BR" sz="3200" b="1" dirty="0" smtClean="0"/>
              <a:t>Correção de Base de Cálculo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9236133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6059" y="1605930"/>
            <a:ext cx="8229600" cy="2185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/>
              <a:t>IPTU/2017</a:t>
            </a:r>
          </a:p>
          <a:p>
            <a:r>
              <a:rPr lang="pt-BR" sz="3200" dirty="0" smtClean="0"/>
              <a:t>corresponde ao valor do IPTU/2016 corrigido monetariamente pelo IPCA-E apurado no ano de 2016.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6059" y="4143045"/>
            <a:ext cx="82296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smtClean="0"/>
              <a:t>6,58%</a:t>
            </a:r>
          </a:p>
        </p:txBody>
      </p:sp>
      <p:sp>
        <p:nvSpPr>
          <p:cNvPr id="4" name="Título 4"/>
          <p:cNvSpPr txBox="1">
            <a:spLocks/>
          </p:cNvSpPr>
          <p:nvPr/>
        </p:nvSpPr>
        <p:spPr>
          <a:xfrm>
            <a:off x="1979712" y="116632"/>
            <a:ext cx="6705947" cy="79208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b="1" kern="0" smtClean="0"/>
              <a:t>Correção de Base de Cálculo</a:t>
            </a:r>
            <a:endParaRPr lang="pt-BR" sz="3200" b="1" kern="0" dirty="0"/>
          </a:p>
        </p:txBody>
      </p:sp>
    </p:spTree>
    <p:extLst>
      <p:ext uri="{BB962C8B-B14F-4D97-AF65-F5344CB8AC3E}">
        <p14:creationId xmlns:p14="http://schemas.microsoft.com/office/powerpoint/2010/main" val="37579071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6059" y="1425840"/>
            <a:ext cx="8229600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Também corrigidos pelo IPCA-E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/>
              <a:t>Faixas de alíquotas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/>
              <a:t>Limites de isenção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 smtClean="0"/>
              <a:t>Taxas</a:t>
            </a:r>
          </a:p>
        </p:txBody>
      </p:sp>
      <p:sp>
        <p:nvSpPr>
          <p:cNvPr id="4" name="Título 4"/>
          <p:cNvSpPr txBox="1">
            <a:spLocks/>
          </p:cNvSpPr>
          <p:nvPr/>
        </p:nvSpPr>
        <p:spPr>
          <a:xfrm>
            <a:off x="1979712" y="116632"/>
            <a:ext cx="6705947" cy="79208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3200" b="1" kern="0" smtClean="0"/>
              <a:t>Correção de Base de Cálculo</a:t>
            </a:r>
            <a:endParaRPr lang="pt-BR" sz="3200" b="1" kern="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56059" y="4005064"/>
            <a:ext cx="8229600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pt-BR" sz="3200" dirty="0" smtClean="0"/>
          </a:p>
          <a:p>
            <a:r>
              <a:rPr lang="pt-BR" sz="3200" dirty="0" smtClean="0"/>
              <a:t>TCR 2016 &gt; R$ 274,45 (ou R$ 548,90)</a:t>
            </a:r>
          </a:p>
          <a:p>
            <a:r>
              <a:rPr lang="pt-BR" sz="3200" b="1" dirty="0" smtClean="0"/>
              <a:t>TCR 2017 &gt; R$ 292,50 (ou R$ 585,00)</a:t>
            </a:r>
          </a:p>
          <a:p>
            <a:endParaRPr lang="pt-BR" sz="3200" dirty="0" smtClean="0"/>
          </a:p>
        </p:txBody>
      </p:sp>
    </p:spTree>
    <p:extLst>
      <p:ext uri="{BB962C8B-B14F-4D97-AF65-F5344CB8AC3E}">
        <p14:creationId xmlns:p14="http://schemas.microsoft.com/office/powerpoint/2010/main" val="30991380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projeto diflubenzuron 2">
  <a:themeElements>
    <a:clrScheme name="projeto diflubenzuron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to diflubenzuron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to diflubenzur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to diflubenzur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to diflubenzur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to diflubenzur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to diflubenzur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to diflubenzur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to diflubenzur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to diflubenzur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to diflubenzur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to diflubenzur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to diflubenzur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to diflubenzur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Settings\ZOO\Meus documentos\Dengue 2009\Projeto Diflubenzuron\projeto diflubenzuron 2.ppt</Template>
  <TotalTime>25682</TotalTime>
  <Words>938</Words>
  <Application>Microsoft Office PowerPoint</Application>
  <PresentationFormat>Apresentação na tela (4:3)</PresentationFormat>
  <Paragraphs>212</Paragraphs>
  <Slides>23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projeto diflubenzuron 2</vt:lpstr>
      <vt:lpstr>Design padrão</vt:lpstr>
      <vt:lpstr>1_Design padrão</vt:lpstr>
      <vt:lpstr>Apresentação do PowerPoint</vt:lpstr>
      <vt:lpstr>Arrecadação Receita Tributária</vt:lpstr>
      <vt:lpstr>IPTU Lançado x Arrecadado</vt:lpstr>
      <vt:lpstr>IPTU e taxas x Receita Tributária</vt:lpstr>
      <vt:lpstr>Arrecadação acumulada anual</vt:lpstr>
      <vt:lpstr>Correção de Base de Cálculo</vt:lpstr>
      <vt:lpstr>Correção de Base de Cálculo</vt:lpstr>
      <vt:lpstr>Apresentação do PowerPoint</vt:lpstr>
      <vt:lpstr>Apresentação do PowerPoint</vt:lpstr>
      <vt:lpstr>Isenções por Valor Base de Cálculo</vt:lpstr>
      <vt:lpstr>Recadastramento de imóveis</vt:lpstr>
      <vt:lpstr>Resumo do Lançamento (*)</vt:lpstr>
      <vt:lpstr>Quantitativo por tipo de imóvel</vt:lpstr>
      <vt:lpstr>Valores do lançamento</vt:lpstr>
      <vt:lpstr>Descontos especiais</vt:lpstr>
      <vt:lpstr>Descontos especiais</vt:lpstr>
      <vt:lpstr>Pagamento e Atendimento</vt:lpstr>
      <vt:lpstr>Atendimento</vt:lpstr>
      <vt:lpstr>Atendimento</vt:lpstr>
      <vt:lpstr>Atendimento</vt:lpstr>
      <vt:lpstr>Remissão por prejuízo com chuvas</vt:lpstr>
      <vt:lpstr>Aplicação dos Recursos do IPTU</vt:lpstr>
      <vt:lpstr>Apresentação do PowerPoint</vt:lpstr>
    </vt:vector>
  </TitlesOfParts>
  <Company>pbh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ZOO</dc:creator>
  <cp:lastModifiedBy>Sulavan Santana</cp:lastModifiedBy>
  <cp:revision>2915</cp:revision>
  <cp:lastPrinted>2009-10-14T13:50:08Z</cp:lastPrinted>
  <dcterms:created xsi:type="dcterms:W3CDTF">2009-09-23T14:31:31Z</dcterms:created>
  <dcterms:modified xsi:type="dcterms:W3CDTF">2017-04-25T12:57:03Z</dcterms:modified>
</cp:coreProperties>
</file>