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7"/>
  </p:notesMasterIdLst>
  <p:sldIdLst>
    <p:sldId id="257" r:id="rId2"/>
    <p:sldId id="272" r:id="rId3"/>
    <p:sldId id="289" r:id="rId4"/>
    <p:sldId id="275" r:id="rId5"/>
    <p:sldId id="279" r:id="rId6"/>
    <p:sldId id="286" r:id="rId7"/>
    <p:sldId id="287" r:id="rId8"/>
    <p:sldId id="293" r:id="rId9"/>
    <p:sldId id="294" r:id="rId10"/>
    <p:sldId id="273" r:id="rId11"/>
    <p:sldId id="274" r:id="rId12"/>
    <p:sldId id="271" r:id="rId13"/>
    <p:sldId id="277" r:id="rId14"/>
    <p:sldId id="276" r:id="rId15"/>
    <p:sldId id="278" r:id="rId16"/>
    <p:sldId id="288" r:id="rId17"/>
    <p:sldId id="285" r:id="rId18"/>
    <p:sldId id="280" r:id="rId19"/>
    <p:sldId id="284" r:id="rId20"/>
    <p:sldId id="290" r:id="rId21"/>
    <p:sldId id="281" r:id="rId22"/>
    <p:sldId id="283" r:id="rId23"/>
    <p:sldId id="282" r:id="rId24"/>
    <p:sldId id="292" r:id="rId25"/>
    <p:sldId id="291" r:id="rId26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34576" autoAdjust="0"/>
    <p:restoredTop sz="86428" autoAdjust="0"/>
  </p:normalViewPr>
  <p:slideViewPr>
    <p:cSldViewPr>
      <p:cViewPr>
        <p:scale>
          <a:sx n="80" d="100"/>
          <a:sy n="80" d="100"/>
        </p:scale>
        <p:origin x="-1074" y="-3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21843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D41703-E37A-46C8-8ECA-1BC06E7D33F1}" type="datetimeFigureOut">
              <a:rPr lang="pt-BR" smtClean="0"/>
              <a:pPr/>
              <a:t>29/09/2015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555D60-E700-4D11-9D7A-5256572A209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ulo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22" name="Subtítulo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8C0682-5185-4241-ADF2-E453D3456B00}" type="datetimeFigureOut">
              <a:rPr lang="pt-BR" smtClean="0"/>
              <a:pPr/>
              <a:t>29/09/2015</a:t>
            </a:fld>
            <a:endParaRPr lang="pt-BR"/>
          </a:p>
        </p:txBody>
      </p:sp>
      <p:sp>
        <p:nvSpPr>
          <p:cNvPr id="20" name="Espaço Reservado para Rodapé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10" name="Espaço Reservado para Número de Slid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7C1CE4-A7B1-44AC-A13A-43C2779077ED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Elipse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e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8C0682-5185-4241-ADF2-E453D3456B00}" type="datetimeFigureOut">
              <a:rPr lang="pt-BR" smtClean="0"/>
              <a:pPr/>
              <a:t>29/09/2015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7C1CE4-A7B1-44AC-A13A-43C2779077E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8C0682-5185-4241-ADF2-E453D3456B00}" type="datetimeFigureOut">
              <a:rPr lang="pt-BR" smtClean="0"/>
              <a:pPr/>
              <a:t>29/09/2015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7C1CE4-A7B1-44AC-A13A-43C2779077E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8C0682-5185-4241-ADF2-E453D3456B00}" type="datetimeFigureOut">
              <a:rPr lang="pt-BR" smtClean="0"/>
              <a:pPr/>
              <a:t>29/09/2015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7C1CE4-A7B1-44AC-A13A-43C2779077E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8C0682-5185-4241-ADF2-E453D3456B00}" type="datetimeFigureOut">
              <a:rPr lang="pt-BR" smtClean="0"/>
              <a:pPr/>
              <a:t>29/09/2015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7C1CE4-A7B1-44AC-A13A-43C2779077ED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0" name="Retângulo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e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e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8C0682-5185-4241-ADF2-E453D3456B00}" type="datetimeFigureOut">
              <a:rPr lang="pt-BR" smtClean="0"/>
              <a:pPr/>
              <a:t>29/09/2015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7C1CE4-A7B1-44AC-A13A-43C2779077E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8C0682-5185-4241-ADF2-E453D3456B00}" type="datetimeFigureOut">
              <a:rPr lang="pt-BR" smtClean="0"/>
              <a:pPr/>
              <a:t>29/09/2015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7C1CE4-A7B1-44AC-A13A-43C2779077E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8C0682-5185-4241-ADF2-E453D3456B00}" type="datetimeFigureOut">
              <a:rPr lang="pt-BR" smtClean="0"/>
              <a:pPr/>
              <a:t>29/09/2015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7C1CE4-A7B1-44AC-A13A-43C2779077E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8C0682-5185-4241-ADF2-E453D3456B00}" type="datetimeFigureOut">
              <a:rPr lang="pt-BR" smtClean="0"/>
              <a:pPr/>
              <a:t>29/09/2015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7C1CE4-A7B1-44AC-A13A-43C2779077ED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6" name="Retângulo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8C0682-5185-4241-ADF2-E453D3456B00}" type="datetimeFigureOut">
              <a:rPr lang="pt-BR" smtClean="0"/>
              <a:pPr/>
              <a:t>29/09/2015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7C1CE4-A7B1-44AC-A13A-43C2779077E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8C0682-5185-4241-ADF2-E453D3456B00}" type="datetimeFigureOut">
              <a:rPr lang="pt-BR" smtClean="0"/>
              <a:pPr/>
              <a:t>29/09/2015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7C1CE4-A7B1-44AC-A13A-43C2779077ED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9" name="Fluxograma: Processo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uxograma: Processo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zza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e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sca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tângulo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Espaço Reservado para Título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9" name="Espaço Reservado para Texto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24" name="Espaço Reservado para Data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08C0682-5185-4241-ADF2-E453D3456B00}" type="datetimeFigureOut">
              <a:rPr lang="pt-BR" smtClean="0"/>
              <a:pPr/>
              <a:t>29/09/2015</a:t>
            </a:fld>
            <a:endParaRPr lang="pt-BR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pt-BR"/>
          </a:p>
        </p:txBody>
      </p:sp>
      <p:sp>
        <p:nvSpPr>
          <p:cNvPr id="22" name="Espaço Reservado para Número de Slide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917C1CE4-A7B1-44AC-A13A-43C2779077ED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5" name="Retângulo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57290" y="3786190"/>
            <a:ext cx="7406640" cy="1745300"/>
          </a:xfrm>
        </p:spPr>
        <p:txBody>
          <a:bodyPr>
            <a:normAutofit lnSpcReduction="10000"/>
          </a:bodyPr>
          <a:lstStyle/>
          <a:p>
            <a:r>
              <a:rPr lang="pt-BR" dirty="0" smtClean="0"/>
              <a:t>Leandro Boson Gambogi</a:t>
            </a:r>
          </a:p>
          <a:p>
            <a:r>
              <a:rPr lang="pt-BR" dirty="0" smtClean="0"/>
              <a:t>Psiquiatra – </a:t>
            </a:r>
            <a:r>
              <a:rPr lang="pt-BR" dirty="0" err="1" smtClean="0"/>
              <a:t>Psicogeriatra</a:t>
            </a:r>
            <a:endParaRPr lang="pt-BR" dirty="0" smtClean="0"/>
          </a:p>
          <a:p>
            <a:r>
              <a:rPr lang="pt-BR" dirty="0" smtClean="0"/>
              <a:t>Preceptor Residência Médica – HOB</a:t>
            </a:r>
          </a:p>
          <a:p>
            <a:r>
              <a:rPr lang="pt-BR" dirty="0" smtClean="0"/>
              <a:t>Pesquisador UFMG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0" y="1357298"/>
            <a:ext cx="2357454" cy="1791582"/>
          </a:xfrm>
          <a:prstGeom prst="rect">
            <a:avLst/>
          </a:prstGeom>
          <a:noFill/>
          <a:ln w="25400" cap="flat">
            <a:noFill/>
            <a:round/>
            <a:headEnd/>
            <a:tailEnd/>
          </a:ln>
        </p:spPr>
      </p:pic>
      <p:pic>
        <p:nvPicPr>
          <p:cNvPr id="8" name="Picture 2" descr="http://2.bp.blogspot.com/-id8DtfvBJPg/UoIegBGwTmI/AAAAAAAAPpY/vHro5Ay3EHM/s1600/logo+(5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02" y="5929330"/>
            <a:ext cx="3857625" cy="733426"/>
          </a:xfrm>
          <a:prstGeom prst="rect">
            <a:avLst/>
          </a:prstGeom>
          <a:noFill/>
        </p:spPr>
      </p:pic>
      <p:pic>
        <p:nvPicPr>
          <p:cNvPr id="10" name="Picture 4" descr="https://encrypted-tbn1.gstatic.com/images?q=tbn:ANd9GcTzSB_2ILI2IkKb9cySFkEgEdIOv6-bAuxfHH7e6fHBRJUJBsH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38" y="0"/>
            <a:ext cx="3000364" cy="857232"/>
          </a:xfrm>
          <a:prstGeom prst="rect">
            <a:avLst/>
          </a:prstGeom>
          <a:noFill/>
        </p:spPr>
      </p:pic>
      <p:pic>
        <p:nvPicPr>
          <p:cNvPr id="11" name="Picture 2" descr="http://www.gestaodeconcursos.com.br/site/img/logoTipoEntidade.aspx?concurso=87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15140" y="0"/>
            <a:ext cx="2428860" cy="7143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ages.slideplayer.com.br/3/388369/slides/slide_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1285860"/>
            <a:ext cx="5715040" cy="5298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Epidemiologia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428596" y="0"/>
            <a:ext cx="8493120" cy="41476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endParaRPr lang="en-GB" sz="1500" b="1" dirty="0">
              <a:solidFill>
                <a:srgbClr val="000000"/>
              </a:solidFill>
              <a:ea typeface="msgothic" charset="0"/>
              <a:cs typeface="msgothic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86710" y="5929330"/>
            <a:ext cx="1141920" cy="75031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142852"/>
            <a:ext cx="5929354" cy="640407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857488" y="6626136"/>
            <a:ext cx="3918240" cy="23186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</a:pPr>
            <a:r>
              <a:rPr lang="en-GB" sz="1100" b="1" dirty="0">
                <a:solidFill>
                  <a:srgbClr val="000000"/>
                </a:solidFill>
                <a:ea typeface="msgothic" charset="0"/>
                <a:cs typeface="msgothic" charset="0"/>
              </a:rPr>
              <a:t>David Lawrence et al. BMJ 2013;346:bmj.f2539</a:t>
            </a:r>
          </a:p>
        </p:txBody>
      </p:sp>
      <p:sp>
        <p:nvSpPr>
          <p:cNvPr id="8" name="Retângulo 7"/>
          <p:cNvSpPr/>
          <p:nvPr/>
        </p:nvSpPr>
        <p:spPr>
          <a:xfrm>
            <a:off x="1500166" y="4857760"/>
            <a:ext cx="6072230" cy="171451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b="1" dirty="0" smtClean="0">
                <a:solidFill>
                  <a:srgbClr val="000000"/>
                </a:solidFill>
                <a:ea typeface="msgothic" charset="0"/>
                <a:cs typeface="msgothic" charset="0"/>
              </a:rPr>
              <a:t>Fig 2 Life expectancy of people with alcohol or drug disorders, schizophrenia, and affective or other psychoses compared with the Western Australia population, by year and sex. </a:t>
            </a:r>
            <a:endParaRPr lang="en-GB" b="1" dirty="0">
              <a:solidFill>
                <a:srgbClr val="000000"/>
              </a:solidFill>
              <a:ea typeface="msgothic" charset="0"/>
              <a:cs typeface="msgothic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www.medicine.ox.ac.uk/bandolier/booth/risk/dementi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357166"/>
            <a:ext cx="7848600" cy="5638800"/>
          </a:xfrm>
          <a:prstGeom prst="rect">
            <a:avLst/>
          </a:prstGeom>
          <a:noFill/>
        </p:spPr>
      </p:pic>
      <p:sp>
        <p:nvSpPr>
          <p:cNvPr id="3" name="Retângulo 2"/>
          <p:cNvSpPr/>
          <p:nvPr/>
        </p:nvSpPr>
        <p:spPr>
          <a:xfrm>
            <a:off x="4572000" y="6581001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1200" dirty="0" smtClean="0"/>
              <a:t>http://www.medicine.ox.ac.uk/bandolier/booth/risk/dementia.html</a:t>
            </a:r>
            <a:endParaRPr lang="pt-BR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www.cmaj.ca/content/178/3/316/F1.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www.scielo.br/img/revistas/reben/v63n5/20t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1357298"/>
            <a:ext cx="6499761" cy="2399160"/>
          </a:xfrm>
          <a:prstGeom prst="rect">
            <a:avLst/>
          </a:prstGeom>
          <a:noFill/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4214818"/>
            <a:ext cx="6636287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43042" y="142852"/>
            <a:ext cx="7000892" cy="321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9170" y="571480"/>
            <a:ext cx="8024830" cy="573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f.i.uol.com.br/folha/equilibrio/images/13161199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357166"/>
            <a:ext cx="6348793" cy="60388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s://suicidionuncamais.files.wordpress.com/2012/07/mc3a9dia-das-taxas-de-suicc3addios-por-grupos-de-idade-no-brasil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7694" y="0"/>
            <a:ext cx="8096306" cy="6858000"/>
          </a:xfrm>
          <a:prstGeom prst="rect">
            <a:avLst/>
          </a:prstGeom>
          <a:noFill/>
        </p:spPr>
      </p:pic>
      <p:sp>
        <p:nvSpPr>
          <p:cNvPr id="3" name="CaixaDeTexto 2"/>
          <p:cNvSpPr txBox="1"/>
          <p:nvPr/>
        </p:nvSpPr>
        <p:spPr>
          <a:xfrm>
            <a:off x="4619172" y="6581001"/>
            <a:ext cx="45248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/>
              <a:t>https://suicidionuncamais.wordpress.com/tag/prevencao-dos-suicidios/</a:t>
            </a:r>
            <a:endParaRPr lang="pt-BR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Cuidados com os Idosos com sofrimento mental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Quem são???</a:t>
            </a: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Novos casos de doença mental de início tardio</a:t>
            </a:r>
          </a:p>
          <a:p>
            <a:pPr lvl="1"/>
            <a:endParaRPr lang="pt-BR" dirty="0" smtClean="0"/>
          </a:p>
          <a:p>
            <a:pPr lvl="1"/>
            <a:r>
              <a:rPr lang="pt-BR" dirty="0" smtClean="0"/>
              <a:t>Transtornos do humor, psicoses tardias, abuso de substâncias</a:t>
            </a:r>
          </a:p>
          <a:p>
            <a:pPr lvl="1"/>
            <a:r>
              <a:rPr lang="pt-BR" dirty="0" smtClean="0"/>
              <a:t>Demências</a:t>
            </a:r>
          </a:p>
          <a:p>
            <a:endParaRPr lang="pt-BR" dirty="0" smtClean="0"/>
          </a:p>
          <a:p>
            <a:r>
              <a:rPr lang="pt-BR" dirty="0" smtClean="0"/>
              <a:t>Idosos com longa história de transtorno mental complicado pelo envelhecimento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Cuidados com as pessoas idosas com sofrimento mental</a:t>
            </a:r>
            <a:endParaRPr lang="pt-BR" dirty="0"/>
          </a:p>
        </p:txBody>
      </p:sp>
      <p:pic>
        <p:nvPicPr>
          <p:cNvPr id="8" name="Picture 4" descr="https://encrypted-tbn1.gstatic.com/images?q=tbn:ANd9GcTzSB_2ILI2IkKb9cySFkEgEdIOv6-bAuxfHH7e6fHBRJUJBsH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0"/>
            <a:ext cx="3000364" cy="857232"/>
          </a:xfrm>
          <a:prstGeom prst="rect">
            <a:avLst/>
          </a:prstGeom>
          <a:noFill/>
        </p:spPr>
      </p:pic>
      <p:pic>
        <p:nvPicPr>
          <p:cNvPr id="9" name="Picture 2" descr="http://www.gestaodeconcursos.com.br/site/img/logoTipoEntidade.aspx?concurso=87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40" y="0"/>
            <a:ext cx="2428860" cy="7143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Para quem???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Famílias sem </a:t>
            </a:r>
            <a:r>
              <a:rPr lang="pt-BR" dirty="0" err="1" smtClean="0"/>
              <a:t>cuidador</a:t>
            </a:r>
            <a:r>
              <a:rPr lang="pt-BR" dirty="0" smtClean="0"/>
              <a:t>??</a:t>
            </a:r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  <p:pic>
        <p:nvPicPr>
          <p:cNvPr id="34818" name="Picture 2" descr="https://hitthenailonthetop.files.wordpress.com/2012/06/burnoutsyndrom.jpg?w=490&amp;h=26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2714620"/>
            <a:ext cx="4667250" cy="25241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Precisa ser diferente???</a:t>
            </a:r>
            <a:endParaRPr lang="pt-BR" dirty="0"/>
          </a:p>
        </p:txBody>
      </p:sp>
      <p:pic>
        <p:nvPicPr>
          <p:cNvPr id="25606" name="Picture 6" descr="http://images.slideplayer.com.br/3/1250379/slides/slide_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285860"/>
            <a:ext cx="9001157" cy="5572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www.santacruzam.com/sitedata/imgsdt/noticiasLe/17933/cersa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339306"/>
            <a:ext cx="4500562" cy="3375422"/>
          </a:xfrm>
          <a:prstGeom prst="rect">
            <a:avLst/>
          </a:prstGeom>
          <a:noFill/>
        </p:spPr>
      </p:pic>
      <p:pic>
        <p:nvPicPr>
          <p:cNvPr id="4" name="Picture 2" descr="http://3.bp.blogspot.com/-Oi7Sldq25RA/VMpu5K9EEvI/AAAAAAAAXmY/2XTlcb_J4eQ/s1600/CERSA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4" y="4049882"/>
            <a:ext cx="5143504" cy="28081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Diferenças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t-BR" dirty="0" smtClean="0"/>
              <a:t>Modelo de Recuperação x Modelo de Funcionalidade</a:t>
            </a:r>
          </a:p>
          <a:p>
            <a:endParaRPr lang="pt-BR" dirty="0" smtClean="0"/>
          </a:p>
          <a:p>
            <a:r>
              <a:rPr lang="pt-BR" dirty="0" smtClean="0"/>
              <a:t>Cura x Manejo</a:t>
            </a:r>
          </a:p>
          <a:p>
            <a:endParaRPr lang="pt-BR" dirty="0" smtClean="0"/>
          </a:p>
          <a:p>
            <a:r>
              <a:rPr lang="pt-BR" dirty="0" smtClean="0"/>
              <a:t>Demanda multidisciplinar</a:t>
            </a:r>
          </a:p>
          <a:p>
            <a:endParaRPr lang="pt-BR" dirty="0" smtClean="0"/>
          </a:p>
          <a:p>
            <a:r>
              <a:rPr lang="pt-BR" dirty="0" smtClean="0"/>
              <a:t>Idosos frágeis acham a experiência com pacientes psicóticos jovens assustadora e inaceitável</a:t>
            </a:r>
          </a:p>
          <a:p>
            <a:endParaRPr lang="pt-BR" dirty="0" smtClean="0"/>
          </a:p>
          <a:p>
            <a:r>
              <a:rPr lang="pt-BR" dirty="0" smtClean="0"/>
              <a:t>Envolvimento familiar e da comunidade ainda mais importante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Referências Bibliográficas</a:t>
            </a:r>
            <a:endParaRPr lang="pt-BR" dirty="0"/>
          </a:p>
        </p:txBody>
      </p:sp>
      <p:pic>
        <p:nvPicPr>
          <p:cNvPr id="35842" name="Picture 2" descr="http://images.amazon.com/images/P/0198528108.01.LZZZZZZ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1785926"/>
            <a:ext cx="2921957" cy="3643338"/>
          </a:xfrm>
          <a:prstGeom prst="rect">
            <a:avLst/>
          </a:prstGeom>
          <a:noFill/>
        </p:spPr>
      </p:pic>
      <p:pic>
        <p:nvPicPr>
          <p:cNvPr id="35844" name="Picture 4" descr="http://img6a.flixcart.com/image/book/9/5/7/oxford-textbook-of-old-age-psychiatry-400x400-imadqg8qjcg7kvkh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1785926"/>
            <a:ext cx="2741433" cy="3571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Obrigado!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Envelhecimento</a:t>
            </a:r>
            <a:endParaRPr lang="pt-BR" dirty="0"/>
          </a:p>
        </p:txBody>
      </p:sp>
      <p:sp>
        <p:nvSpPr>
          <p:cNvPr id="33794" name="AutoShape 2" descr="https://images.skoob.com.br/mCl2s-HUSNPY5pb_MfBg6EgLz28=/200x/center/top/smart/filters:format(jpeg)/https:/skoob.s3.amazonaws.com/livros/21638/A_VELHICE_1398397368B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3796" name="AutoShape 4" descr="https://images.skoob.com.br/mCl2s-HUSNPY5pb_MfBg6EgLz28=/200x/center/top/smart/filters:format(jpeg)/https:/skoob.s3.amazonaws.com/livros/21638/A_VELHICE_1398397368B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3798" name="AutoShape 6" descr="https://images.skoob.com.br/mCl2s-HUSNPY5pb_MfBg6EgLz28=/200x/center/top/smart/filters:format(jpeg)/https:/skoob.s3.amazonaws.com/livros/21638/A_VELHICE_1398397368B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33800" name="Picture 8" descr="http://pnsdr.com/img/frase/si/mo/simone_de_beauvoir_a_velhice_e_a_parodi_o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3857624"/>
            <a:ext cx="5715000" cy="3000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2000" dirty="0" smtClean="0"/>
              <a:t>“De todas as realidades, [a velhice] é, talvez, aquela de que conservamos por mais tempo, ao longo da vida, uma noção puramente abstrata”</a:t>
            </a:r>
            <a:endParaRPr lang="pt-BR" sz="2000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Valentin Proust</a:t>
            </a:r>
          </a:p>
          <a:p>
            <a:r>
              <a:rPr lang="pt-BR" dirty="0" smtClean="0"/>
              <a:t>1871 - 1922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amenteemaravilhosa.com/wp-content/uploads/2015/07/Raquel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214290"/>
            <a:ext cx="4214842" cy="3182963"/>
          </a:xfrm>
          <a:prstGeom prst="rect">
            <a:avLst/>
          </a:prstGeom>
          <a:noFill/>
        </p:spPr>
      </p:pic>
      <p:pic>
        <p:nvPicPr>
          <p:cNvPr id="23556" name="Picture 4" descr="http://filosofiacienciaevida.uol.com.br/ESFI/Edicoes/83/imagens/i38309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3857628"/>
            <a:ext cx="7048500" cy="2647951"/>
          </a:xfrm>
          <a:prstGeom prst="rect">
            <a:avLst/>
          </a:prstGeom>
          <a:noFill/>
        </p:spPr>
      </p:pic>
      <p:sp>
        <p:nvSpPr>
          <p:cNvPr id="6" name="Retângulo 5"/>
          <p:cNvSpPr/>
          <p:nvPr/>
        </p:nvSpPr>
        <p:spPr>
          <a:xfrm rot="20283507">
            <a:off x="2471403" y="2879959"/>
            <a:ext cx="4541075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6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Adoecer?</a:t>
            </a:r>
            <a:endParaRPr lang="pt-BR" sz="6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857356" y="500042"/>
            <a:ext cx="571504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“Eles tem menos necessidade de comida que os jovens. Sofrem de dificuldades respiratórias, de catarros que acarretam acesso de tosse, sofrem </a:t>
            </a:r>
            <a:r>
              <a:rPr lang="pt-BR" dirty="0" err="1" smtClean="0"/>
              <a:t>disúria</a:t>
            </a:r>
            <a:r>
              <a:rPr lang="pt-BR" dirty="0" smtClean="0"/>
              <a:t>, de dores nas articulações, de doenças dos rins, de vertigens, de caquexia, de prurido generalizado, de sonolência, expelem água pelos intestinos, pelos olhos, pelas narinas, frequentemente tem catarata; sua vista é fraca, ouvem mal”</a:t>
            </a:r>
          </a:p>
          <a:p>
            <a:pPr lvl="3">
              <a:buNone/>
            </a:pPr>
            <a:r>
              <a:rPr lang="pt-BR" dirty="0" smtClean="0"/>
              <a:t>                                                                                        Hipócrates</a:t>
            </a:r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1785918" y="3857628"/>
            <a:ext cx="600079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“A velhice é um estado intermediário entre a doença e a saúde”</a:t>
            </a:r>
          </a:p>
          <a:p>
            <a:endParaRPr lang="pt-BR" dirty="0" smtClean="0"/>
          </a:p>
          <a:p>
            <a:r>
              <a:rPr lang="pt-BR" dirty="0" smtClean="0"/>
              <a:t>“Não é um estado patológico: entretanto, todas as funções fisiológicas do velho ficam reduzidas ou enfraquecidas.”</a:t>
            </a:r>
          </a:p>
          <a:p>
            <a:endParaRPr lang="pt-BR" dirty="0" smtClean="0"/>
          </a:p>
          <a:p>
            <a:pPr lvl="3">
              <a:buNone/>
            </a:pPr>
            <a:r>
              <a:rPr lang="pt-BR" dirty="0" smtClean="0"/>
              <a:t>                                                                           Galeno, Século II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142976" y="285728"/>
            <a:ext cx="521497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 smtClean="0"/>
              <a:t>“Um processo progressivo de mudança desfavorável, geralmente ligado à passagem do tempo, tornando-se aparente depois da maturidade e desembocando invariavelmente na morte”</a:t>
            </a:r>
          </a:p>
          <a:p>
            <a:pPr>
              <a:buNone/>
            </a:pPr>
            <a:r>
              <a:rPr lang="pt-BR" sz="2400" dirty="0" smtClean="0"/>
              <a:t> </a:t>
            </a:r>
          </a:p>
          <a:p>
            <a:pPr>
              <a:buNone/>
            </a:pPr>
            <a:r>
              <a:rPr lang="pt-BR" sz="2400" dirty="0" smtClean="0"/>
              <a:t>					</a:t>
            </a:r>
            <a:r>
              <a:rPr lang="pt-BR" dirty="0" err="1" smtClean="0"/>
              <a:t>Lansing</a:t>
            </a:r>
            <a:endParaRPr lang="pt-BR" sz="2400" dirty="0"/>
          </a:p>
        </p:txBody>
      </p:sp>
      <p:pic>
        <p:nvPicPr>
          <p:cNvPr id="30722" name="Picture 2" descr="https://media2.wnyc.org/i/1195/1500/l/80/1/LansingAlbe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2428868"/>
            <a:ext cx="3243981" cy="40719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2714612" y="5572140"/>
            <a:ext cx="45720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pt-BR" dirty="0" smtClean="0"/>
              <a:t>Idoso: 65 anos nos países desenvolvidos</a:t>
            </a:r>
          </a:p>
          <a:p>
            <a:pPr lvl="1"/>
            <a:endParaRPr lang="pt-BR" dirty="0" smtClean="0"/>
          </a:p>
          <a:p>
            <a:pPr lvl="1"/>
            <a:r>
              <a:rPr lang="pt-BR" dirty="0" smtClean="0"/>
              <a:t>Idoso: 60 anos nos países emergentes</a:t>
            </a:r>
            <a:endParaRPr lang="pt-BR" dirty="0"/>
          </a:p>
        </p:txBody>
      </p:sp>
      <p:pic>
        <p:nvPicPr>
          <p:cNvPr id="37892" name="Picture 4" descr="http://www.baneses.com.br/Images/noticias/Fotos_Idoso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285728"/>
            <a:ext cx="5572164" cy="4284123"/>
          </a:xfrm>
          <a:prstGeom prst="rect">
            <a:avLst/>
          </a:prstGeom>
          <a:noFill/>
        </p:spPr>
      </p:pic>
      <p:sp>
        <p:nvSpPr>
          <p:cNvPr id="5" name="Retângulo 4"/>
          <p:cNvSpPr/>
          <p:nvPr/>
        </p:nvSpPr>
        <p:spPr>
          <a:xfrm rot="19757758">
            <a:off x="3326795" y="3458296"/>
            <a:ext cx="3144330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115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????</a:t>
            </a:r>
            <a:endParaRPr lang="pt-BR" sz="115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6" name="Picture 2" descr="http://www.eurorue.net/fotoarchief/nieuws/82_t_20080805_park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5214950"/>
            <a:ext cx="1428750" cy="1428750"/>
          </a:xfrm>
          <a:prstGeom prst="rect">
            <a:avLst/>
          </a:prstGeom>
          <a:noFill/>
        </p:spPr>
      </p:pic>
      <p:pic>
        <p:nvPicPr>
          <p:cNvPr id="7" name="Picture 4" descr="http://infograficos.estadao.com.br/uploads/galerias/5610/581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768" y="5000636"/>
            <a:ext cx="1714512" cy="1714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071670" y="1142984"/>
            <a:ext cx="435771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“Um processo sequencial, individual, cumulativo, irreversível, universal, não patológico de deterioração de um organismo maduro, próprio a todos membros de uma espécie, de maneira que o torne menos capaz de fazer frente ao estresse do meio ambiente e, portanto, aumente sua possibilidade de morte”</a:t>
            </a:r>
          </a:p>
          <a:p>
            <a:pPr lvl="3">
              <a:buNone/>
            </a:pPr>
            <a:endParaRPr lang="pt-BR" dirty="0" smtClean="0"/>
          </a:p>
          <a:p>
            <a:pPr lvl="3">
              <a:buNone/>
            </a:pPr>
            <a:r>
              <a:rPr lang="pt-BR" dirty="0" smtClean="0"/>
              <a:t>		</a:t>
            </a:r>
            <a:endParaRPr lang="pt-BR" dirty="0"/>
          </a:p>
        </p:txBody>
      </p:sp>
      <p:pic>
        <p:nvPicPr>
          <p:cNvPr id="39940" name="Picture 4" descr="http://www.febase.org.br/wp-content/uploads/2014/05/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8992" y="4214818"/>
            <a:ext cx="2514600" cy="1819276"/>
          </a:xfrm>
          <a:prstGeom prst="rect">
            <a:avLst/>
          </a:prstGeom>
          <a:noFill/>
        </p:spPr>
      </p:pic>
      <p:cxnSp>
        <p:nvCxnSpPr>
          <p:cNvPr id="8" name="Conector reto 7"/>
          <p:cNvCxnSpPr/>
          <p:nvPr/>
        </p:nvCxnSpPr>
        <p:spPr>
          <a:xfrm>
            <a:off x="4643438" y="2571744"/>
            <a:ext cx="1500198" cy="158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/>
          <p:cNvCxnSpPr/>
          <p:nvPr/>
        </p:nvCxnSpPr>
        <p:spPr>
          <a:xfrm>
            <a:off x="2143108" y="2857496"/>
            <a:ext cx="3429024" cy="158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to 11"/>
          <p:cNvCxnSpPr/>
          <p:nvPr/>
        </p:nvCxnSpPr>
        <p:spPr>
          <a:xfrm>
            <a:off x="2214546" y="3143248"/>
            <a:ext cx="2428892" cy="158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ício">
  <a:themeElements>
    <a:clrScheme name="Técnica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Solstíc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íci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6228</TotalTime>
  <Words>403</Words>
  <Application>Microsoft Office PowerPoint</Application>
  <PresentationFormat>Apresentação na tela (4:3)</PresentationFormat>
  <Paragraphs>58</Paragraphs>
  <Slides>25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25</vt:i4>
      </vt:variant>
    </vt:vector>
  </HeadingPairs>
  <TitlesOfParts>
    <vt:vector size="26" baseType="lpstr">
      <vt:lpstr>Solstício</vt:lpstr>
      <vt:lpstr>Slide 1</vt:lpstr>
      <vt:lpstr>Cuidados com as pessoas idosas com sofrimento mental</vt:lpstr>
      <vt:lpstr>Envelhecimento</vt:lpstr>
      <vt:lpstr>“De todas as realidades, [a velhice] é, talvez, aquela de que conservamos por mais tempo, ao longo da vida, uma noção puramente abstrata”</vt:lpstr>
      <vt:lpstr>Slide 5</vt:lpstr>
      <vt:lpstr>Slide 6</vt:lpstr>
      <vt:lpstr>Slide 7</vt:lpstr>
      <vt:lpstr>Slide 8</vt:lpstr>
      <vt:lpstr>Slide 9</vt:lpstr>
      <vt:lpstr>Slide 10</vt:lpstr>
      <vt:lpstr>Epidemiologia</vt:lpstr>
      <vt:lpstr>Slide 12</vt:lpstr>
      <vt:lpstr>Slide 13</vt:lpstr>
      <vt:lpstr>Slide 14</vt:lpstr>
      <vt:lpstr>Slide 15</vt:lpstr>
      <vt:lpstr>Slide 16</vt:lpstr>
      <vt:lpstr>Slide 17</vt:lpstr>
      <vt:lpstr>Cuidados com os Idosos com sofrimento mental</vt:lpstr>
      <vt:lpstr>Quem são???</vt:lpstr>
      <vt:lpstr>Para quem???</vt:lpstr>
      <vt:lpstr>Precisa ser diferente???</vt:lpstr>
      <vt:lpstr>Slide 22</vt:lpstr>
      <vt:lpstr>Diferenças</vt:lpstr>
      <vt:lpstr>Referências Bibliográficas</vt:lpstr>
      <vt:lpstr> Obrigado!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Boson Gambogi</dc:creator>
  <cp:lastModifiedBy>eva.gonzaga</cp:lastModifiedBy>
  <cp:revision>221</cp:revision>
  <dcterms:created xsi:type="dcterms:W3CDTF">2014-11-09T03:48:19Z</dcterms:created>
  <dcterms:modified xsi:type="dcterms:W3CDTF">2015-09-29T17:23:48Z</dcterms:modified>
</cp:coreProperties>
</file>