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4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EB2-F136-4C21-8391-E19034E79E0B}" type="datetimeFigureOut">
              <a:rPr lang="pt-BR" smtClean="0"/>
              <a:pPr/>
              <a:t>06/05/2019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5135-D635-4A86-93E2-52EF714C53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EB2-F136-4C21-8391-E19034E79E0B}" type="datetimeFigureOut">
              <a:rPr lang="pt-BR" smtClean="0"/>
              <a:pPr/>
              <a:t>06/05/2019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5135-D635-4A86-93E2-52EF714C53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EB2-F136-4C21-8391-E19034E79E0B}" type="datetimeFigureOut">
              <a:rPr lang="pt-BR" smtClean="0"/>
              <a:pPr/>
              <a:t>06/05/2019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5135-D635-4A86-93E2-52EF714C53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EB2-F136-4C21-8391-E19034E79E0B}" type="datetimeFigureOut">
              <a:rPr lang="pt-BR" smtClean="0"/>
              <a:pPr/>
              <a:t>06/05/2019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5135-D635-4A86-93E2-52EF714C53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EB2-F136-4C21-8391-E19034E79E0B}" type="datetimeFigureOut">
              <a:rPr lang="pt-BR" smtClean="0"/>
              <a:pPr/>
              <a:t>06/05/2019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5135-D635-4A86-93E2-52EF714C53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EB2-F136-4C21-8391-E19034E79E0B}" type="datetimeFigureOut">
              <a:rPr lang="pt-BR" smtClean="0"/>
              <a:pPr/>
              <a:t>06/05/2019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5135-D635-4A86-93E2-52EF714C53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EB2-F136-4C21-8391-E19034E79E0B}" type="datetimeFigureOut">
              <a:rPr lang="pt-BR" smtClean="0"/>
              <a:pPr/>
              <a:t>06/05/2019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5135-D635-4A86-93E2-52EF714C53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EB2-F136-4C21-8391-E19034E79E0B}" type="datetimeFigureOut">
              <a:rPr lang="pt-BR" smtClean="0"/>
              <a:pPr/>
              <a:t>06/05/2019</a:t>
            </a:fld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4C5135-D635-4A86-93E2-52EF714C534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EB2-F136-4C21-8391-E19034E79E0B}" type="datetimeFigureOut">
              <a:rPr lang="pt-BR" smtClean="0"/>
              <a:pPr/>
              <a:t>06/05/2019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5135-D635-4A86-93E2-52EF714C53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EB2-F136-4C21-8391-E19034E79E0B}" type="datetimeFigureOut">
              <a:rPr lang="pt-BR" smtClean="0"/>
              <a:pPr/>
              <a:t>06/05/2019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54C5135-D635-4A86-93E2-52EF714C53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0C65EB2-F136-4C21-8391-E19034E79E0B}" type="datetimeFigureOut">
              <a:rPr lang="pt-BR" smtClean="0"/>
              <a:pPr/>
              <a:t>06/05/2019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5135-D635-4A86-93E2-52EF714C53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0C65EB2-F136-4C21-8391-E19034E79E0B}" type="datetimeFigureOut">
              <a:rPr lang="pt-BR" smtClean="0"/>
              <a:pPr/>
              <a:t>06/05/2019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54C5135-D635-4A86-93E2-52EF714C53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780108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 ASPECTOS Jurídicos DA   ATUAÇÃO POLICIAL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30319" y="2780928"/>
            <a:ext cx="77768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tx2"/>
                </a:solidFill>
              </a:rPr>
              <a:t>PALESTRANTE : LUCIANO JOSÉ MOREIRA JUNIOR </a:t>
            </a:r>
          </a:p>
          <a:p>
            <a:pPr algn="ctr"/>
            <a:endParaRPr lang="pt-BR" dirty="0">
              <a:solidFill>
                <a:schemeClr val="tx2"/>
              </a:solidFill>
            </a:endParaRPr>
          </a:p>
          <a:p>
            <a:r>
              <a:rPr lang="pt-BR" dirty="0">
                <a:solidFill>
                  <a:schemeClr val="tx2"/>
                </a:solidFill>
              </a:rPr>
              <a:t>GUARDA CIVIL MUNICIPAL DE BELO HORIZONTE </a:t>
            </a:r>
          </a:p>
          <a:p>
            <a:r>
              <a:rPr lang="pt-BR" dirty="0">
                <a:solidFill>
                  <a:schemeClr val="tx2"/>
                </a:solidFill>
              </a:rPr>
              <a:t>BACHAREL EM DIREITO</a:t>
            </a:r>
          </a:p>
          <a:p>
            <a:r>
              <a:rPr lang="pt-BR" dirty="0">
                <a:solidFill>
                  <a:schemeClr val="tx2"/>
                </a:solidFill>
              </a:rPr>
              <a:t>PÓS GRADUANDO EM PLANEJAMENTO E GESTÃO DE POLICIAMENTO MUNICIPAL </a:t>
            </a:r>
          </a:p>
          <a:p>
            <a:r>
              <a:rPr lang="pt-BR" dirty="0">
                <a:solidFill>
                  <a:schemeClr val="tx2"/>
                </a:solidFill>
              </a:rPr>
              <a:t>PÓS GRADUANDO EM DIREITO PENAL E PROCESSO PENAL </a:t>
            </a:r>
          </a:p>
        </p:txBody>
      </p:sp>
    </p:spTree>
    <p:extLst>
      <p:ext uri="{BB962C8B-B14F-4D97-AF65-F5344CB8AC3E}">
        <p14:creationId xmlns:p14="http://schemas.microsoft.com/office/powerpoint/2010/main" xmlns="" val="374530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607962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200" dirty="0"/>
              <a:t>Abuso contra menor de 18 anos </a:t>
            </a:r>
          </a:p>
          <a:p>
            <a:pPr marL="0" indent="0">
              <a:buNone/>
            </a:pPr>
            <a:endParaRPr lang="pt-BR" sz="2200" dirty="0"/>
          </a:p>
          <a:p>
            <a:pPr marL="0" indent="0">
              <a:buNone/>
            </a:pPr>
            <a:r>
              <a:rPr lang="pt-BR" sz="2200" dirty="0"/>
              <a:t>Ação penal incondicionada </a:t>
            </a:r>
          </a:p>
          <a:p>
            <a:pPr marL="0" indent="0">
              <a:buNone/>
            </a:pPr>
            <a:endParaRPr lang="pt-BR" sz="2200" dirty="0"/>
          </a:p>
          <a:p>
            <a:pPr marL="0" indent="0">
              <a:buNone/>
            </a:pPr>
            <a:endParaRPr lang="pt-BR" sz="2200" dirty="0"/>
          </a:p>
          <a:p>
            <a:pPr marL="0" indent="0">
              <a:buNone/>
            </a:pPr>
            <a:endParaRPr lang="pt-BR" sz="2200" dirty="0"/>
          </a:p>
          <a:p>
            <a:pPr marL="0" indent="0">
              <a:buNone/>
            </a:pPr>
            <a:r>
              <a:rPr lang="pt-BR" sz="2200" dirty="0"/>
              <a:t>Julgamento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508104" y="607962"/>
            <a:ext cx="3384376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Aplica-se o ECA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508104" y="1534477"/>
            <a:ext cx="3384376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Lei  5.249/ 67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446324" y="2804152"/>
            <a:ext cx="3384376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Justiça comum ou federal </a:t>
            </a:r>
            <a:r>
              <a:rPr lang="pt-BR" dirty="0" smtClean="0"/>
              <a:t>são </a:t>
            </a:r>
            <a:r>
              <a:rPr lang="pt-BR" dirty="0"/>
              <a:t>infrações  de menor potencial ofensivo </a:t>
            </a:r>
          </a:p>
        </p:txBody>
      </p:sp>
      <p:cxnSp>
        <p:nvCxnSpPr>
          <p:cNvPr id="8" name="Conector de seta reta 7"/>
          <p:cNvCxnSpPr/>
          <p:nvPr/>
        </p:nvCxnSpPr>
        <p:spPr>
          <a:xfrm>
            <a:off x="4644008" y="79262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>
            <a:off x="3923928" y="1719143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2123728" y="3284984"/>
            <a:ext cx="2232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3264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>
                <a:solidFill>
                  <a:srgbClr val="00B0F0"/>
                </a:solidFill>
                <a:latin typeface="+mn-lt"/>
              </a:rPr>
              <a:t>INTRODUÇÃO 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3450696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170000"/>
              </a:lnSpc>
              <a:buNone/>
            </a:pPr>
            <a:r>
              <a:rPr lang="pt-BR" sz="2000" dirty="0"/>
              <a:t>    Em um estudo recorrente as demais constituições dessa república, observamos que o modelo da segurança pública não se modificou, sendo mantido pelo poder central o mesmo padrão. Portanto, a segurança pública vive uma emergência, devido o aumento da criminalidade e a instabilidade da seção de impunidade. Não obstante o preâmbulo da atual carta magna revela as intenções nos ideais franceses sobre a égide da </a:t>
            </a:r>
            <a:r>
              <a:rPr lang="pt-BR" sz="2000" dirty="0" smtClean="0">
                <a:solidFill>
                  <a:srgbClr val="FF0000"/>
                </a:solidFill>
              </a:rPr>
              <a:t>LIBERDADE, IGUALDADE E FRATERNIDADE</a:t>
            </a:r>
            <a:r>
              <a:rPr lang="pt-BR" sz="2000" dirty="0" smtClean="0"/>
              <a:t>, </a:t>
            </a:r>
            <a:r>
              <a:rPr lang="pt-BR" sz="2000" dirty="0"/>
              <a:t>além de elencar os objetivos destacando-os de </a:t>
            </a:r>
            <a:r>
              <a:rPr lang="pt-BR" sz="2000" dirty="0" smtClean="0">
                <a:solidFill>
                  <a:srgbClr val="FF0000"/>
                </a:solidFill>
              </a:rPr>
              <a:t>CONSTRUIR UMA SOCIEDADE JUSTA, LIVRE, E SOLIDÁRIA BEM COMO PROMOVER O BEM DE TODOS. </a:t>
            </a:r>
            <a:endParaRPr lang="pt-B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907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5536" y="260648"/>
            <a:ext cx="8424936" cy="5112568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r>
              <a:rPr lang="pt-BR" sz="1800" dirty="0"/>
              <a:t>   Destarte, traça uma estrutura essencial em especial no âmbito da segurança pública, conferindo–lhe aos seus agentes preservar a ordem pública, que consiste em manutenção e restabelecimento no intento de proteger pessoas e bens estabelecendo metas e limites para o cumprimento desta tarefa e exercício de poder, sempre em busca de assegurar os fundamentos da república federativa do Brasil em especial a dignidade da pessoa humana. 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pt-BR" sz="1800" dirty="0"/>
              <a:t>   É notório que há anos os municípios de forma coadjuvante vem     contribuindo para manutenção e restabelecimento da paz social, através das Guardas Civis, no entanto, na atualidade contemporânea, o governo central assumi a responsabilidade criando um federalismo compartilhado no que tange a segurança pública, com a criação do </a:t>
            </a:r>
            <a:r>
              <a:rPr lang="pt-BR" sz="1800" dirty="0">
                <a:solidFill>
                  <a:srgbClr val="FF0000"/>
                </a:solidFill>
              </a:rPr>
              <a:t>SUSP e </a:t>
            </a:r>
            <a:r>
              <a:rPr lang="pt-BR" sz="1800" dirty="0" smtClean="0">
                <a:solidFill>
                  <a:srgbClr val="FF0000"/>
                </a:solidFill>
              </a:rPr>
              <a:t>PNSPDS ATRAVÉS DA LEI 13.675/18, TENDO COMO ORGÃO CENTRAL O </a:t>
            </a:r>
            <a:r>
              <a:rPr lang="pt-BR" sz="1800" dirty="0">
                <a:solidFill>
                  <a:srgbClr val="FF0000"/>
                </a:solidFill>
              </a:rPr>
              <a:t>MINISTÉRIO EXTRAORDINÁRIO DA SEGURANÇA PÚBLICA</a:t>
            </a:r>
            <a:r>
              <a:rPr lang="pt-BR" sz="1800" dirty="0"/>
              <a:t>, colocando os municípios como um dos  protagonistas neste desafio social . </a:t>
            </a:r>
          </a:p>
        </p:txBody>
      </p:sp>
    </p:spTree>
    <p:extLst>
      <p:ext uri="{BB962C8B-B14F-4D97-AF65-F5344CB8AC3E}">
        <p14:creationId xmlns:p14="http://schemas.microsoft.com/office/powerpoint/2010/main" xmlns="" val="311113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rgbClr val="00B0F0"/>
                </a:solidFill>
                <a:latin typeface="+mn-lt"/>
              </a:rPr>
              <a:t>APONTAMENTOS DO DIREITO ADMINISTRATIVO NO ÂMBITO DA SEGURANÇA PÚBLICA 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/>
              <a:t>   No intento de entendermos este contexto é oportuno alguns  questionamentos</a:t>
            </a:r>
            <a:r>
              <a:rPr lang="pt-BR" sz="2400" dirty="0" smtClean="0"/>
              <a:t>.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Quem </a:t>
            </a:r>
            <a:r>
              <a:rPr lang="pt-BR" sz="2400" dirty="0"/>
              <a:t>define a atuação do agente de segurança </a:t>
            </a:r>
          </a:p>
          <a:p>
            <a:pPr marL="0" indent="0" algn="just">
              <a:buNone/>
            </a:pPr>
            <a:r>
              <a:rPr lang="pt-BR" sz="2400" dirty="0"/>
              <a:t>pública ?  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O </a:t>
            </a:r>
            <a:r>
              <a:rPr lang="pt-BR" sz="2400" dirty="0"/>
              <a:t>agente de segurança pública pode abordar qualquer pessoa e quando ele quiser? </a:t>
            </a:r>
          </a:p>
        </p:txBody>
      </p:sp>
    </p:spTree>
    <p:extLst>
      <p:ext uri="{BB962C8B-B14F-4D97-AF65-F5344CB8AC3E}">
        <p14:creationId xmlns:p14="http://schemas.microsoft.com/office/powerpoint/2010/main" xmlns="" val="78910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07504" y="476672"/>
            <a:ext cx="8748464" cy="4896544"/>
          </a:xfrm>
        </p:spPr>
        <p:txBody>
          <a:bodyPr>
            <a:normAutofit lnSpcReduction="10000"/>
          </a:bodyPr>
          <a:lstStyle/>
          <a:p>
            <a:pPr marL="36576" indent="457200" algn="just">
              <a:lnSpc>
                <a:spcPct val="150000"/>
              </a:lnSpc>
              <a:buNone/>
            </a:pPr>
            <a:r>
              <a:rPr lang="pt-BR" sz="2100" dirty="0"/>
              <a:t>   Portanto, para que isso ocorra o poder público se submete a um conjunto de </a:t>
            </a:r>
            <a:r>
              <a:rPr lang="pt-BR" sz="2100" dirty="0">
                <a:solidFill>
                  <a:srgbClr val="FF0000"/>
                </a:solidFill>
              </a:rPr>
              <a:t>princípios e regras </a:t>
            </a:r>
            <a:r>
              <a:rPr lang="pt-BR" sz="2100" dirty="0"/>
              <a:t>que são alicerçado em dois pilares </a:t>
            </a:r>
            <a:r>
              <a:rPr lang="pt-BR" sz="2100" dirty="0" smtClean="0">
                <a:solidFill>
                  <a:srgbClr val="FF0000"/>
                </a:solidFill>
              </a:rPr>
              <a:t>PRERROGATIVAS E SUJEIÇÕES. </a:t>
            </a:r>
          </a:p>
          <a:p>
            <a:pPr marL="36576" indent="457200" algn="just">
              <a:lnSpc>
                <a:spcPct val="150000"/>
              </a:lnSpc>
              <a:buNone/>
            </a:pPr>
            <a:r>
              <a:rPr lang="pt-BR" sz="2100" dirty="0" smtClean="0"/>
              <a:t>No </a:t>
            </a:r>
            <a:r>
              <a:rPr lang="pt-BR" sz="2100" dirty="0"/>
              <a:t>viés da prerrogativa temos o princípio da </a:t>
            </a:r>
            <a:r>
              <a:rPr lang="pt-BR" sz="2100" dirty="0">
                <a:solidFill>
                  <a:srgbClr val="FF0000"/>
                </a:solidFill>
              </a:rPr>
              <a:t>supremacia do interesse público sobre o particular</a:t>
            </a:r>
            <a:r>
              <a:rPr lang="pt-BR" sz="2100" dirty="0"/>
              <a:t>, lado outro as sujeições recorre ao </a:t>
            </a:r>
            <a:r>
              <a:rPr lang="pt-BR" sz="2100" dirty="0">
                <a:solidFill>
                  <a:srgbClr val="FF0000"/>
                </a:solidFill>
              </a:rPr>
              <a:t>princípio da indisponibilidade do interesse público, </a:t>
            </a:r>
            <a:r>
              <a:rPr lang="pt-BR" sz="2100" dirty="0"/>
              <a:t>ou seja, constitui limites (legalidade) uma vez que em um estado democrático de direito, a vontade do povo é expressa, respeitando assim um dos fundamentos basilares que é a dignidade da pessoa humana , bem como os direitos e garantias fundamentais  afim de evitar abuso e arbitrariedades . </a:t>
            </a:r>
          </a:p>
        </p:txBody>
      </p:sp>
    </p:spTree>
    <p:extLst>
      <p:ext uri="{BB962C8B-B14F-4D97-AF65-F5344CB8AC3E}">
        <p14:creationId xmlns:p14="http://schemas.microsoft.com/office/powerpoint/2010/main" xmlns="" val="41674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>
                <a:solidFill>
                  <a:srgbClr val="00B0F0"/>
                </a:solidFill>
                <a:latin typeface="+mn-lt"/>
              </a:rPr>
              <a:t> ABUSO DE AUTORIDADE LEI 4898/65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2420888"/>
            <a:ext cx="7920880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200" dirty="0"/>
              <a:t>Fundamento constitucional  art. 5º XXXIV, a ,  da CRFB/88 </a:t>
            </a:r>
          </a:p>
          <a:p>
            <a:pPr marL="0" indent="0">
              <a:buNone/>
            </a:pPr>
            <a:endParaRPr lang="pt-BR" sz="2200" dirty="0"/>
          </a:p>
          <a:p>
            <a:pPr marL="0" indent="0">
              <a:buNone/>
            </a:pPr>
            <a:r>
              <a:rPr lang="pt-BR" sz="2200" dirty="0"/>
              <a:t>XXXIV - são à todos assegurados, independentemente do pagamento de taxas:</a:t>
            </a:r>
          </a:p>
          <a:p>
            <a:pPr marL="0" indent="0">
              <a:buNone/>
            </a:pPr>
            <a:r>
              <a:rPr lang="pt-BR" sz="2200" dirty="0"/>
              <a:t> a) o direito de petição aos Poderes Públicos em defesa de direitos ou contra ilegalidade ou abuso de poder;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7367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99592" y="548680"/>
            <a:ext cx="7408333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/>
              <a:t>Crimes próprios funcionais    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Direito de representação 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Concurso de agentes 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004048" y="404664"/>
            <a:ext cx="3744416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C . E . F</a:t>
            </a:r>
          </a:p>
          <a:p>
            <a:r>
              <a:rPr lang="pt-BR" dirty="0"/>
              <a:t>Civis e militares</a:t>
            </a:r>
          </a:p>
          <a:p>
            <a:r>
              <a:rPr lang="pt-BR" dirty="0"/>
              <a:t>Estáveis ou temporários</a:t>
            </a:r>
          </a:p>
          <a:p>
            <a:r>
              <a:rPr lang="pt-BR" dirty="0"/>
              <a:t>Com ou sem remuneração.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004048" y="1772816"/>
            <a:ext cx="3744416" cy="175432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Autoridade superior com competência legal ou MP  em duas vias  contendo exposições do fato que constitui o abuso , a qualificação do acusado , e no máximo 3 testemunhas.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033600" y="3861048"/>
            <a:ext cx="3714863" cy="147732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E possível funcionário público e o particular , desde que este saiba a da condição do agente público. Art. 30 CP elementar do crime </a:t>
            </a:r>
          </a:p>
          <a:p>
            <a:endParaRPr lang="pt-BR" dirty="0"/>
          </a:p>
        </p:txBody>
      </p:sp>
      <p:cxnSp>
        <p:nvCxnSpPr>
          <p:cNvPr id="10" name="Conector de seta reta 9"/>
          <p:cNvCxnSpPr/>
          <p:nvPr/>
        </p:nvCxnSpPr>
        <p:spPr>
          <a:xfrm>
            <a:off x="4211960" y="76470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3957375" y="2649979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>
            <a:off x="3851920" y="4797152"/>
            <a:ext cx="75352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94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27584" y="692696"/>
            <a:ext cx="7408333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200" dirty="0"/>
              <a:t>Não se admite a forma culposa </a:t>
            </a:r>
          </a:p>
          <a:p>
            <a:pPr marL="0" indent="0">
              <a:buNone/>
            </a:pPr>
            <a:endParaRPr lang="pt-BR" sz="2200" dirty="0"/>
          </a:p>
          <a:p>
            <a:pPr marL="0" indent="0">
              <a:buNone/>
            </a:pPr>
            <a:endParaRPr lang="pt-BR" sz="2200" dirty="0"/>
          </a:p>
          <a:p>
            <a:pPr marL="0" indent="0">
              <a:buNone/>
            </a:pPr>
            <a:r>
              <a:rPr lang="pt-BR" sz="2200" dirty="0"/>
              <a:t>Em regra não admite tentativa   </a:t>
            </a:r>
          </a:p>
          <a:p>
            <a:pPr marL="0" indent="0">
              <a:buNone/>
            </a:pPr>
            <a:endParaRPr lang="pt-BR" sz="2200" dirty="0"/>
          </a:p>
          <a:p>
            <a:pPr marL="0" indent="0">
              <a:buNone/>
            </a:pPr>
            <a:endParaRPr lang="pt-BR" sz="2200" dirty="0"/>
          </a:p>
          <a:p>
            <a:pPr marL="0" indent="0">
              <a:buNone/>
            </a:pPr>
            <a:endParaRPr lang="pt-BR" sz="2200" dirty="0"/>
          </a:p>
          <a:p>
            <a:pPr marL="0" indent="0">
              <a:buNone/>
            </a:pPr>
            <a:endParaRPr lang="pt-BR" sz="2200" dirty="0"/>
          </a:p>
          <a:p>
            <a:pPr marL="0" indent="0">
              <a:buNone/>
            </a:pPr>
            <a:r>
              <a:rPr lang="pt-BR" sz="2200" dirty="0"/>
              <a:t>Exceção art. 4º - </a:t>
            </a:r>
          </a:p>
          <a:p>
            <a:pPr marL="0" indent="0">
              <a:buNone/>
            </a:pPr>
            <a:endParaRPr lang="pt-BR" sz="2200" dirty="0"/>
          </a:p>
          <a:p>
            <a:pPr marL="0" indent="0">
              <a:buNone/>
            </a:pPr>
            <a:endParaRPr lang="pt-BR" sz="2200" dirty="0"/>
          </a:p>
          <a:p>
            <a:pPr marL="0" indent="0">
              <a:buNone/>
            </a:pPr>
            <a:r>
              <a:rPr lang="pt-BR" sz="2200" dirty="0"/>
              <a:t>Tríplice responsabilidade </a:t>
            </a:r>
            <a:r>
              <a:rPr lang="pt-BR" dirty="0"/>
              <a:t> 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305044" y="671807"/>
            <a:ext cx="3384376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São todos crimes dolosos.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305044" y="1340768"/>
            <a:ext cx="3384376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Condutas descritas no art. 3 da lei, pois gera uma violação a direitos fundamentais  se consuma no momento da prática , são chamados crimes atentados trazendo a figura da tentativa  como elemento do tipo.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312715" y="3933056"/>
            <a:ext cx="3384376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Algumas alíneas cabe a tentativa,  A, B,E, H,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305044" y="4941168"/>
            <a:ext cx="3384376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PENAL – ADMINISTRATIVO E CIVIL  - PAC </a:t>
            </a:r>
          </a:p>
        </p:txBody>
      </p:sp>
      <p:cxnSp>
        <p:nvCxnSpPr>
          <p:cNvPr id="9" name="Conector de seta reta 8"/>
          <p:cNvCxnSpPr/>
          <p:nvPr/>
        </p:nvCxnSpPr>
        <p:spPr>
          <a:xfrm>
            <a:off x="4932040" y="856473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4788024" y="213285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3275856" y="4149080"/>
            <a:ext cx="16561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>
            <a:off x="4427984" y="544522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7974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>
                <a:solidFill>
                  <a:srgbClr val="00B0F0"/>
                </a:solidFill>
                <a:latin typeface="+mn-lt"/>
              </a:rPr>
              <a:t>SANÇÕES 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38562432"/>
              </p:ext>
            </p:extLst>
          </p:nvPr>
        </p:nvGraphicFramePr>
        <p:xfrm>
          <a:off x="395536" y="1196752"/>
          <a:ext cx="8496944" cy="5460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696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577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0075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Administrativo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 Penal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 Civil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1076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Advertência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Multa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Prestação pecuniária reparação do dano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0075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Repressão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Detenção 10d/</a:t>
                      </a:r>
                      <a:r>
                        <a:rPr lang="pt-BR" sz="1600" baseline="0" dirty="0"/>
                        <a:t> 6m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01908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Suspensão</a:t>
                      </a:r>
                      <a:r>
                        <a:rPr lang="pt-BR" sz="1600" baseline="0" dirty="0"/>
                        <a:t> do cargo ou  função ou posto por prazo de cinco a 180 dias com perda de vencimento e vantagens 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Perda do cargo ou inabilitação  para o exercício  de qualquer função pública por prazo</a:t>
                      </a:r>
                      <a:r>
                        <a:rPr lang="pt-BR" sz="1600" baseline="0" dirty="0"/>
                        <a:t> de ate 3 anos 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1076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Demissão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Penas</a:t>
                      </a:r>
                      <a:r>
                        <a:rPr lang="pt-BR" sz="1600" baseline="0" dirty="0"/>
                        <a:t> autônomas ou cumulativas 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96351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Demissão a bem do serviço público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Obs. se o agente for autoridade policial civil ou militar, pode ser cominada autônoma ou acessória  de não poder exercer função dessa natureza no município da culpa por prazo de 01 a 05 anos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272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2282</TotalTime>
  <Words>771</Words>
  <Application>Microsoft Office PowerPoint</Application>
  <PresentationFormat>Apresentação na tela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Técnica</vt:lpstr>
      <vt:lpstr> ASPECTOS Jurídicos DA   ATUAÇÃO POLICIAL </vt:lpstr>
      <vt:lpstr>INTRODUÇÃO </vt:lpstr>
      <vt:lpstr>Slide 3</vt:lpstr>
      <vt:lpstr>APONTAMENTOS DO DIREITO ADMINISTRATIVO NO ÂMBITO DA SEGURANÇA PÚBLICA </vt:lpstr>
      <vt:lpstr>Slide 5</vt:lpstr>
      <vt:lpstr> ABUSO DE AUTORIDADE LEI 4898/65</vt:lpstr>
      <vt:lpstr>Slide 7</vt:lpstr>
      <vt:lpstr>Slide 8</vt:lpstr>
      <vt:lpstr>SANÇÕES 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ASPECTOS JURIDICOS DA ATUAÇÃO POLICIAL</dc:title>
  <dc:creator>Luciano</dc:creator>
  <cp:lastModifiedBy>roberto.almeida</cp:lastModifiedBy>
  <cp:revision>24</cp:revision>
  <dcterms:created xsi:type="dcterms:W3CDTF">2019-04-25T03:29:10Z</dcterms:created>
  <dcterms:modified xsi:type="dcterms:W3CDTF">2019-05-06T22:14:34Z</dcterms:modified>
</cp:coreProperties>
</file>