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  <p:sldMasterId id="2147483699" r:id="rId4"/>
    <p:sldMasterId id="2147483706" r:id="rId5"/>
    <p:sldMasterId id="2147483730" r:id="rId6"/>
    <p:sldMasterId id="2147483742" r:id="rId7"/>
    <p:sldMasterId id="2147483750" r:id="rId8"/>
    <p:sldMasterId id="2147483758" r:id="rId9"/>
    <p:sldMasterId id="2147483770" r:id="rId10"/>
  </p:sldMasterIdLst>
  <p:notesMasterIdLst>
    <p:notesMasterId r:id="rId66"/>
  </p:notesMasterIdLst>
  <p:sldIdLst>
    <p:sldId id="573" r:id="rId11"/>
    <p:sldId id="336" r:id="rId12"/>
    <p:sldId id="578" r:id="rId13"/>
    <p:sldId id="382" r:id="rId14"/>
    <p:sldId id="384" r:id="rId15"/>
    <p:sldId id="385" r:id="rId16"/>
    <p:sldId id="383" r:id="rId17"/>
    <p:sldId id="386" r:id="rId18"/>
    <p:sldId id="387" r:id="rId19"/>
    <p:sldId id="390" r:id="rId20"/>
    <p:sldId id="391" r:id="rId21"/>
    <p:sldId id="392" r:id="rId22"/>
    <p:sldId id="393" r:id="rId23"/>
    <p:sldId id="440" r:id="rId24"/>
    <p:sldId id="442" r:id="rId25"/>
    <p:sldId id="483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05" r:id="rId34"/>
    <p:sldId id="517" r:id="rId35"/>
    <p:sldId id="506" r:id="rId36"/>
    <p:sldId id="507" r:id="rId37"/>
    <p:sldId id="574" r:id="rId38"/>
    <p:sldId id="518" r:id="rId39"/>
    <p:sldId id="450" r:id="rId40"/>
    <p:sldId id="509" r:id="rId41"/>
    <p:sldId id="485" r:id="rId42"/>
    <p:sldId id="411" r:id="rId43"/>
    <p:sldId id="491" r:id="rId44"/>
    <p:sldId id="413" r:id="rId45"/>
    <p:sldId id="415" r:id="rId46"/>
    <p:sldId id="412" r:id="rId47"/>
    <p:sldId id="414" r:id="rId48"/>
    <p:sldId id="492" r:id="rId49"/>
    <p:sldId id="504" r:id="rId50"/>
    <p:sldId id="579" r:id="rId51"/>
    <p:sldId id="424" r:id="rId52"/>
    <p:sldId id="459" r:id="rId53"/>
    <p:sldId id="425" r:id="rId54"/>
    <p:sldId id="512" r:id="rId55"/>
    <p:sldId id="444" r:id="rId56"/>
    <p:sldId id="431" r:id="rId57"/>
    <p:sldId id="432" r:id="rId58"/>
    <p:sldId id="433" r:id="rId59"/>
    <p:sldId id="434" r:id="rId60"/>
    <p:sldId id="435" r:id="rId61"/>
    <p:sldId id="513" r:id="rId62"/>
    <p:sldId id="514" r:id="rId63"/>
    <p:sldId id="359" r:id="rId64"/>
    <p:sldId id="572" r:id="rId6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FF00"/>
    <a:srgbClr val="99FFCC"/>
    <a:srgbClr val="FF99FF"/>
    <a:srgbClr val="FFFFFF"/>
    <a:srgbClr val="CC99FF"/>
    <a:srgbClr val="00FF00"/>
    <a:srgbClr val="FF3399"/>
    <a:srgbClr val="16A259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3" autoAdjust="0"/>
    <p:restoredTop sz="83741" autoAdjust="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B7B96-39DC-4F99-9848-72F9A6E769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94C24F-05A2-4350-9A0F-B332B0F26617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Conhecer o ciclo das políticas públicas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 que fase estamos agora?</a:t>
          </a:r>
        </a:p>
      </dgm:t>
    </dgm:pt>
    <dgm:pt modelId="{B4B6D151-3384-4829-8ED7-DB4B2668672A}" type="parTrans" cxnId="{A8A7F05B-48B3-4DCE-8324-6398BDAAD96F}">
      <dgm:prSet/>
      <dgm:spPr/>
      <dgm:t>
        <a:bodyPr/>
        <a:lstStyle/>
        <a:p>
          <a:endParaRPr lang="pt-BR"/>
        </a:p>
      </dgm:t>
    </dgm:pt>
    <dgm:pt modelId="{CC4BB2EF-6707-4529-B826-8A7F3AA54745}" type="sibTrans" cxnId="{A8A7F05B-48B3-4DCE-8324-6398BDAAD96F}">
      <dgm:prSet/>
      <dgm:spPr>
        <a:ln w="38100"/>
      </dgm:spPr>
      <dgm:t>
        <a:bodyPr/>
        <a:lstStyle/>
        <a:p>
          <a:endParaRPr lang="pt-BR"/>
        </a:p>
      </dgm:t>
    </dgm:pt>
    <dgm:pt modelId="{ED861357-4D35-4800-824C-84F42305AF75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que é sugestão popular?</a:t>
          </a:r>
        </a:p>
        <a:p>
          <a:r>
            <a: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Mecanismos de participação popular </a:t>
          </a:r>
        </a:p>
      </dgm:t>
    </dgm:pt>
    <dgm:pt modelId="{F0BE72EF-FC0B-4280-9FDD-53011C3A4470}" type="parTrans" cxnId="{90EF7D33-78F8-41D9-9699-C260707D178B}">
      <dgm:prSet/>
      <dgm:spPr/>
      <dgm:t>
        <a:bodyPr/>
        <a:lstStyle/>
        <a:p>
          <a:endParaRPr lang="pt-BR"/>
        </a:p>
      </dgm:t>
    </dgm:pt>
    <dgm:pt modelId="{98F597D5-1EF6-44FD-A545-D81A5585BA65}" type="sibTrans" cxnId="{90EF7D33-78F8-41D9-9699-C260707D178B}">
      <dgm:prSet/>
      <dgm:spPr/>
      <dgm:t>
        <a:bodyPr/>
        <a:lstStyle/>
        <a:p>
          <a:endParaRPr lang="pt-BR"/>
        </a:p>
      </dgm:t>
    </dgm:pt>
    <dgm:pt modelId="{B542CD4E-80C4-4C50-B4AA-DF80C7A48356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pt-B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apresentar sugestão popular?</a:t>
          </a:r>
        </a:p>
        <a:p>
          <a:r>
            <a: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Conhecer as regras de tramitação na Câmara de Belo Horizonte: etapas, cronogramas e prazos. </a:t>
          </a:r>
        </a:p>
      </dgm:t>
    </dgm:pt>
    <dgm:pt modelId="{87A571C9-E304-4FE2-9722-92F57AFF005E}" type="parTrans" cxnId="{4E905C59-399A-49ED-9F3C-0CD53B57AE05}">
      <dgm:prSet/>
      <dgm:spPr/>
      <dgm:t>
        <a:bodyPr/>
        <a:lstStyle/>
        <a:p>
          <a:endParaRPr lang="pt-BR"/>
        </a:p>
      </dgm:t>
    </dgm:pt>
    <dgm:pt modelId="{FBE28401-26FC-48C0-A472-C1178E2463D2}" type="sibTrans" cxnId="{4E905C59-399A-49ED-9F3C-0CD53B57AE05}">
      <dgm:prSet/>
      <dgm:spPr/>
      <dgm:t>
        <a:bodyPr/>
        <a:lstStyle/>
        <a:p>
          <a:endParaRPr lang="pt-BR"/>
        </a:p>
      </dgm:t>
    </dgm:pt>
    <dgm:pt modelId="{43F9C6C9-65DB-487F-9F05-C9DB54DA9708}" type="pres">
      <dgm:prSet presAssocID="{328B7B96-39DC-4F99-9848-72F9A6E769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C664D3B1-3F81-4B57-ABE0-26FC34E1AFC9}" type="pres">
      <dgm:prSet presAssocID="{328B7B96-39DC-4F99-9848-72F9A6E76902}" presName="Name1" presStyleCnt="0"/>
      <dgm:spPr/>
    </dgm:pt>
    <dgm:pt modelId="{D1C87008-D2A4-4B0D-8969-380C103C3958}" type="pres">
      <dgm:prSet presAssocID="{328B7B96-39DC-4F99-9848-72F9A6E76902}" presName="cycle" presStyleCnt="0"/>
      <dgm:spPr/>
    </dgm:pt>
    <dgm:pt modelId="{54BD2D7D-A542-437B-8B90-3AC4FFC1EB7C}" type="pres">
      <dgm:prSet presAssocID="{328B7B96-39DC-4F99-9848-72F9A6E76902}" presName="srcNode" presStyleLbl="node1" presStyleIdx="0" presStyleCnt="3"/>
      <dgm:spPr/>
    </dgm:pt>
    <dgm:pt modelId="{A3A01770-D789-44BB-9E3D-07A4382273FC}" type="pres">
      <dgm:prSet presAssocID="{328B7B96-39DC-4F99-9848-72F9A6E76902}" presName="conn" presStyleLbl="parChTrans1D2" presStyleIdx="0" presStyleCnt="1"/>
      <dgm:spPr/>
      <dgm:t>
        <a:bodyPr/>
        <a:lstStyle/>
        <a:p>
          <a:endParaRPr lang="pt-BR"/>
        </a:p>
      </dgm:t>
    </dgm:pt>
    <dgm:pt modelId="{E18CE5EA-8E67-46EB-8FDC-9346E236589D}" type="pres">
      <dgm:prSet presAssocID="{328B7B96-39DC-4F99-9848-72F9A6E76902}" presName="extraNode" presStyleLbl="node1" presStyleIdx="0" presStyleCnt="3"/>
      <dgm:spPr/>
    </dgm:pt>
    <dgm:pt modelId="{34517C3C-7AAD-44AC-9305-2C05D43E3060}" type="pres">
      <dgm:prSet presAssocID="{328B7B96-39DC-4F99-9848-72F9A6E76902}" presName="dstNode" presStyleLbl="node1" presStyleIdx="0" presStyleCnt="3"/>
      <dgm:spPr/>
    </dgm:pt>
    <dgm:pt modelId="{C6412C5F-61FC-4FD3-B882-C16161588AD8}" type="pres">
      <dgm:prSet presAssocID="{0D94C24F-05A2-4350-9A0F-B332B0F26617}" presName="text_1" presStyleLbl="node1" presStyleIdx="0" presStyleCnt="3" custScaleY="1156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F2D6C-296A-45CB-845A-54A6324907D0}" type="pres">
      <dgm:prSet presAssocID="{0D94C24F-05A2-4350-9A0F-B332B0F26617}" presName="accent_1" presStyleCnt="0"/>
      <dgm:spPr/>
    </dgm:pt>
    <dgm:pt modelId="{A2D4DAD8-EBAF-4A2F-8CF5-5C22CB8AD3D6}" type="pres">
      <dgm:prSet presAssocID="{0D94C24F-05A2-4350-9A0F-B332B0F26617}" presName="accentRepeatNode" presStyleLbl="solidFgAcc1" presStyleIdx="0" presStyleCnt="3"/>
      <dgm:spPr>
        <a:solidFill>
          <a:srgbClr val="FFCC66"/>
        </a:solidFill>
        <a:ln w="38100"/>
      </dgm:spPr>
    </dgm:pt>
    <dgm:pt modelId="{EF03F899-F9E4-45E0-BC94-F6F118B1DDDC}" type="pres">
      <dgm:prSet presAssocID="{ED861357-4D35-4800-824C-84F42305AF75}" presName="text_2" presStyleLbl="node1" presStyleIdx="1" presStyleCnt="3" custScaleY="99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48F6B-269A-4BCC-97A6-59CF93EF2F34}" type="pres">
      <dgm:prSet presAssocID="{ED861357-4D35-4800-824C-84F42305AF75}" presName="accent_2" presStyleCnt="0"/>
      <dgm:spPr/>
    </dgm:pt>
    <dgm:pt modelId="{CB98CE5F-A0F1-4BAF-ACC4-FF433C7452B0}" type="pres">
      <dgm:prSet presAssocID="{ED861357-4D35-4800-824C-84F42305AF75}" presName="accentRepeatNode" presStyleLbl="solidFgAcc1" presStyleIdx="1" presStyleCnt="3"/>
      <dgm:spPr>
        <a:solidFill>
          <a:srgbClr val="FFCC66"/>
        </a:solidFill>
        <a:ln w="38100"/>
      </dgm:spPr>
    </dgm:pt>
    <dgm:pt modelId="{B707E8F0-878B-4843-8DE4-08016133EDED}" type="pres">
      <dgm:prSet presAssocID="{B542CD4E-80C4-4C50-B4AA-DF80C7A48356}" presName="text_3" presStyleLbl="node1" presStyleIdx="2" presStyleCnt="3" custScaleY="1384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CFFEB4-07AF-43E2-93FD-AD0249C95B86}" type="pres">
      <dgm:prSet presAssocID="{B542CD4E-80C4-4C50-B4AA-DF80C7A48356}" presName="accent_3" presStyleCnt="0"/>
      <dgm:spPr/>
    </dgm:pt>
    <dgm:pt modelId="{8C5FD241-BFBE-41C7-90BD-4618360B9B47}" type="pres">
      <dgm:prSet presAssocID="{B542CD4E-80C4-4C50-B4AA-DF80C7A48356}" presName="accentRepeatNode" presStyleLbl="solidFgAcc1" presStyleIdx="2" presStyleCnt="3"/>
      <dgm:spPr>
        <a:solidFill>
          <a:srgbClr val="FFCC66"/>
        </a:solidFill>
        <a:ln w="38100"/>
      </dgm:spPr>
    </dgm:pt>
  </dgm:ptLst>
  <dgm:cxnLst>
    <dgm:cxn modelId="{90EF7D33-78F8-41D9-9699-C260707D178B}" srcId="{328B7B96-39DC-4F99-9848-72F9A6E76902}" destId="{ED861357-4D35-4800-824C-84F42305AF75}" srcOrd="1" destOrd="0" parTransId="{F0BE72EF-FC0B-4280-9FDD-53011C3A4470}" sibTransId="{98F597D5-1EF6-44FD-A545-D81A5585BA65}"/>
    <dgm:cxn modelId="{C2FBC972-83FD-4BC0-8135-38606755274E}" type="presOf" srcId="{ED861357-4D35-4800-824C-84F42305AF75}" destId="{EF03F899-F9E4-45E0-BC94-F6F118B1DDDC}" srcOrd="0" destOrd="0" presId="urn:microsoft.com/office/officeart/2008/layout/VerticalCurvedList"/>
    <dgm:cxn modelId="{EDB49FCA-FC49-4DA8-8D8F-71E083D140BA}" type="presOf" srcId="{CC4BB2EF-6707-4529-B826-8A7F3AA54745}" destId="{A3A01770-D789-44BB-9E3D-07A4382273FC}" srcOrd="0" destOrd="0" presId="urn:microsoft.com/office/officeart/2008/layout/VerticalCurvedList"/>
    <dgm:cxn modelId="{62FDF8A0-A3F5-4A3E-844C-2C1A41399B56}" type="presOf" srcId="{328B7B96-39DC-4F99-9848-72F9A6E76902}" destId="{43F9C6C9-65DB-487F-9F05-C9DB54DA9708}" srcOrd="0" destOrd="0" presId="urn:microsoft.com/office/officeart/2008/layout/VerticalCurvedList"/>
    <dgm:cxn modelId="{089777C7-F197-43F9-A241-4AE8FCB1D595}" type="presOf" srcId="{0D94C24F-05A2-4350-9A0F-B332B0F26617}" destId="{C6412C5F-61FC-4FD3-B882-C16161588AD8}" srcOrd="0" destOrd="0" presId="urn:microsoft.com/office/officeart/2008/layout/VerticalCurvedList"/>
    <dgm:cxn modelId="{7125E8A9-12FB-44E3-A566-5B1431341C55}" type="presOf" srcId="{B542CD4E-80C4-4C50-B4AA-DF80C7A48356}" destId="{B707E8F0-878B-4843-8DE4-08016133EDED}" srcOrd="0" destOrd="0" presId="urn:microsoft.com/office/officeart/2008/layout/VerticalCurvedList"/>
    <dgm:cxn modelId="{4E905C59-399A-49ED-9F3C-0CD53B57AE05}" srcId="{328B7B96-39DC-4F99-9848-72F9A6E76902}" destId="{B542CD4E-80C4-4C50-B4AA-DF80C7A48356}" srcOrd="2" destOrd="0" parTransId="{87A571C9-E304-4FE2-9722-92F57AFF005E}" sibTransId="{FBE28401-26FC-48C0-A472-C1178E2463D2}"/>
    <dgm:cxn modelId="{A8A7F05B-48B3-4DCE-8324-6398BDAAD96F}" srcId="{328B7B96-39DC-4F99-9848-72F9A6E76902}" destId="{0D94C24F-05A2-4350-9A0F-B332B0F26617}" srcOrd="0" destOrd="0" parTransId="{B4B6D151-3384-4829-8ED7-DB4B2668672A}" sibTransId="{CC4BB2EF-6707-4529-B826-8A7F3AA54745}"/>
    <dgm:cxn modelId="{1DF89BBE-6C94-469F-963F-87821463DCF1}" type="presParOf" srcId="{43F9C6C9-65DB-487F-9F05-C9DB54DA9708}" destId="{C664D3B1-3F81-4B57-ABE0-26FC34E1AFC9}" srcOrd="0" destOrd="0" presId="urn:microsoft.com/office/officeart/2008/layout/VerticalCurvedList"/>
    <dgm:cxn modelId="{554B4286-6881-4F53-8729-B341E8650759}" type="presParOf" srcId="{C664D3B1-3F81-4B57-ABE0-26FC34E1AFC9}" destId="{D1C87008-D2A4-4B0D-8969-380C103C3958}" srcOrd="0" destOrd="0" presId="urn:microsoft.com/office/officeart/2008/layout/VerticalCurvedList"/>
    <dgm:cxn modelId="{569467EB-F5C7-4C8E-85DC-B2D8153265A2}" type="presParOf" srcId="{D1C87008-D2A4-4B0D-8969-380C103C3958}" destId="{54BD2D7D-A542-437B-8B90-3AC4FFC1EB7C}" srcOrd="0" destOrd="0" presId="urn:microsoft.com/office/officeart/2008/layout/VerticalCurvedList"/>
    <dgm:cxn modelId="{F8A88739-3D01-4517-930A-B724D71F3D60}" type="presParOf" srcId="{D1C87008-D2A4-4B0D-8969-380C103C3958}" destId="{A3A01770-D789-44BB-9E3D-07A4382273FC}" srcOrd="1" destOrd="0" presId="urn:microsoft.com/office/officeart/2008/layout/VerticalCurvedList"/>
    <dgm:cxn modelId="{494DDBCE-E5C4-425D-83E6-3F248E5BFC57}" type="presParOf" srcId="{D1C87008-D2A4-4B0D-8969-380C103C3958}" destId="{E18CE5EA-8E67-46EB-8FDC-9346E236589D}" srcOrd="2" destOrd="0" presId="urn:microsoft.com/office/officeart/2008/layout/VerticalCurvedList"/>
    <dgm:cxn modelId="{6402BB5A-CF90-4B81-8A6B-4E4F5D8234F2}" type="presParOf" srcId="{D1C87008-D2A4-4B0D-8969-380C103C3958}" destId="{34517C3C-7AAD-44AC-9305-2C05D43E3060}" srcOrd="3" destOrd="0" presId="urn:microsoft.com/office/officeart/2008/layout/VerticalCurvedList"/>
    <dgm:cxn modelId="{BF80FBA9-1FAF-4350-AC82-4C978BBC4B3E}" type="presParOf" srcId="{C664D3B1-3F81-4B57-ABE0-26FC34E1AFC9}" destId="{C6412C5F-61FC-4FD3-B882-C16161588AD8}" srcOrd="1" destOrd="0" presId="urn:microsoft.com/office/officeart/2008/layout/VerticalCurvedList"/>
    <dgm:cxn modelId="{00984BAE-1CFF-4706-A66A-6866B5DDDA20}" type="presParOf" srcId="{C664D3B1-3F81-4B57-ABE0-26FC34E1AFC9}" destId="{1CFF2D6C-296A-45CB-845A-54A6324907D0}" srcOrd="2" destOrd="0" presId="urn:microsoft.com/office/officeart/2008/layout/VerticalCurvedList"/>
    <dgm:cxn modelId="{A69C35FB-3590-4F55-B5BC-FEC0441FEF5E}" type="presParOf" srcId="{1CFF2D6C-296A-45CB-845A-54A6324907D0}" destId="{A2D4DAD8-EBAF-4A2F-8CF5-5C22CB8AD3D6}" srcOrd="0" destOrd="0" presId="urn:microsoft.com/office/officeart/2008/layout/VerticalCurvedList"/>
    <dgm:cxn modelId="{B415EF88-D3FA-45D0-ACC6-591B605D6C6C}" type="presParOf" srcId="{C664D3B1-3F81-4B57-ABE0-26FC34E1AFC9}" destId="{EF03F899-F9E4-45E0-BC94-F6F118B1DDDC}" srcOrd="3" destOrd="0" presId="urn:microsoft.com/office/officeart/2008/layout/VerticalCurvedList"/>
    <dgm:cxn modelId="{AD6CA4BF-5067-41E1-94F7-56B8E478B92C}" type="presParOf" srcId="{C664D3B1-3F81-4B57-ABE0-26FC34E1AFC9}" destId="{71348F6B-269A-4BCC-97A6-59CF93EF2F34}" srcOrd="4" destOrd="0" presId="urn:microsoft.com/office/officeart/2008/layout/VerticalCurvedList"/>
    <dgm:cxn modelId="{FF9D63CF-CD48-4685-815A-7565264936FE}" type="presParOf" srcId="{71348F6B-269A-4BCC-97A6-59CF93EF2F34}" destId="{CB98CE5F-A0F1-4BAF-ACC4-FF433C7452B0}" srcOrd="0" destOrd="0" presId="urn:microsoft.com/office/officeart/2008/layout/VerticalCurvedList"/>
    <dgm:cxn modelId="{AEF7EC3D-AB3B-4D7D-A7EF-AF152102674A}" type="presParOf" srcId="{C664D3B1-3F81-4B57-ABE0-26FC34E1AFC9}" destId="{B707E8F0-878B-4843-8DE4-08016133EDED}" srcOrd="5" destOrd="0" presId="urn:microsoft.com/office/officeart/2008/layout/VerticalCurvedList"/>
    <dgm:cxn modelId="{A1490A69-735F-4D7F-B775-4B3C088CF92E}" type="presParOf" srcId="{C664D3B1-3F81-4B57-ABE0-26FC34E1AFC9}" destId="{6ECFFEB4-07AF-43E2-93FD-AD0249C95B86}" srcOrd="6" destOrd="0" presId="urn:microsoft.com/office/officeart/2008/layout/VerticalCurvedList"/>
    <dgm:cxn modelId="{048B6CEB-367D-475C-A453-7D8B63B1C217}" type="presParOf" srcId="{6ECFFEB4-07AF-43E2-93FD-AD0249C95B86}" destId="{8C5FD241-BFBE-41C7-90BD-4618360B9B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CA34B-3E66-4958-9004-A87A77D18B9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1D70C7-360D-4679-A807-64F7512C324A}">
      <dgm:prSet phldrT="[Texto]"/>
      <dgm:spPr/>
      <dgm:t>
        <a:bodyPr/>
        <a:lstStyle/>
        <a:p>
          <a:r>
            <a:rPr lang="pt-BR" b="1" dirty="0"/>
            <a:t>PROJETO</a:t>
          </a:r>
        </a:p>
      </dgm:t>
    </dgm:pt>
    <dgm:pt modelId="{AF90C69D-B0B6-4BF9-A022-83322BB18D32}" type="parTrans" cxnId="{375C6E3C-7931-4206-A8B9-8E90491A4F8D}">
      <dgm:prSet/>
      <dgm:spPr/>
      <dgm:t>
        <a:bodyPr/>
        <a:lstStyle/>
        <a:p>
          <a:endParaRPr lang="pt-BR"/>
        </a:p>
      </dgm:t>
    </dgm:pt>
    <dgm:pt modelId="{09637AEF-41F5-4920-8962-D1A28FD03F13}" type="sibTrans" cxnId="{375C6E3C-7931-4206-A8B9-8E90491A4F8D}">
      <dgm:prSet/>
      <dgm:spPr/>
      <dgm:t>
        <a:bodyPr/>
        <a:lstStyle/>
        <a:p>
          <a:endParaRPr lang="pt-BR"/>
        </a:p>
      </dgm:t>
    </dgm:pt>
    <dgm:pt modelId="{F01D7F0B-3AA9-4CB2-893F-92B3AB0B854D}">
      <dgm:prSet phldrT="[Texto]"/>
      <dgm:spPr/>
      <dgm:t>
        <a:bodyPr/>
        <a:lstStyle/>
        <a:p>
          <a:r>
            <a:rPr lang="pt-BR" b="1" dirty="0"/>
            <a:t>COMISSÃO</a:t>
          </a:r>
        </a:p>
      </dgm:t>
    </dgm:pt>
    <dgm:pt modelId="{85BB39D2-D129-4F94-8DB1-9DA0B59C4932}" type="parTrans" cxnId="{6DB8E88D-1664-4ADE-A84A-E5D17F004328}">
      <dgm:prSet/>
      <dgm:spPr/>
      <dgm:t>
        <a:bodyPr/>
        <a:lstStyle/>
        <a:p>
          <a:endParaRPr lang="pt-BR"/>
        </a:p>
      </dgm:t>
    </dgm:pt>
    <dgm:pt modelId="{97ED2211-EC77-4DA4-9F17-DF68631D27B2}" type="sibTrans" cxnId="{6DB8E88D-1664-4ADE-A84A-E5D17F004328}">
      <dgm:prSet/>
      <dgm:spPr/>
      <dgm:t>
        <a:bodyPr/>
        <a:lstStyle/>
        <a:p>
          <a:endParaRPr lang="pt-BR"/>
        </a:p>
      </dgm:t>
    </dgm:pt>
    <dgm:pt modelId="{EEDF4831-A55C-4FFC-9738-EA4B242ABF5F}">
      <dgm:prSet phldrT="[Texto]"/>
      <dgm:spPr/>
      <dgm:t>
        <a:bodyPr/>
        <a:lstStyle/>
        <a:p>
          <a:r>
            <a:rPr lang="pt-BR" b="1" dirty="0"/>
            <a:t>PLENÁRIO</a:t>
          </a:r>
        </a:p>
      </dgm:t>
    </dgm:pt>
    <dgm:pt modelId="{FDF1ADE8-B1DC-463F-A3D5-70A09B328F29}" type="parTrans" cxnId="{CB921D51-FB71-4AFB-89A5-596335584613}">
      <dgm:prSet/>
      <dgm:spPr/>
      <dgm:t>
        <a:bodyPr/>
        <a:lstStyle/>
        <a:p>
          <a:endParaRPr lang="pt-BR"/>
        </a:p>
      </dgm:t>
    </dgm:pt>
    <dgm:pt modelId="{A6A5CA9A-88A3-4859-B594-3090DA2C2C79}" type="sibTrans" cxnId="{CB921D51-FB71-4AFB-89A5-596335584613}">
      <dgm:prSet/>
      <dgm:spPr/>
      <dgm:t>
        <a:bodyPr/>
        <a:lstStyle/>
        <a:p>
          <a:endParaRPr lang="pt-BR"/>
        </a:p>
      </dgm:t>
    </dgm:pt>
    <dgm:pt modelId="{25BFE55A-1DF7-4CE5-9A35-A8D38F6BD067}" type="pres">
      <dgm:prSet presAssocID="{17BCA34B-3E66-4958-9004-A87A77D18B9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A93FA64-B158-46F2-96E5-4275A75DD6A5}" type="pres">
      <dgm:prSet presAssocID="{2D1D70C7-360D-4679-A807-64F7512C324A}" presName="Accent1" presStyleCnt="0"/>
      <dgm:spPr/>
    </dgm:pt>
    <dgm:pt modelId="{F61BF9E1-0793-4DF3-B549-614575BABDF3}" type="pres">
      <dgm:prSet presAssocID="{2D1D70C7-360D-4679-A807-64F7512C324A}" presName="Accent" presStyleLbl="node1" presStyleIdx="0" presStyleCnt="3"/>
      <dgm:spPr>
        <a:solidFill>
          <a:srgbClr val="FFFF00"/>
        </a:solidFill>
        <a:ln w="76200">
          <a:solidFill>
            <a:schemeClr val="tx1"/>
          </a:solidFill>
        </a:ln>
      </dgm:spPr>
    </dgm:pt>
    <dgm:pt modelId="{FE214B01-1681-4635-B366-85D87C05E284}" type="pres">
      <dgm:prSet presAssocID="{2D1D70C7-360D-4679-A807-64F7512C324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A604E7-125C-4AD4-B0CF-6FEF9B982395}" type="pres">
      <dgm:prSet presAssocID="{F01D7F0B-3AA9-4CB2-893F-92B3AB0B854D}" presName="Accent2" presStyleCnt="0"/>
      <dgm:spPr/>
    </dgm:pt>
    <dgm:pt modelId="{B3057E1C-9376-40B6-8A73-0078C7715146}" type="pres">
      <dgm:prSet presAssocID="{F01D7F0B-3AA9-4CB2-893F-92B3AB0B854D}" presName="Accent" presStyleLbl="node1" presStyleIdx="1" presStyleCnt="3"/>
      <dgm:spPr>
        <a:solidFill>
          <a:srgbClr val="FF0000"/>
        </a:solidFill>
        <a:ln w="76200"/>
      </dgm:spPr>
    </dgm:pt>
    <dgm:pt modelId="{535A46A2-EAB9-42D1-8EE6-A03D5EA17D1A}" type="pres">
      <dgm:prSet presAssocID="{F01D7F0B-3AA9-4CB2-893F-92B3AB0B854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11E57C-9D9A-48E9-9369-128D8B1517A1}" type="pres">
      <dgm:prSet presAssocID="{EEDF4831-A55C-4FFC-9738-EA4B242ABF5F}" presName="Accent3" presStyleCnt="0"/>
      <dgm:spPr/>
    </dgm:pt>
    <dgm:pt modelId="{46816568-7426-464A-8C5D-CD8C3B532253}" type="pres">
      <dgm:prSet presAssocID="{EEDF4831-A55C-4FFC-9738-EA4B242ABF5F}" presName="Accent" presStyleLbl="node1" presStyleIdx="2" presStyleCnt="3"/>
      <dgm:spPr>
        <a:solidFill>
          <a:srgbClr val="00B0F0"/>
        </a:solidFill>
        <a:ln w="76200"/>
      </dgm:spPr>
    </dgm:pt>
    <dgm:pt modelId="{F3753336-9B14-4233-B25B-43310AD0A9D1}" type="pres">
      <dgm:prSet presAssocID="{EEDF4831-A55C-4FFC-9738-EA4B242ABF5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17C6E9-DE2A-4D7C-A74C-9FFF43A151C2}" type="presOf" srcId="{17BCA34B-3E66-4958-9004-A87A77D18B90}" destId="{25BFE55A-1DF7-4CE5-9A35-A8D38F6BD067}" srcOrd="0" destOrd="0" presId="urn:microsoft.com/office/officeart/2009/layout/CircleArrowProcess"/>
    <dgm:cxn modelId="{6DB8E88D-1664-4ADE-A84A-E5D17F004328}" srcId="{17BCA34B-3E66-4958-9004-A87A77D18B90}" destId="{F01D7F0B-3AA9-4CB2-893F-92B3AB0B854D}" srcOrd="1" destOrd="0" parTransId="{85BB39D2-D129-4F94-8DB1-9DA0B59C4932}" sibTransId="{97ED2211-EC77-4DA4-9F17-DF68631D27B2}"/>
    <dgm:cxn modelId="{2498E542-9E25-4E97-B9DE-0CC9CB75EB4D}" type="presOf" srcId="{EEDF4831-A55C-4FFC-9738-EA4B242ABF5F}" destId="{F3753336-9B14-4233-B25B-43310AD0A9D1}" srcOrd="0" destOrd="0" presId="urn:microsoft.com/office/officeart/2009/layout/CircleArrowProcess"/>
    <dgm:cxn modelId="{375C6E3C-7931-4206-A8B9-8E90491A4F8D}" srcId="{17BCA34B-3E66-4958-9004-A87A77D18B90}" destId="{2D1D70C7-360D-4679-A807-64F7512C324A}" srcOrd="0" destOrd="0" parTransId="{AF90C69D-B0B6-4BF9-A022-83322BB18D32}" sibTransId="{09637AEF-41F5-4920-8962-D1A28FD03F13}"/>
    <dgm:cxn modelId="{CB921D51-FB71-4AFB-89A5-596335584613}" srcId="{17BCA34B-3E66-4958-9004-A87A77D18B90}" destId="{EEDF4831-A55C-4FFC-9738-EA4B242ABF5F}" srcOrd="2" destOrd="0" parTransId="{FDF1ADE8-B1DC-463F-A3D5-70A09B328F29}" sibTransId="{A6A5CA9A-88A3-4859-B594-3090DA2C2C79}"/>
    <dgm:cxn modelId="{C499B322-EA94-49CC-A499-99C21BEB44D2}" type="presOf" srcId="{F01D7F0B-3AA9-4CB2-893F-92B3AB0B854D}" destId="{535A46A2-EAB9-42D1-8EE6-A03D5EA17D1A}" srcOrd="0" destOrd="0" presId="urn:microsoft.com/office/officeart/2009/layout/CircleArrowProcess"/>
    <dgm:cxn modelId="{2E1DA9C5-613D-4379-B15D-B5EE64301534}" type="presOf" srcId="{2D1D70C7-360D-4679-A807-64F7512C324A}" destId="{FE214B01-1681-4635-B366-85D87C05E284}" srcOrd="0" destOrd="0" presId="urn:microsoft.com/office/officeart/2009/layout/CircleArrowProcess"/>
    <dgm:cxn modelId="{E598D039-1750-4A53-8A52-5AEA66663B2D}" type="presParOf" srcId="{25BFE55A-1DF7-4CE5-9A35-A8D38F6BD067}" destId="{DA93FA64-B158-46F2-96E5-4275A75DD6A5}" srcOrd="0" destOrd="0" presId="urn:microsoft.com/office/officeart/2009/layout/CircleArrowProcess"/>
    <dgm:cxn modelId="{6B2BB0DD-D3CC-46A4-ACBC-F78831F5AE22}" type="presParOf" srcId="{DA93FA64-B158-46F2-96E5-4275A75DD6A5}" destId="{F61BF9E1-0793-4DF3-B549-614575BABDF3}" srcOrd="0" destOrd="0" presId="urn:microsoft.com/office/officeart/2009/layout/CircleArrowProcess"/>
    <dgm:cxn modelId="{1AA30CA4-874C-4872-B336-1090B7306DFA}" type="presParOf" srcId="{25BFE55A-1DF7-4CE5-9A35-A8D38F6BD067}" destId="{FE214B01-1681-4635-B366-85D87C05E284}" srcOrd="1" destOrd="0" presId="urn:microsoft.com/office/officeart/2009/layout/CircleArrowProcess"/>
    <dgm:cxn modelId="{254B6A5E-BCB0-49F8-BC27-0294F6B7283E}" type="presParOf" srcId="{25BFE55A-1DF7-4CE5-9A35-A8D38F6BD067}" destId="{33A604E7-125C-4AD4-B0CF-6FEF9B982395}" srcOrd="2" destOrd="0" presId="urn:microsoft.com/office/officeart/2009/layout/CircleArrowProcess"/>
    <dgm:cxn modelId="{05D10535-0168-45E4-9BDB-D2F6456A32E0}" type="presParOf" srcId="{33A604E7-125C-4AD4-B0CF-6FEF9B982395}" destId="{B3057E1C-9376-40B6-8A73-0078C7715146}" srcOrd="0" destOrd="0" presId="urn:microsoft.com/office/officeart/2009/layout/CircleArrowProcess"/>
    <dgm:cxn modelId="{24EB4E93-DB92-4D49-BE2C-08182EFC00AC}" type="presParOf" srcId="{25BFE55A-1DF7-4CE5-9A35-A8D38F6BD067}" destId="{535A46A2-EAB9-42D1-8EE6-A03D5EA17D1A}" srcOrd="3" destOrd="0" presId="urn:microsoft.com/office/officeart/2009/layout/CircleArrowProcess"/>
    <dgm:cxn modelId="{FFA259EE-B21E-401B-A3B9-84B8C8CF143B}" type="presParOf" srcId="{25BFE55A-1DF7-4CE5-9A35-A8D38F6BD067}" destId="{9611E57C-9D9A-48E9-9369-128D8B1517A1}" srcOrd="4" destOrd="0" presId="urn:microsoft.com/office/officeart/2009/layout/CircleArrowProcess"/>
    <dgm:cxn modelId="{65C7C043-A703-4546-87BD-86B369EFDE36}" type="presParOf" srcId="{9611E57C-9D9A-48E9-9369-128D8B1517A1}" destId="{46816568-7426-464A-8C5D-CD8C3B532253}" srcOrd="0" destOrd="0" presId="urn:microsoft.com/office/officeart/2009/layout/CircleArrowProcess"/>
    <dgm:cxn modelId="{828BA34B-BBC0-4E22-9BC0-C89DC7F51690}" type="presParOf" srcId="{25BFE55A-1DF7-4CE5-9A35-A8D38F6BD067}" destId="{F3753336-9B14-4233-B25B-43310AD0A9D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A01770-D789-44BB-9E3D-07A4382273FC}">
      <dsp:nvSpPr>
        <dsp:cNvPr id="0" name=""/>
        <dsp:cNvSpPr/>
      </dsp:nvSpPr>
      <dsp:spPr>
        <a:xfrm>
          <a:off x="-5290878" y="-810351"/>
          <a:ext cx="6300652" cy="6300652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12C5F-61FC-4FD3-B882-C16161588AD8}">
      <dsp:nvSpPr>
        <dsp:cNvPr id="0" name=""/>
        <dsp:cNvSpPr/>
      </dsp:nvSpPr>
      <dsp:spPr>
        <a:xfrm>
          <a:off x="649577" y="394585"/>
          <a:ext cx="7962767" cy="108280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42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Conhecer o ciclo das políticas públicas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Em que fase estamos agora?</a:t>
          </a:r>
        </a:p>
      </dsp:txBody>
      <dsp:txXfrm>
        <a:off x="649577" y="394585"/>
        <a:ext cx="7962767" cy="1082809"/>
      </dsp:txXfrm>
    </dsp:sp>
    <dsp:sp modelId="{A2D4DAD8-EBAF-4A2F-8CF5-5C22CB8AD3D6}">
      <dsp:nvSpPr>
        <dsp:cNvPr id="0" name=""/>
        <dsp:cNvSpPr/>
      </dsp:nvSpPr>
      <dsp:spPr>
        <a:xfrm>
          <a:off x="64583" y="350996"/>
          <a:ext cx="1169987" cy="1169987"/>
        </a:xfrm>
        <a:prstGeom prst="ellipse">
          <a:avLst/>
        </a:prstGeom>
        <a:solidFill>
          <a:srgbClr val="FFCC66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3F899-F9E4-45E0-BC94-F6F118B1DDDC}">
      <dsp:nvSpPr>
        <dsp:cNvPr id="0" name=""/>
        <dsp:cNvSpPr/>
      </dsp:nvSpPr>
      <dsp:spPr>
        <a:xfrm>
          <a:off x="989809" y="1872204"/>
          <a:ext cx="7622535" cy="9355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4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 que é sugestão popular?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Mecanismos de participação popular </a:t>
          </a:r>
        </a:p>
      </dsp:txBody>
      <dsp:txXfrm>
        <a:off x="989809" y="1872204"/>
        <a:ext cx="7622535" cy="935540"/>
      </dsp:txXfrm>
    </dsp:sp>
    <dsp:sp modelId="{CB98CE5F-A0F1-4BAF-ACC4-FF433C7452B0}">
      <dsp:nvSpPr>
        <dsp:cNvPr id="0" name=""/>
        <dsp:cNvSpPr/>
      </dsp:nvSpPr>
      <dsp:spPr>
        <a:xfrm>
          <a:off x="404815" y="1754981"/>
          <a:ext cx="1169987" cy="1169987"/>
        </a:xfrm>
        <a:prstGeom prst="ellipse">
          <a:avLst/>
        </a:prstGeom>
        <a:solidFill>
          <a:srgbClr val="FFCC66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7E8F0-878B-4843-8DE4-08016133EDED}">
      <dsp:nvSpPr>
        <dsp:cNvPr id="0" name=""/>
        <dsp:cNvSpPr/>
      </dsp:nvSpPr>
      <dsp:spPr>
        <a:xfrm>
          <a:off x="649577" y="3096002"/>
          <a:ext cx="7962767" cy="129591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4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Como apresentar sugestão popular?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Conhecer as regras de tramitação na Câmara de Belo Horizonte: etapas, cronogramas e prazos. </a:t>
          </a:r>
        </a:p>
      </dsp:txBody>
      <dsp:txXfrm>
        <a:off x="649577" y="3096002"/>
        <a:ext cx="7962767" cy="1295915"/>
      </dsp:txXfrm>
    </dsp:sp>
    <dsp:sp modelId="{8C5FD241-BFBE-41C7-90BD-4618360B9B47}">
      <dsp:nvSpPr>
        <dsp:cNvPr id="0" name=""/>
        <dsp:cNvSpPr/>
      </dsp:nvSpPr>
      <dsp:spPr>
        <a:xfrm>
          <a:off x="64583" y="3158966"/>
          <a:ext cx="1169987" cy="1169987"/>
        </a:xfrm>
        <a:prstGeom prst="ellipse">
          <a:avLst/>
        </a:prstGeom>
        <a:solidFill>
          <a:srgbClr val="FFCC66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93A1-B53A-4F92-B78D-5EE69F9D08AA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853E-A25E-48BB-A846-EB24542D19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33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3970D-CF8D-43E1-98FD-3F60CC79348D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7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21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6559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8782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pic>
        <p:nvPicPr>
          <p:cNvPr id="7" name="Imagem 6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2691352" y="6381328"/>
            <a:ext cx="501441" cy="476672"/>
          </a:xfrm>
          <a:prstGeom prst="rect">
            <a:avLst/>
          </a:prstGeom>
        </p:spPr>
      </p:pic>
      <p:pic>
        <p:nvPicPr>
          <p:cNvPr id="8" name="Imagem 7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1403648" y="6424609"/>
            <a:ext cx="1165332" cy="433391"/>
          </a:xfrm>
          <a:prstGeom prst="rect">
            <a:avLst/>
          </a:prstGeom>
        </p:spPr>
      </p:pic>
      <p:pic>
        <p:nvPicPr>
          <p:cNvPr id="9" name="Imagem 8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524328" y="6453336"/>
            <a:ext cx="1149602" cy="360040"/>
          </a:xfrm>
          <a:prstGeom prst="rect">
            <a:avLst/>
          </a:prstGeom>
        </p:spPr>
      </p:pic>
      <p:pic>
        <p:nvPicPr>
          <p:cNvPr id="10" name="Imagem 9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516216" y="6372948"/>
            <a:ext cx="782342" cy="485052"/>
          </a:xfrm>
          <a:prstGeom prst="rect">
            <a:avLst/>
          </a:prstGeom>
        </p:spPr>
      </p:pic>
      <p:sp>
        <p:nvSpPr>
          <p:cNvPr id="11" name="Subtítulo 8"/>
          <p:cNvSpPr txBox="1">
            <a:spLocks/>
          </p:cNvSpPr>
          <p:nvPr userDrawn="1"/>
        </p:nvSpPr>
        <p:spPr>
          <a:xfrm>
            <a:off x="683568" y="6453336"/>
            <a:ext cx="590465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Parceria:                                                    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461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29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4148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27/09/2019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94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5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057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16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046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12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74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68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5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11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63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86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47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6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28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3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89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07503" y="118889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07503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9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36935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4" y="1196752"/>
            <a:ext cx="4188274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01486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58172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215985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>
                <a:solidFill>
                  <a:prstClr val="black"/>
                </a:solidFill>
              </a:rPr>
              <a:pPr/>
              <a:t>27/09/2019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60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8832-0881-47E6-B444-F123EE40682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4080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D8360-50C3-49FE-BE05-40C2F2E9A5F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75848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8995-B78C-4417-8D1F-CEE9765E9C5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3931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3EDE-FBBC-497C-9035-C44151669B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5773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71CF3-D46D-4675-82AD-1C2337C9F6A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434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6AC-19AF-4531-9009-34F1347BDD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9748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FABE-F4D0-4625-908D-F78B350A09F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36363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730A-0D14-48CE-B4FC-8A9BFCC1E6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2400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44133-0C4A-47CF-BED5-00D8D0309E9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256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BEA8-360C-4106-9D4E-4AD830387E1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598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9F42-2FF9-4D69-985B-B9FA4C35186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81742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3512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09669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9929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536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8978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1474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0571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1105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206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9958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9672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335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081608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6052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0B245-EFE1-4863-8182-34C5013BEE30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794B38-B9B4-4C2D-8C79-6016367BA7B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1840160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5067581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2712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244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326660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281141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554780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4133841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FF6600"/>
                </a:solidFill>
              </a:defRPr>
            </a:lvl1pPr>
          </a:lstStyle>
          <a:p>
            <a:r>
              <a:rPr kumimoji="0" lang="pt-BR" dirty="0"/>
              <a:t>Título da palestra </a:t>
            </a:r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FF9933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 userDrawn="1"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18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19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0" name="Picture 10" descr="Imagem relacionada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  <p:sp>
        <p:nvSpPr>
          <p:cNvPr id="10242" name="AutoShape 2" descr="https://webmail.cmbh.mg.gov.br/service/home/~/?auth=co&amp;loc=pt_BR&amp;id=3637&amp;part=2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pic>
        <p:nvPicPr>
          <p:cNvPr id="23" name="Imagem 22" descr="TELÃO-Curso-Orcamento-Publico-2019 (1)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8352928" cy="46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409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4E11-BF0F-42BA-8C09-588563DCD90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80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1259632" y="2229222"/>
            <a:ext cx="6858000" cy="990600"/>
          </a:xfrm>
        </p:spPr>
        <p:txBody>
          <a:bodyPr anchor="t" anchorCtr="0"/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1259632" y="3467472"/>
            <a:ext cx="6858000" cy="5334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Educação Fiscal, cidadania e finanças públicas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945307" y="1991097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54832" y="3391272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945307" y="1991097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54832" y="3391272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Imagem 10" descr="edfiscal.jpg"/>
          <p:cNvPicPr>
            <a:picLocks noChangeAspect="1"/>
          </p:cNvPicPr>
          <p:nvPr userDrawn="1"/>
        </p:nvPicPr>
        <p:blipFill>
          <a:blip r:embed="rId2" cstate="print"/>
          <a:srcRect l="13043" r="17391"/>
          <a:stretch>
            <a:fillRect/>
          </a:stretch>
        </p:blipFill>
        <p:spPr>
          <a:xfrm>
            <a:off x="5364088" y="6132259"/>
            <a:ext cx="565010" cy="537101"/>
          </a:xfrm>
          <a:prstGeom prst="rect">
            <a:avLst/>
          </a:prstGeom>
        </p:spPr>
      </p:pic>
      <p:pic>
        <p:nvPicPr>
          <p:cNvPr id="12" name="Imagem 11" descr="esaf.jpg"/>
          <p:cNvPicPr>
            <a:picLocks noChangeAspect="1"/>
          </p:cNvPicPr>
          <p:nvPr userDrawn="1"/>
        </p:nvPicPr>
        <p:blipFill>
          <a:blip r:embed="rId3" cstate="print"/>
          <a:srcRect l="25636" r="24600"/>
          <a:stretch>
            <a:fillRect/>
          </a:stretch>
        </p:blipFill>
        <p:spPr>
          <a:xfrm>
            <a:off x="4067944" y="6163961"/>
            <a:ext cx="1165332" cy="433391"/>
          </a:xfrm>
          <a:prstGeom prst="rect">
            <a:avLst/>
          </a:prstGeom>
        </p:spPr>
      </p:pic>
      <p:pic>
        <p:nvPicPr>
          <p:cNvPr id="13" name="Imagem 12" descr="cmbh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40352" y="6237312"/>
            <a:ext cx="1149602" cy="360040"/>
          </a:xfrm>
          <a:prstGeom prst="rect">
            <a:avLst/>
          </a:prstGeom>
        </p:spPr>
      </p:pic>
      <p:pic>
        <p:nvPicPr>
          <p:cNvPr id="14" name="Imagem 13" descr="logo_ESCOLA2 HD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660232" y="6139663"/>
            <a:ext cx="854350" cy="529697"/>
          </a:xfrm>
          <a:prstGeom prst="rect">
            <a:avLst/>
          </a:prstGeom>
        </p:spPr>
      </p:pic>
      <p:sp>
        <p:nvSpPr>
          <p:cNvPr id="15" name="Subtítulo 8"/>
          <p:cNvSpPr txBox="1">
            <a:spLocks/>
          </p:cNvSpPr>
          <p:nvPr userDrawn="1"/>
        </p:nvSpPr>
        <p:spPr>
          <a:xfrm>
            <a:off x="3707904" y="5877272"/>
            <a:ext cx="5201816" cy="245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Parceria:                                                    Realização: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15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3159-6FA0-45C2-AC89-69B53A74D7C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1599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F7525-72CC-4A58-B61A-B31FD55F176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975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4EA8-E55F-4812-B850-CF6DEC35418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2974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4172A-741B-46B5-B076-5B756A32AF9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371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6F32-2495-4D5E-9435-50AB1A472C8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921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C16A-6B36-4EB1-A284-5052BD5B3BB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748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1B0A7-22CA-4D20-A475-E1BDE44146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307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46C7-6A56-4E92-A577-965D0C08873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9782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475B7-E16B-4639-BC55-A6C61090563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7416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9481-DD82-4AF2-B3BD-8D9F625EFC48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1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855846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7761" b="50000"/>
          <a:stretch>
            <a:fillRect/>
          </a:stretch>
        </p:blipFill>
        <p:spPr>
          <a:xfrm>
            <a:off x="0" y="1772817"/>
            <a:ext cx="9144000" cy="4248472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21830" y="357014"/>
            <a:ext cx="8539223" cy="55170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 baseline="0">
                <a:solidFill>
                  <a:srgbClr val="006600"/>
                </a:solidFill>
              </a:defRPr>
            </a:lvl1pPr>
          </a:lstStyle>
          <a:p>
            <a:r>
              <a:rPr kumimoji="0" lang="pt-BR" dirty="0"/>
              <a:t>Orçamento Público e Mecanismos de Participação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412305" y="1163216"/>
            <a:ext cx="8539223" cy="533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/>
              <a:t>Módulo 1: Cidadania Fiscal e Participação Popular</a:t>
            </a:r>
          </a:p>
          <a:p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07504" y="118890"/>
            <a:ext cx="8928992" cy="933847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07504" y="1087016"/>
            <a:ext cx="8928992" cy="685800"/>
          </a:xfrm>
          <a:prstGeom prst="rect">
            <a:avLst/>
          </a:prstGeom>
          <a:noFill/>
          <a:ln w="6350" cap="rnd" cmpd="sng" algn="ctr">
            <a:solidFill>
              <a:srgbClr val="008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07505" y="118890"/>
            <a:ext cx="284641" cy="933847"/>
          </a:xfrm>
          <a:prstGeom prst="rect">
            <a:avLst/>
          </a:prstGeom>
          <a:solidFill>
            <a:srgbClr val="0066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07505" y="1087016"/>
            <a:ext cx="284641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4" name="Imagem 23" descr="edfiscal.jpg"/>
          <p:cNvPicPr>
            <a:picLocks noChangeAspect="1"/>
          </p:cNvPicPr>
          <p:nvPr userDrawn="1"/>
        </p:nvPicPr>
        <p:blipFill>
          <a:blip r:embed="rId3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25" name="Imagem 24" descr="esaf.jpg"/>
          <p:cNvPicPr>
            <a:picLocks noChangeAspect="1"/>
          </p:cNvPicPr>
          <p:nvPr userDrawn="1"/>
        </p:nvPicPr>
        <p:blipFill>
          <a:blip r:embed="rId4" cstate="print"/>
          <a:srcRect l="25636" r="24600"/>
          <a:stretch>
            <a:fillRect/>
          </a:stretch>
        </p:blipFill>
        <p:spPr>
          <a:xfrm>
            <a:off x="6876103" y="6309323"/>
            <a:ext cx="1165332" cy="433391"/>
          </a:xfrm>
          <a:prstGeom prst="rect">
            <a:avLst/>
          </a:prstGeom>
        </p:spPr>
      </p:pic>
      <p:sp>
        <p:nvSpPr>
          <p:cNvPr id="26" name="Subtítulo 8"/>
          <p:cNvSpPr txBox="1">
            <a:spLocks/>
          </p:cNvSpPr>
          <p:nvPr userDrawn="1"/>
        </p:nvSpPr>
        <p:spPr>
          <a:xfrm>
            <a:off x="179513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  <p:grpSp>
        <p:nvGrpSpPr>
          <p:cNvPr id="27" name="Grupo 26"/>
          <p:cNvGrpSpPr/>
          <p:nvPr userDrawn="1"/>
        </p:nvGrpSpPr>
        <p:grpSpPr>
          <a:xfrm>
            <a:off x="3636195" y="6065912"/>
            <a:ext cx="2840806" cy="792088"/>
            <a:chOff x="323528" y="5877272"/>
            <a:chExt cx="3024336" cy="792088"/>
          </a:xfrm>
        </p:grpSpPr>
        <p:pic>
          <p:nvPicPr>
            <p:cNvPr id="28" name="Imagem 27" descr="downloa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9" name="Imagem 28" descr="downloa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30" name="Imagem 29" descr="download (1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  <p:pic>
        <p:nvPicPr>
          <p:cNvPr id="31" name="Imagem 3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64" y="6231517"/>
            <a:ext cx="2118745" cy="48260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60" y="6204270"/>
            <a:ext cx="629992" cy="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91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8424936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91169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4176464" cy="4680520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776213" y="1196753"/>
            <a:ext cx="4188275" cy="467747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400644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4104456" cy="72008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16016" y="1196752"/>
            <a:ext cx="4248472" cy="72008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rgbClr val="00660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39552" y="1988840"/>
            <a:ext cx="4104456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720208" y="1988840"/>
            <a:ext cx="4244280" cy="3888432"/>
          </a:xfrm>
          <a:solidFill>
            <a:schemeClr val="bg1">
              <a:alpha val="75000"/>
            </a:schemeClr>
          </a:solidFill>
        </p:spPr>
        <p:txBody>
          <a:bodyPr/>
          <a:lstStyle>
            <a:lvl1pPr>
              <a:buClr>
                <a:srgbClr val="006600"/>
              </a:buClr>
              <a:defRPr/>
            </a:lvl1pPr>
            <a:lvl2pPr>
              <a:buClr>
                <a:srgbClr val="006600"/>
              </a:buClr>
              <a:defRPr/>
            </a:lvl2pPr>
            <a:lvl3pPr>
              <a:buClr>
                <a:srgbClr val="006600"/>
              </a:buClr>
              <a:defRPr/>
            </a:lvl3pPr>
            <a:lvl4pPr>
              <a:buClr>
                <a:srgbClr val="006600"/>
              </a:buClr>
              <a:defRPr/>
            </a:lvl4pPr>
            <a:lvl5pPr>
              <a:buClr>
                <a:srgbClr val="006600"/>
              </a:buClr>
              <a:defRPr/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340241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7584" y="260649"/>
            <a:ext cx="7787208" cy="50405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214327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449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071CC05-A7C6-4529-8FB0-1FBC41A5677E}" type="datetimeFigureOut">
              <a:rPr lang="pt-BR" smtClean="0">
                <a:solidFill>
                  <a:srgbClr val="DDE9EC"/>
                </a:solidFill>
              </a:rPr>
              <a:pPr/>
              <a:t>27/09/2019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>
              <a:solidFill>
                <a:srgbClr val="DDE9EC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0FA1936-F678-40F3-A645-C3AB259FE4E5}" type="slidenum">
              <a:rPr lang="pt-BR" smtClean="0">
                <a:solidFill>
                  <a:srgbClr val="DDE9EC"/>
                </a:solidFill>
              </a:rPr>
              <a:pPr/>
              <a:t>‹nº›</a:t>
            </a:fld>
            <a:endParaRPr lang="pt-BR">
              <a:solidFill>
                <a:srgbClr val="DDE9EC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372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0.xml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18.jpeg"/><Relationship Id="rId5" Type="http://schemas.openxmlformats.org/officeDocument/2006/relationships/slideLayout" Target="../slideLayouts/slideLayout84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3.jpeg"/><Relationship Id="rId14" Type="http://schemas.openxmlformats.org/officeDocument/2006/relationships/image" Target="../media/image2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7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Realização:                                                                                                                                          Parceria: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107504" y="116632"/>
            <a:ext cx="8856984" cy="72008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 userDrawn="1"/>
        </p:nvSpPr>
        <p:spPr>
          <a:xfrm>
            <a:off x="107504" y="116632"/>
            <a:ext cx="268573" cy="72008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5" name="Imagem 14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5" y="6204270"/>
            <a:ext cx="565011" cy="537101"/>
          </a:xfrm>
          <a:prstGeom prst="rect">
            <a:avLst/>
          </a:prstGeom>
        </p:spPr>
      </p:pic>
      <p:pic>
        <p:nvPicPr>
          <p:cNvPr id="16" name="Imagem 15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876103" y="6309323"/>
            <a:ext cx="1165332" cy="433391"/>
          </a:xfrm>
          <a:prstGeom prst="rect">
            <a:avLst/>
          </a:prstGeom>
        </p:spPr>
      </p:pic>
      <p:sp>
        <p:nvSpPr>
          <p:cNvPr id="17" name="Subtítulo 8"/>
          <p:cNvSpPr txBox="1">
            <a:spLocks/>
          </p:cNvSpPr>
          <p:nvPr userDrawn="1"/>
        </p:nvSpPr>
        <p:spPr>
          <a:xfrm>
            <a:off x="179513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  <p:grpSp>
        <p:nvGrpSpPr>
          <p:cNvPr id="18" name="Grupo 17"/>
          <p:cNvGrpSpPr/>
          <p:nvPr userDrawn="1"/>
        </p:nvGrpSpPr>
        <p:grpSpPr>
          <a:xfrm>
            <a:off x="3636195" y="6065912"/>
            <a:ext cx="2840806" cy="792088"/>
            <a:chOff x="323528" y="5877272"/>
            <a:chExt cx="3024336" cy="792088"/>
          </a:xfrm>
        </p:grpSpPr>
        <p:pic>
          <p:nvPicPr>
            <p:cNvPr id="19" name="Imagem 18" descr="download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528" y="5877272"/>
              <a:ext cx="792088" cy="648072"/>
            </a:xfrm>
            <a:prstGeom prst="rect">
              <a:avLst/>
            </a:prstGeom>
          </p:spPr>
        </p:pic>
        <p:pic>
          <p:nvPicPr>
            <p:cNvPr id="20" name="Imagem 19" descr="download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3648" y="5949280"/>
              <a:ext cx="936104" cy="720080"/>
            </a:xfrm>
            <a:prstGeom prst="rect">
              <a:avLst/>
            </a:prstGeom>
          </p:spPr>
        </p:pic>
        <p:pic>
          <p:nvPicPr>
            <p:cNvPr id="22" name="Imagem 21" descr="download (1)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71800" y="6021288"/>
              <a:ext cx="576064" cy="576064"/>
            </a:xfrm>
            <a:prstGeom prst="rect">
              <a:avLst/>
            </a:prstGeom>
          </p:spPr>
        </p:pic>
      </p:grpSp>
      <p:pic>
        <p:nvPicPr>
          <p:cNvPr id="23" name="Imagem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64" y="6231517"/>
            <a:ext cx="2118745" cy="48260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60" y="6204270"/>
            <a:ext cx="629992" cy="6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594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71CC05-A7C6-4529-8FB0-1FBC41A5677E}" type="datetimeFigureOut">
              <a:rPr lang="pt-BR" smtClean="0">
                <a:solidFill>
                  <a:srgbClr val="464653"/>
                </a:solidFill>
              </a:rPr>
              <a:pPr/>
              <a:t>27/09/2019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64653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FA1936-F678-40F3-A645-C3AB259FE4E5}" type="slidenum">
              <a:rPr lang="pt-BR" smtClean="0">
                <a:solidFill>
                  <a:srgbClr val="464653"/>
                </a:solidFill>
              </a:rPr>
              <a:pPr/>
              <a:t>‹nº›</a:t>
            </a:fld>
            <a:endParaRPr lang="pt-BR">
              <a:solidFill>
                <a:srgbClr val="464653"/>
              </a:solidFill>
            </a:endParaRPr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9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27/09/2019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41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 userDrawn="1"/>
        </p:nvSpPr>
        <p:spPr>
          <a:xfrm>
            <a:off x="251520" y="0"/>
            <a:ext cx="108000" cy="56612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39552" y="1219200"/>
            <a:ext cx="8424936" cy="473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os estilos do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tângulo 20"/>
          <p:cNvSpPr/>
          <p:nvPr userDrawn="1"/>
        </p:nvSpPr>
        <p:spPr>
          <a:xfrm>
            <a:off x="539552" y="150912"/>
            <a:ext cx="8424936" cy="685800"/>
          </a:xfrm>
          <a:prstGeom prst="rect">
            <a:avLst/>
          </a:prstGeom>
          <a:noFill/>
          <a:ln w="6350" cap="rnd" cmpd="sng" algn="ctr">
            <a:solidFill>
              <a:srgbClr val="00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539551" y="150912"/>
            <a:ext cx="268573" cy="685800"/>
          </a:xfrm>
          <a:prstGeom prst="rect">
            <a:avLst/>
          </a:prstGeom>
          <a:solidFill>
            <a:srgbClr val="0080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tângulo 24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27" name="Retângulo 26"/>
          <p:cNvSpPr/>
          <p:nvPr userDrawn="1"/>
        </p:nvSpPr>
        <p:spPr>
          <a:xfrm>
            <a:off x="431552" y="0"/>
            <a:ext cx="36000" cy="360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30" name="Imagem 29" descr="edfiscal.jpg"/>
          <p:cNvPicPr>
            <a:picLocks noChangeAspect="1"/>
          </p:cNvPicPr>
          <p:nvPr userDrawn="1"/>
        </p:nvPicPr>
        <p:blipFill>
          <a:blip r:embed="rId8" cstate="print"/>
          <a:srcRect l="13043" r="17391"/>
          <a:stretch>
            <a:fillRect/>
          </a:stretch>
        </p:blipFill>
        <p:spPr>
          <a:xfrm>
            <a:off x="8028384" y="6204267"/>
            <a:ext cx="565010" cy="537101"/>
          </a:xfrm>
          <a:prstGeom prst="rect">
            <a:avLst/>
          </a:prstGeom>
        </p:spPr>
      </p:pic>
      <p:pic>
        <p:nvPicPr>
          <p:cNvPr id="31" name="Imagem 30" descr="esaf.jpg"/>
          <p:cNvPicPr>
            <a:picLocks noChangeAspect="1"/>
          </p:cNvPicPr>
          <p:nvPr userDrawn="1"/>
        </p:nvPicPr>
        <p:blipFill>
          <a:blip r:embed="rId9" cstate="print"/>
          <a:srcRect l="25636" r="24600"/>
          <a:stretch>
            <a:fillRect/>
          </a:stretch>
        </p:blipFill>
        <p:spPr>
          <a:xfrm>
            <a:off x="6588224" y="6309320"/>
            <a:ext cx="1165332" cy="433391"/>
          </a:xfrm>
          <a:prstGeom prst="rect">
            <a:avLst/>
          </a:prstGeom>
        </p:spPr>
      </p:pic>
      <p:pic>
        <p:nvPicPr>
          <p:cNvPr id="32" name="Imagem 31" descr="cmbh_logo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1520" y="6309320"/>
            <a:ext cx="1149602" cy="360040"/>
          </a:xfrm>
          <a:prstGeom prst="rect">
            <a:avLst/>
          </a:prstGeom>
        </p:spPr>
      </p:pic>
      <p:pic>
        <p:nvPicPr>
          <p:cNvPr id="33" name="Imagem 32" descr="logo_ESCOLA2 HD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691680" y="6139663"/>
            <a:ext cx="854350" cy="529697"/>
          </a:xfrm>
          <a:prstGeom prst="rect">
            <a:avLst/>
          </a:prstGeom>
        </p:spPr>
      </p:pic>
      <p:sp>
        <p:nvSpPr>
          <p:cNvPr id="34" name="Subtítulo 8"/>
          <p:cNvSpPr txBox="1">
            <a:spLocks/>
          </p:cNvSpPr>
          <p:nvPr userDrawn="1"/>
        </p:nvSpPr>
        <p:spPr>
          <a:xfrm>
            <a:off x="179512" y="5949280"/>
            <a:ext cx="8730208" cy="288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algn="l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None/>
              <a:defRPr/>
            </a:pPr>
            <a:r>
              <a:rPr lang="pt-BR" sz="1000" dirty="0">
                <a:solidFill>
                  <a:srgbClr val="464653"/>
                </a:solidFill>
              </a:rPr>
              <a:t>Realização:                                                                                                                                          Parceria:</a:t>
            </a:r>
            <a:endParaRPr lang="en-US" sz="1000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6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73F47-63DC-486C-A451-BFB9A388F930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0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27/09/2019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273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251520" y="116632"/>
            <a:ext cx="8712968" cy="720080"/>
          </a:xfrm>
          <a:prstGeom prst="rect">
            <a:avLst/>
          </a:prstGeom>
          <a:noFill/>
          <a:ln w="6350" cap="rnd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251520" y="116632"/>
            <a:ext cx="288032" cy="720080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23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25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6" name="Picture 10" descr="Imagem relacionad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79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9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None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856984" cy="496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251520" y="116632"/>
            <a:ext cx="8712968" cy="720080"/>
          </a:xfrm>
          <a:prstGeom prst="rect">
            <a:avLst/>
          </a:prstGeom>
          <a:noFill/>
          <a:ln w="6350" cap="rnd" cmpd="sng" algn="ctr">
            <a:solidFill>
              <a:srgbClr val="FF66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ângulo 23"/>
          <p:cNvSpPr/>
          <p:nvPr userDrawn="1"/>
        </p:nvSpPr>
        <p:spPr>
          <a:xfrm>
            <a:off x="251520" y="116632"/>
            <a:ext cx="288032" cy="720080"/>
          </a:xfrm>
          <a:prstGeom prst="rect">
            <a:avLst/>
          </a:prstGeom>
          <a:solidFill>
            <a:srgbClr val="FF9933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80" y="6190109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6021288"/>
            <a:ext cx="648072" cy="69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Resultado de imagem para fundaÃ§Ã£o JoÃ£o Pinheiro 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3722" y="6165304"/>
            <a:ext cx="880646" cy="656481"/>
          </a:xfrm>
          <a:prstGeom prst="rect">
            <a:avLst/>
          </a:prstGeom>
          <a:noFill/>
        </p:spPr>
      </p:pic>
      <p:pic>
        <p:nvPicPr>
          <p:cNvPr id="23" name="Picture 6" descr="Resultado de imagem para enap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66900" y="6237312"/>
            <a:ext cx="1393332" cy="504056"/>
          </a:xfrm>
          <a:prstGeom prst="rect">
            <a:avLst/>
          </a:prstGeom>
          <a:noFill/>
        </p:spPr>
      </p:pic>
      <p:pic>
        <p:nvPicPr>
          <p:cNvPr id="25" name="Picture 8" descr="Resultado de imagem para logo prefeitura bh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6130491"/>
            <a:ext cx="1368152" cy="727509"/>
          </a:xfrm>
          <a:prstGeom prst="rect">
            <a:avLst/>
          </a:prstGeom>
          <a:noFill/>
        </p:spPr>
      </p:pic>
      <p:pic>
        <p:nvPicPr>
          <p:cNvPr id="26" name="Picture 10" descr="Imagem relacionad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41208" y="6165304"/>
            <a:ext cx="119083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4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006600"/>
        </a:buClr>
        <a:buSzPct val="76000"/>
        <a:buFont typeface="Wingdings 3"/>
        <a:buNone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rgbClr val="006600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rgbClr val="006600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rgbClr val="006600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19110-5E3F-4464-8C56-01FE7C6DF1C4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7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feitura.pbh.gov.br/transparencia/contas-publicas/plano-plurianual-ppag/ppag-2018-2021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prefeitura.pbh.gov.br/index.php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prefeitura.pbh.gov.br/transparencia" TargetMode="External"/><Relationship Id="rId5" Type="http://schemas.openxmlformats.org/officeDocument/2006/relationships/hyperlink" Target="https://prefeitura.pbh.gov.br/transparencia/contas-publicas/lei-orcamentaria-anual-loa" TargetMode="External"/><Relationship Id="rId4" Type="http://schemas.openxmlformats.org/officeDocument/2006/relationships/hyperlink" Target="https://prefeitura.pbh.gov.br/transparencia/contas-publicas/lei-de-diretrizes-orcamentarias-ldo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mbh.mg.gov.br/atividade-legislativa/pesquisar-legislacao" TargetMode="External"/><Relationship Id="rId3" Type="http://schemas.openxmlformats.org/officeDocument/2006/relationships/hyperlink" Target="http://www.cmbh.mg.gov.br/camara/eventos-institucionais" TargetMode="External"/><Relationship Id="rId7" Type="http://schemas.openxmlformats.org/officeDocument/2006/relationships/hyperlink" Target="https://www.cmbh.mg.gov.br/atividade-legislativa/pesquisar-proposicoes" TargetMode="External"/><Relationship Id="rId2" Type="http://schemas.openxmlformats.org/officeDocument/2006/relationships/hyperlink" Target="https://www.cmbh.mg.gov.br/" TargetMode="External"/><Relationship Id="rId1" Type="http://schemas.openxmlformats.org/officeDocument/2006/relationships/slideLayout" Target="../slideLayouts/slideLayout61.xml"/><Relationship Id="rId6" Type="http://schemas.openxmlformats.org/officeDocument/2006/relationships/hyperlink" Target="https://www.cmbh.mg.gov.br/transparencia-principal" TargetMode="External"/><Relationship Id="rId5" Type="http://schemas.openxmlformats.org/officeDocument/2006/relationships/hyperlink" Target="https://www.cmbh.mg.gov.br/eventos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cmbh.mg.gov.br/atividade-legislativa/orcamento" TargetMode="External"/><Relationship Id="rId9" Type="http://schemas.openxmlformats.org/officeDocument/2006/relationships/hyperlink" Target="https://www.cmbh.mg.gov.br/atividade-legislativa/comisso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bh.mg.gov.br/ouvidoria" TargetMode="External"/><Relationship Id="rId2" Type="http://schemas.openxmlformats.org/officeDocument/2006/relationships/hyperlink" Target="https://prefeitura.pbh.gov.br/ouvidoria/fale-com-a-ouvidoria" TargetMode="Externa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95536" y="332656"/>
            <a:ext cx="8539223" cy="551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/>
          <a:p>
            <a:pPr>
              <a:spcBef>
                <a:spcPct val="0"/>
              </a:spcBef>
              <a:defRPr/>
            </a:pPr>
            <a:r>
              <a:rPr lang="pt-BR" sz="2400" b="1" dirty="0">
                <a:solidFill>
                  <a:srgbClr val="FF6600"/>
                </a:solidFill>
                <a:latin typeface="Bookman Old Style"/>
              </a:rPr>
              <a:t>MÓDULO ELABORAÇÃO DE SUGESTÕES POPULARES</a:t>
            </a:r>
          </a:p>
        </p:txBody>
      </p:sp>
    </p:spTree>
    <p:extLst>
      <p:ext uri="{BB962C8B-B14F-4D97-AF65-F5344CB8AC3E}">
        <p14:creationId xmlns:p14="http://schemas.microsoft.com/office/powerpoint/2010/main" xmlns="" val="315815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7" y="182375"/>
            <a:ext cx="4608512" cy="988118"/>
          </a:xfrm>
        </p:spPr>
        <p:txBody>
          <a:bodyPr>
            <a:noAutofit/>
          </a:bodyPr>
          <a:lstStyle/>
          <a:p>
            <a:pPr>
              <a:tabLst>
                <a:tab pos="3581400" algn="l"/>
              </a:tabLst>
            </a:pPr>
            <a:r>
              <a:rPr lang="pt-BR" sz="2700" b="1" dirty="0">
                <a:latin typeface="Arial" pitchFamily="34" charset="0"/>
                <a:cs typeface="Arial" pitchFamily="34" charset="0"/>
              </a:rPr>
              <a:t>CICLO (ESPIRAL) DAS </a:t>
            </a:r>
            <a:br>
              <a:rPr lang="pt-BR" sz="2700" b="1" dirty="0">
                <a:latin typeface="Arial" pitchFamily="34" charset="0"/>
                <a:cs typeface="Arial" pitchFamily="34" charset="0"/>
              </a:rPr>
            </a:br>
            <a:r>
              <a:rPr lang="pt-BR" sz="2700" b="1" dirty="0">
                <a:latin typeface="Arial" pitchFamily="34" charset="0"/>
                <a:cs typeface="Arial" pitchFamily="34" charset="0"/>
              </a:rPr>
              <a:t>POLÍTICAS PÚBLICAS</a:t>
            </a:r>
          </a:p>
        </p:txBody>
      </p:sp>
      <p:pic>
        <p:nvPicPr>
          <p:cNvPr id="9" name="Imagem 8" descr="Ciclo orçamentá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247" y="1700808"/>
            <a:ext cx="7163843" cy="412432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014478" y="5877271"/>
            <a:ext cx="309634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Monitoramento previsto em lei ou decorrente da ação parlamentar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6167" y="4653135"/>
            <a:ext cx="29289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Revisão do PPA</a:t>
            </a:r>
          </a:p>
          <a:p>
            <a:pPr>
              <a:buFontTx/>
              <a:buChar char="-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Julgamento das Contas: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Legalidade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Economicidade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Eficiência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Eficácia</a:t>
            </a:r>
          </a:p>
          <a:p>
            <a:pPr>
              <a:buFont typeface="Arial" pitchFamily="34" charset="0"/>
              <a:buChar char="•"/>
            </a:pPr>
            <a:r>
              <a:rPr lang="pt-BR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Efetividade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36096" y="476672"/>
            <a:ext cx="36559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Diretor</a:t>
            </a:r>
          </a:p>
          <a:p>
            <a:pPr algn="just">
              <a:buFontTx/>
              <a:buChar char="-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Planos específicos: educação, cultura, mobilidade urbana, saneamento, resíduos sólidos, </a:t>
            </a:r>
            <a:r>
              <a:rPr lang="pt-BR" sz="1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etc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Plano Plurianual</a:t>
            </a:r>
          </a:p>
          <a:p>
            <a:pPr algn="just"/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Diretrizes Orçamentárias</a:t>
            </a:r>
          </a:p>
          <a:p>
            <a:pPr algn="just"/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Orçamento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26846" y="4797152"/>
            <a:ext cx="28536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Audiências públicas</a:t>
            </a:r>
          </a:p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Sugestões populares</a:t>
            </a:r>
          </a:p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Emendas parlamentares</a:t>
            </a:r>
          </a:p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Parecer Comissão Orçamento</a:t>
            </a:r>
          </a:p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Decisão do Plenário</a:t>
            </a:r>
          </a:p>
          <a:p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Sanção/Veto</a:t>
            </a:r>
          </a:p>
        </p:txBody>
      </p:sp>
    </p:spTree>
    <p:extLst>
      <p:ext uri="{BB962C8B-B14F-4D97-AF65-F5344CB8AC3E}">
        <p14:creationId xmlns:p14="http://schemas.microsoft.com/office/powerpoint/2010/main" xmlns="" val="325898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abduzeedo.com/files/originals/hd_0202fb87d369c759158a617d2cbed1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1164">
            <a:off x="-513798" y="-497736"/>
            <a:ext cx="10339259" cy="662029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5271343"/>
            <a:ext cx="8208912" cy="1470025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Espiral das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xmlns="" val="235406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64504" y="4797152"/>
          <a:ext cx="7344000" cy="4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FEV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ABR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DEZ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36512" y="2987660"/>
            <a:ext cx="14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Execução</a:t>
            </a:r>
          </a:p>
          <a:p>
            <a:r>
              <a:rPr lang="pt-BR" sz="1400" b="1" dirty="0">
                <a:solidFill>
                  <a:prstClr val="black"/>
                </a:solidFill>
              </a:rPr>
              <a:t>(Monitoramento)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7504" y="755412"/>
            <a:ext cx="1154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Avaliação</a:t>
            </a:r>
          </a:p>
          <a:p>
            <a:r>
              <a:rPr lang="pt-BR" sz="1400" b="1" dirty="0">
                <a:solidFill>
                  <a:prstClr val="black"/>
                </a:solidFill>
              </a:rPr>
              <a:t>(Julgamento)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5795972"/>
            <a:ext cx="151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Planejamento</a:t>
            </a:r>
          </a:p>
        </p:txBody>
      </p:sp>
      <p:sp>
        <p:nvSpPr>
          <p:cNvPr id="22" name="Chave esquerda 21"/>
          <p:cNvSpPr/>
          <p:nvPr/>
        </p:nvSpPr>
        <p:spPr>
          <a:xfrm>
            <a:off x="1547664" y="332657"/>
            <a:ext cx="288032" cy="12241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3563888" y="1052737"/>
            <a:ext cx="0" cy="3744416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2843808" y="529515"/>
            <a:ext cx="1368152" cy="523221"/>
          </a:xfrm>
          <a:prstGeom prst="rect">
            <a:avLst/>
          </a:prstGeom>
          <a:solidFill>
            <a:srgbClr val="67E4F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Contas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979713" y="3789040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>
                <a:solidFill>
                  <a:prstClr val="black"/>
                </a:solidFill>
              </a:rPr>
              <a:t>Gestão Fiscal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29878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7236296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3131840" y="1988840"/>
            <a:ext cx="914400" cy="648072"/>
          </a:xfrm>
          <a:prstGeom prst="rect">
            <a:avLst/>
          </a:prstGeom>
          <a:solidFill>
            <a:srgbClr val="FB435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Visita do</a:t>
            </a:r>
          </a:p>
          <a:p>
            <a:pPr algn="ctr"/>
            <a:r>
              <a:rPr lang="pt-BR" sz="1400" dirty="0">
                <a:solidFill>
                  <a:prstClr val="black"/>
                </a:solidFill>
              </a:rPr>
              <a:t>Prefeito</a:t>
            </a:r>
          </a:p>
        </p:txBody>
      </p:sp>
      <p:cxnSp>
        <p:nvCxnSpPr>
          <p:cNvPr id="56" name="Conector reto 55"/>
          <p:cNvCxnSpPr/>
          <p:nvPr/>
        </p:nvCxnSpPr>
        <p:spPr>
          <a:xfrm flipV="1">
            <a:off x="4788024" y="4365104"/>
            <a:ext cx="0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139954" y="3501009"/>
            <a:ext cx="1748427" cy="307777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da PBH Ativos</a:t>
            </a:r>
          </a:p>
        </p:txBody>
      </p:sp>
      <p:cxnSp>
        <p:nvCxnSpPr>
          <p:cNvPr id="65" name="Conector reto 64"/>
          <p:cNvCxnSpPr/>
          <p:nvPr/>
        </p:nvCxnSpPr>
        <p:spPr>
          <a:xfrm flipV="1">
            <a:off x="4211960" y="3789040"/>
            <a:ext cx="0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have esquerda 66"/>
          <p:cNvSpPr/>
          <p:nvPr/>
        </p:nvSpPr>
        <p:spPr>
          <a:xfrm>
            <a:off x="1619672" y="1772817"/>
            <a:ext cx="216024" cy="28803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68" name="Chave esquerda 67"/>
          <p:cNvSpPr/>
          <p:nvPr/>
        </p:nvSpPr>
        <p:spPr>
          <a:xfrm>
            <a:off x="1619672" y="5445224"/>
            <a:ext cx="216024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6876257" y="3140968"/>
            <a:ext cx="1597553" cy="523220"/>
          </a:xfrm>
          <a:prstGeom prst="rect">
            <a:avLst/>
          </a:prstGeom>
          <a:solidFill>
            <a:srgbClr val="CC66FF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Relatório semestral</a:t>
            </a:r>
          </a:p>
          <a:p>
            <a:r>
              <a:rPr lang="pt-BR" sz="1400" dirty="0">
                <a:solidFill>
                  <a:prstClr val="black"/>
                </a:solidFill>
              </a:rPr>
              <a:t> da PBH Ativos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951402" y="5661248"/>
            <a:ext cx="1988750" cy="307777"/>
          </a:xfrm>
          <a:prstGeom prst="rect">
            <a:avLst/>
          </a:prstGeom>
          <a:solidFill>
            <a:srgbClr val="FF99CC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Diretrizes Orçamentárias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827109" y="5714092"/>
            <a:ext cx="2281395" cy="830997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Plano  Plurianual</a:t>
            </a:r>
          </a:p>
          <a:p>
            <a:pPr algn="ctr"/>
            <a:r>
              <a:rPr lang="pt-BR" sz="2400" dirty="0">
                <a:solidFill>
                  <a:prstClr val="black"/>
                </a:solidFill>
              </a:rPr>
              <a:t>Orçamento</a:t>
            </a:r>
          </a:p>
        </p:txBody>
      </p:sp>
      <p:sp>
        <p:nvSpPr>
          <p:cNvPr id="35" name="Colchete esquerdo 34"/>
          <p:cNvSpPr/>
          <p:nvPr/>
        </p:nvSpPr>
        <p:spPr>
          <a:xfrm rot="16200000">
            <a:off x="5261436" y="4625592"/>
            <a:ext cx="57605" cy="1580494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6" name="Colchete esquerdo 35"/>
          <p:cNvSpPr/>
          <p:nvPr/>
        </p:nvSpPr>
        <p:spPr>
          <a:xfrm rot="16200000">
            <a:off x="8082134" y="4599386"/>
            <a:ext cx="144018" cy="183569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7164290" y="3861048"/>
            <a:ext cx="1325043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 do  SUS</a:t>
            </a:r>
          </a:p>
          <a:p>
            <a:r>
              <a:rPr lang="pt-BR" sz="1400" dirty="0">
                <a:solidFill>
                  <a:prstClr val="black"/>
                </a:solidFill>
              </a:rPr>
              <a:t>Gestão Fiscal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788026" y="3933056"/>
            <a:ext cx="1284967" cy="523220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prstClr val="black"/>
                </a:solidFill>
              </a:rPr>
              <a:t>Gestão  do SUS</a:t>
            </a:r>
          </a:p>
          <a:p>
            <a:r>
              <a:rPr lang="pt-BR" sz="1400" dirty="0">
                <a:solidFill>
                  <a:prstClr val="black"/>
                </a:solidFill>
              </a:rPr>
              <a:t>Gestão Fiscal</a:t>
            </a:r>
          </a:p>
        </p:txBody>
      </p:sp>
    </p:spTree>
    <p:extLst>
      <p:ext uri="{BB962C8B-B14F-4D97-AF65-F5344CB8AC3E}">
        <p14:creationId xmlns:p14="http://schemas.microsoft.com/office/powerpoint/2010/main" xmlns="" val="329141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08150"/>
            <a:ext cx="2160240" cy="4857784"/>
          </a:xfrm>
          <a:prstGeom prst="rect">
            <a:avLst/>
          </a:prstGeom>
          <a:solidFill>
            <a:srgbClr val="FFFF66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dirty="0">
              <a:solidFill>
                <a:prstClr val="black"/>
              </a:solidFill>
            </a:endParaRPr>
          </a:p>
          <a:p>
            <a:pPr algn="ctr"/>
            <a:r>
              <a:rPr lang="pt-BR" sz="5400" dirty="0">
                <a:solidFill>
                  <a:prstClr val="black"/>
                </a:solidFill>
              </a:rPr>
              <a:t>PPAG</a:t>
            </a:r>
          </a:p>
          <a:p>
            <a:pPr algn="ctr"/>
            <a:r>
              <a:rPr lang="pt-BR" sz="2800" b="1" dirty="0">
                <a:solidFill>
                  <a:prstClr val="black"/>
                </a:solidFill>
              </a:rPr>
              <a:t>4 Exercícios</a:t>
            </a:r>
          </a:p>
          <a:p>
            <a:pPr algn="ctr"/>
            <a:endParaRPr lang="pt-BR" sz="2800" b="1" dirty="0">
              <a:solidFill>
                <a:prstClr val="black"/>
              </a:solidFill>
            </a:endParaRPr>
          </a:p>
          <a:p>
            <a:pPr algn="ctr"/>
            <a:endParaRPr lang="pt-BR" sz="2800" b="1" dirty="0">
              <a:solidFill>
                <a:prstClr val="black"/>
              </a:solidFill>
            </a:endParaRPr>
          </a:p>
          <a:p>
            <a:pPr algn="ctr"/>
            <a:r>
              <a:rPr lang="pt-BR" sz="2800" b="1" dirty="0">
                <a:solidFill>
                  <a:prstClr val="black"/>
                </a:solidFill>
              </a:rPr>
              <a:t>(2018/2021)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249010" y="1065320"/>
            <a:ext cx="1714512" cy="914400"/>
          </a:xfrm>
          <a:prstGeom prst="round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LDO  2018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6034960" y="1408216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7535158" y="979588"/>
            <a:ext cx="1357290" cy="1071570"/>
          </a:xfrm>
          <a:prstGeom prst="ellipse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LOA  2018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249042" y="2279766"/>
            <a:ext cx="1714512" cy="91440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LDO  2019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677374" y="2679806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034992" y="262266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7535190" y="2194034"/>
            <a:ext cx="1357290" cy="107157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LOA  2019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249042" y="3708526"/>
            <a:ext cx="1714512" cy="914400"/>
          </a:xfrm>
          <a:prstGeom prst="roundRect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LDO 2020 </a:t>
            </a:r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748844" y="4051422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034992" y="4051422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/>
          <p:cNvSpPr/>
          <p:nvPr/>
        </p:nvSpPr>
        <p:spPr>
          <a:xfrm>
            <a:off x="7535190" y="3622794"/>
            <a:ext cx="1357290" cy="1071570"/>
          </a:xfrm>
          <a:prstGeom prst="ellipse">
            <a:avLst/>
          </a:prstGeom>
          <a:solidFill>
            <a:srgbClr val="FF5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LOA  2020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4177572" y="5065848"/>
            <a:ext cx="1714512" cy="91440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LDO 2021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2677374" y="5408744"/>
            <a:ext cx="142876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5963522" y="5408744"/>
            <a:ext cx="135732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7463720" y="4980116"/>
            <a:ext cx="1357290" cy="107157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LOA  2021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106398" y="836712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Orientação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034960" y="212259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Orientação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034960" y="3551356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Orientação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6034960" y="4908678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Orientação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891688" y="212259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Metas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2963126" y="3551356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Metas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891688" y="4908678"/>
            <a:ext cx="77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Metas</a:t>
            </a:r>
          </a:p>
        </p:txBody>
      </p:sp>
    </p:spTree>
    <p:extLst>
      <p:ext uri="{BB962C8B-B14F-4D97-AF65-F5344CB8AC3E}">
        <p14:creationId xmlns:p14="http://schemas.microsoft.com/office/powerpoint/2010/main" xmlns="" val="3490189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10"/>
          <p:cNvSpPr/>
          <p:nvPr/>
        </p:nvSpPr>
        <p:spPr>
          <a:xfrm>
            <a:off x="1024610" y="1913233"/>
            <a:ext cx="6643734" cy="2643206"/>
          </a:xfrm>
          <a:prstGeom prst="funnel">
            <a:avLst/>
          </a:prstGeom>
          <a:solidFill>
            <a:srgbClr val="CC66FF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496" y="136666"/>
            <a:ext cx="9144000" cy="70004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CC0099"/>
                </a:solidFill>
              </a:rPr>
              <a:t>INICIATIVA PRIVATIVA DO EXECUTIVO</a:t>
            </a:r>
          </a:p>
        </p:txBody>
      </p:sp>
      <p:pic>
        <p:nvPicPr>
          <p:cNvPr id="13" name="Espaço Reservado para Conteúdo 3" descr="BH segue em fre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80789">
            <a:off x="1594808" y="1318516"/>
            <a:ext cx="2701125" cy="16468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4" descr="http://euacredito.com/site/wp-content/uploads/2009/04/noticia_terceiriza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0401">
            <a:off x="4984186" y="1534354"/>
            <a:ext cx="1851235" cy="17037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Seta para baixo 14"/>
          <p:cNvSpPr/>
          <p:nvPr/>
        </p:nvSpPr>
        <p:spPr>
          <a:xfrm>
            <a:off x="3453502" y="4627877"/>
            <a:ext cx="1857388" cy="785817"/>
          </a:xfrm>
          <a:prstGeom prst="downArrow">
            <a:avLst/>
          </a:prstGeom>
          <a:solidFill>
            <a:srgbClr val="CC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16" name="Picture 6" descr="http://fabianabigao.com.br/wp-content/uploads/2011/06/12AreasP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4831">
            <a:off x="2678354" y="2368565"/>
            <a:ext cx="2315894" cy="16223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CaixaDeTexto 16"/>
          <p:cNvSpPr txBox="1"/>
          <p:nvPr/>
        </p:nvSpPr>
        <p:spPr>
          <a:xfrm>
            <a:off x="1953304" y="5541039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Plano Plurianual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Diretrizes Orçamentárias</a:t>
            </a:r>
          </a:p>
          <a:p>
            <a:pPr algn="ctr"/>
            <a:r>
              <a:rPr lang="pt-BR" sz="2400" b="1" dirty="0">
                <a:solidFill>
                  <a:prstClr val="black"/>
                </a:solidFill>
                <a:latin typeface="Bookman Old Style"/>
              </a:rPr>
              <a:t>Orçamento Anual</a:t>
            </a:r>
          </a:p>
        </p:txBody>
      </p:sp>
      <p:pic>
        <p:nvPicPr>
          <p:cNvPr id="18" name="Picture 2" descr="http://gestaocompartilhada.pbh.gov.br/sites/gestaocompartilhada.pbh.gov.br/files/styles/noticia/public/op_0.jpg?itok=8856O1v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9852">
            <a:off x="3911448" y="2127304"/>
            <a:ext cx="1620933" cy="18902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22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" y="547687"/>
            <a:ext cx="89058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561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POPULAR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804289"/>
            <a:ext cx="1962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PODER</a:t>
            </a:r>
          </a:p>
          <a:p>
            <a:pPr algn="ctr"/>
            <a:r>
              <a:rPr lang="pt-BR" sz="2400" b="1" dirty="0"/>
              <a:t>EXECUTIVO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4293096"/>
            <a:ext cx="2210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/>
              <a:t>PODER</a:t>
            </a:r>
          </a:p>
          <a:p>
            <a:pPr algn="ctr"/>
            <a:r>
              <a:rPr lang="pt-BR" sz="2400" b="1" dirty="0"/>
              <a:t>LEGISLATIVO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3242971" y="1268760"/>
            <a:ext cx="256700" cy="2015936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35896" y="1268760"/>
            <a:ext cx="42484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500" b="1" dirty="0"/>
              <a:t>Acesso à informação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Conferências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Conselhos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Orçamento Participativo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Audiências públicas</a:t>
            </a:r>
          </a:p>
        </p:txBody>
      </p:sp>
      <p:sp>
        <p:nvSpPr>
          <p:cNvPr id="7" name="Chave esquerda 6"/>
          <p:cNvSpPr/>
          <p:nvPr/>
        </p:nvSpPr>
        <p:spPr>
          <a:xfrm>
            <a:off x="3202296" y="3908610"/>
            <a:ext cx="297375" cy="204066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99671" y="3933056"/>
            <a:ext cx="3873176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500" b="1" dirty="0"/>
              <a:t>Acesso à informação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Iniciativa popular </a:t>
            </a:r>
          </a:p>
          <a:p>
            <a:pPr marL="342900" indent="-342900">
              <a:buFontTx/>
              <a:buChar char="-"/>
            </a:pPr>
            <a:r>
              <a:rPr lang="pt-BR" sz="2500" b="1" dirty="0"/>
              <a:t>Plebiscito e referendo</a:t>
            </a:r>
          </a:p>
          <a:p>
            <a:pPr marL="342900" indent="-342900">
              <a:buFontTx/>
              <a:buChar char="-"/>
            </a:pPr>
            <a:r>
              <a:rPr lang="pt-BR" sz="2500" b="1" dirty="0">
                <a:solidFill>
                  <a:srgbClr val="C00000"/>
                </a:solidFill>
              </a:rPr>
              <a:t>Sugestões populares</a:t>
            </a:r>
          </a:p>
          <a:p>
            <a:pPr marL="342900" indent="-342900">
              <a:buFontTx/>
              <a:buChar char="-"/>
            </a:pPr>
            <a:r>
              <a:rPr lang="pt-BR" sz="2500" b="1" dirty="0">
                <a:solidFill>
                  <a:srgbClr val="C00000"/>
                </a:solidFill>
              </a:rPr>
              <a:t>Audiências públicas</a:t>
            </a:r>
          </a:p>
        </p:txBody>
      </p:sp>
    </p:spTree>
    <p:extLst>
      <p:ext uri="{BB962C8B-B14F-4D97-AF65-F5344CB8AC3E}">
        <p14:creationId xmlns:p14="http://schemas.microsoft.com/office/powerpoint/2010/main" xmlns="" val="1861715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C00000"/>
                </a:solidFill>
                <a:cs typeface="Arial" pitchFamily="34" charset="0"/>
              </a:rPr>
              <a:t>ACESSO À INFORMAÇÃO</a:t>
            </a:r>
            <a:r>
              <a:rPr lang="pt-BR" sz="2600" b="1" dirty="0">
                <a:cs typeface="Arial" pitchFamily="34" charset="0"/>
              </a:rPr>
              <a:t/>
            </a:r>
            <a:br>
              <a:rPr lang="pt-BR" sz="2600" b="1" dirty="0">
                <a:cs typeface="Arial" pitchFamily="34" charset="0"/>
              </a:rPr>
            </a:br>
            <a:endParaRPr lang="pt-BR" sz="2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424862" cy="3673475"/>
          </a:xfrm>
        </p:spPr>
        <p:txBody>
          <a:bodyPr>
            <a:normAutofit/>
          </a:bodyPr>
          <a:lstStyle/>
          <a:p>
            <a:pPr marL="85725" indent="-9525" algn="just">
              <a:lnSpc>
                <a:spcPct val="150000"/>
              </a:lnSpc>
              <a:buNone/>
            </a:pPr>
            <a:r>
              <a:rPr lang="pt-BR" dirty="0"/>
              <a:t>- </a:t>
            </a:r>
            <a:r>
              <a:rPr lang="pt-BR" b="1" dirty="0"/>
              <a:t>Direito constitucional (art. 5º, XXXIII, Constituição Federal)</a:t>
            </a:r>
          </a:p>
          <a:p>
            <a:pPr marL="85725" indent="-9525" algn="just">
              <a:lnSpc>
                <a:spcPct val="150000"/>
              </a:lnSpc>
              <a:buNone/>
            </a:pPr>
            <a:r>
              <a:rPr lang="pt-BR" b="1" dirty="0"/>
              <a:t>- A Lei 12.527/2011 (Lei de Acesso à Informação): acesso à informação como regra; sigilo como exceção.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9726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sz="4900" b="1" dirty="0">
                <a:solidFill>
                  <a:schemeClr val="tx1"/>
                </a:solidFill>
              </a:rPr>
              <a:t>DESAFIO nº1 </a:t>
            </a:r>
            <a:endParaRPr lang="pt-BR" sz="49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83568" y="5557536"/>
            <a:ext cx="8064500" cy="679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>
                <a:latin typeface="+mj-lt"/>
              </a:rPr>
              <a:t>SUPERAR A ASSIMETRIA DE INFORMAÇÕES</a:t>
            </a:r>
            <a:endParaRPr lang="pt-BR" dirty="0">
              <a:latin typeface="+mj-lt"/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21262"/>
            <a:ext cx="4906907" cy="3935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15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sz="4900" b="1" dirty="0">
                <a:solidFill>
                  <a:schemeClr val="tx1"/>
                </a:solidFill>
              </a:rPr>
              <a:t>DESAFIO nº 2 </a:t>
            </a:r>
            <a:endParaRPr lang="pt-BR" sz="49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canaldoempreendedor.com.br/wp-content/uploads/2013/05/desafio-empreende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93270"/>
            <a:ext cx="4906907" cy="393593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968692" y="5517232"/>
            <a:ext cx="69156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NÃO ENTRAR EM PÂNICO DEVIDO AO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VOLUME DE INFORMAÇÕES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332042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bje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162" y="44624"/>
            <a:ext cx="68748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024" y="4005064"/>
            <a:ext cx="8748464" cy="25922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sz="3600" b="1" dirty="0">
                <a:solidFill>
                  <a:srgbClr val="C00000"/>
                </a:solidFill>
                <a:latin typeface="PT Sans"/>
              </a:rPr>
              <a:t>OBJETIVO DO MÓDULO</a:t>
            </a:r>
          </a:p>
          <a:p>
            <a:pPr marL="0" indent="0" algn="just">
              <a:buFontTx/>
              <a:buNone/>
            </a:pPr>
            <a:endParaRPr lang="pt-BR" sz="2400" dirty="0">
              <a:latin typeface="PT Sans"/>
            </a:endParaRPr>
          </a:p>
          <a:p>
            <a:pPr marL="0" indent="0" algn="just">
              <a:buFontTx/>
              <a:buNone/>
            </a:pPr>
            <a:r>
              <a:rPr lang="pt-BR" b="1" dirty="0">
                <a:latin typeface="PT Sans"/>
              </a:rPr>
              <a:t>Preparar o cidadão para elaborar sugestão popular à Revisão do Plano Plurianual e ao Orçamento</a:t>
            </a:r>
          </a:p>
          <a:p>
            <a:pPr algn="just">
              <a:buFontTx/>
              <a:buNone/>
            </a:pPr>
            <a:endParaRPr lang="pt-BR" sz="2800" b="1" dirty="0">
              <a:solidFill>
                <a:srgbClr val="444444"/>
              </a:solidFill>
              <a:latin typeface="PT Sans"/>
            </a:endParaRPr>
          </a:p>
          <a:p>
            <a:pPr algn="just">
              <a:buFontTx/>
              <a:buNone/>
            </a:pPr>
            <a:endParaRPr lang="pt-BR" sz="2800" b="1" dirty="0"/>
          </a:p>
          <a:p>
            <a:pPr algn="just">
              <a:buFontTx/>
              <a:buNone/>
            </a:pPr>
            <a:endParaRPr lang="pt-BR" sz="2800" b="1" dirty="0"/>
          </a:p>
          <a:p>
            <a:pPr algn="just">
              <a:buFontTx/>
              <a:buNone/>
            </a:pPr>
            <a:endParaRPr lang="pt-BR" sz="2800" b="1" dirty="0"/>
          </a:p>
          <a:p>
            <a:pPr algn="just">
              <a:buFontTx/>
              <a:buNone/>
            </a:pPr>
            <a:endParaRPr lang="pt-BR" sz="2800" b="1" dirty="0"/>
          </a:p>
          <a:p>
            <a:pPr algn="just">
              <a:buFontTx/>
              <a:buNone/>
            </a:pPr>
            <a:endParaRPr lang="pt-BR" sz="2800" b="1" dirty="0"/>
          </a:p>
          <a:p>
            <a:pPr>
              <a:buFontTx/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9236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ONDE BUSCAR INFORMAÇÃO?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707904" y="1412776"/>
            <a:ext cx="518457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Portal da Prefeitura de Belo Horizonte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Plano Plurianual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Lei de Diretrizes Orçamentárias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Lei Orçamentária Anual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Transparência e Acesso à Informação</a:t>
            </a:r>
            <a:endParaRPr lang="pt-BR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0962" name="Picture 2" descr="Resultado de imagem para detective icon">
            <a:extLst>
              <a:ext uri="{FF2B5EF4-FFF2-40B4-BE49-F238E27FC236}">
                <a16:creationId xmlns:a16="http://schemas.microsoft.com/office/drawing/2014/main" xmlns="" id="{8DFBF196-BD96-40C3-9439-8629DCACB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2" t="1420" r="4444" b="11209"/>
          <a:stretch/>
        </p:blipFill>
        <p:spPr bwMode="auto">
          <a:xfrm>
            <a:off x="213377" y="980728"/>
            <a:ext cx="317821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51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ONDE BUSCAR INFORMAÇÃO?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80728" y="1268760"/>
            <a:ext cx="828092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Portal da Câmara Municipal de Belo Horizonte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C00000"/>
              </a:solidFill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Ciclo Orçamentário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Eventos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Transparência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Proposições 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Legislação</a:t>
            </a:r>
            <a:endParaRPr 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Comissões</a:t>
            </a:r>
            <a:endParaRPr lang="pt-BR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9940" name="Picture 4" descr="Resultado de imagem para detective icon">
            <a:extLst>
              <a:ext uri="{FF2B5EF4-FFF2-40B4-BE49-F238E27FC236}">
                <a16:creationId xmlns:a16="http://schemas.microsoft.com/office/drawing/2014/main" xmlns="" id="{E8115193-9099-4411-83B3-1F7656D84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028" y="2164078"/>
            <a:ext cx="3888432" cy="34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429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rgbClr val="C00000"/>
                </a:solidFill>
              </a:rPr>
              <a:t>NÃO ENCONTRO AS INFORMAÇÕES!!!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294967295"/>
          </p:nvPr>
        </p:nvSpPr>
        <p:spPr>
          <a:xfrm>
            <a:off x="838115" y="4509119"/>
            <a:ext cx="7897242" cy="1450341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pt-BR" sz="2800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pt-BR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Ouvidoria da Prefeitura de Belo Horizonte</a:t>
            </a:r>
            <a:endParaRPr lang="pt-BR" b="1" dirty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Char char="ü"/>
            </a:pPr>
            <a:r>
              <a:rPr lang="pt-BR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Ouvidoria da Câmara Municipal de Belo Horizonte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7704" y="17112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8914" name="Picture 2" descr="Imagem relacionada">
            <a:extLst>
              <a:ext uri="{FF2B5EF4-FFF2-40B4-BE49-F238E27FC236}">
                <a16:creationId xmlns:a16="http://schemas.microsoft.com/office/drawing/2014/main" xmlns="" id="{46ED2600-6578-4421-A8BF-17DFC3B67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3810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0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00" b="1" dirty="0">
                <a:solidFill>
                  <a:srgbClr val="C00000"/>
                </a:solidFill>
              </a:rPr>
              <a:t> CAMINHO DAS PEDRAS...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359569" y="1268760"/>
            <a:ext cx="8424862" cy="46799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/>
              <a:t>Conhecer o ciclo das políticas públicas e obter do Poder Público,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C00000"/>
                </a:solidFill>
              </a:rPr>
              <a:t>PREVIAMENTE e com ANTECEDÊNCIA,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/>
              <a:t>as informações necessárias para participar de forma ativa dos processos políticos e administrativos</a:t>
            </a:r>
          </a:p>
        </p:txBody>
      </p:sp>
    </p:spTree>
    <p:extLst>
      <p:ext uri="{BB962C8B-B14F-4D97-AF65-F5344CB8AC3E}">
        <p14:creationId xmlns:p14="http://schemas.microsoft.com/office/powerpoint/2010/main" xmlns="" val="2607271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CONSELHOS DE POLÍTICAS PÚBLICAS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70706" y="1016793"/>
            <a:ext cx="8002587" cy="4824413"/>
          </a:xfrm>
        </p:spPr>
        <p:txBody>
          <a:bodyPr>
            <a:normAutofit fontScale="62500" lnSpcReduction="20000"/>
          </a:bodyPr>
          <a:lstStyle/>
          <a:p>
            <a:endParaRPr lang="pt-BR" dirty="0"/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b="1" dirty="0">
                <a:solidFill>
                  <a:srgbClr val="C00000"/>
                </a:solidFill>
              </a:rPr>
              <a:t>Conselhos</a:t>
            </a:r>
            <a:r>
              <a:rPr lang="pt-BR" sz="3200" b="1" dirty="0"/>
              <a:t> são </a:t>
            </a:r>
            <a:r>
              <a:rPr lang="pt-BR" sz="3200" b="1" dirty="0">
                <a:solidFill>
                  <a:srgbClr val="C00000"/>
                </a:solidFill>
              </a:rPr>
              <a:t>instâncias</a:t>
            </a:r>
            <a:r>
              <a:rPr lang="pt-BR" sz="3200" b="1" dirty="0"/>
              <a:t> vinculadas à estrutura do Poder Executivo formadas por representantes da sociedade civil e poder público, cuja atribuição é a de propor diretrizes das políticas públicas, fiscalizá-las, controlá-las e deliberar sobre elas. Reuniões regulares.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3200" b="1" dirty="0"/>
              <a:t>Em BH existem </a:t>
            </a:r>
            <a:r>
              <a:rPr lang="pt-BR" sz="3200" b="1" dirty="0">
                <a:solidFill>
                  <a:srgbClr val="C00000"/>
                </a:solidFill>
              </a:rPr>
              <a:t>24 conselhos</a:t>
            </a:r>
            <a:r>
              <a:rPr lang="pt-BR" sz="3200" b="1" dirty="0"/>
              <a:t>: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200" b="1" dirty="0"/>
              <a:t>Em regra, composição paritária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200" b="1" dirty="0"/>
              <a:t>Deliberativos ou consultivos</a:t>
            </a:r>
          </a:p>
          <a:p>
            <a:pPr marL="720725" indent="-360363"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3200" b="1" dirty="0"/>
              <a:t>Participam da formulação do planejamento e acompanham a execução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xmlns="" val="1068309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690" y="260648"/>
            <a:ext cx="8229600" cy="1008112"/>
          </a:xfrm>
        </p:spPr>
        <p:txBody>
          <a:bodyPr/>
          <a:lstStyle/>
          <a:p>
            <a:r>
              <a:rPr lang="pt-BR" sz="3200" b="1" dirty="0">
                <a:solidFill>
                  <a:srgbClr val="CC0066"/>
                </a:solidFill>
              </a:rPr>
              <a:t>ORÇAMENTO E PLANO PLURIANUAL</a:t>
            </a:r>
            <a:br>
              <a:rPr lang="pt-BR" sz="3200" b="1" dirty="0">
                <a:solidFill>
                  <a:srgbClr val="CC0066"/>
                </a:solidFill>
              </a:rPr>
            </a:br>
            <a:r>
              <a:rPr lang="pt-BR" sz="2800" b="1" dirty="0">
                <a:solidFill>
                  <a:srgbClr val="CC0066"/>
                </a:solidFill>
              </a:rPr>
              <a:t>Tramitação no Executivo</a:t>
            </a:r>
          </a:p>
        </p:txBody>
      </p:sp>
      <p:sp>
        <p:nvSpPr>
          <p:cNvPr id="19" name="Pentágono 18"/>
          <p:cNvSpPr/>
          <p:nvPr/>
        </p:nvSpPr>
        <p:spPr>
          <a:xfrm>
            <a:off x="818276" y="2000240"/>
            <a:ext cx="1928826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Órgãos e entidades da Administração direta e indireta elaboram seu planejamento </a:t>
            </a:r>
          </a:p>
        </p:txBody>
      </p:sp>
      <p:sp>
        <p:nvSpPr>
          <p:cNvPr id="20" name="Pentágono 19"/>
          <p:cNvSpPr/>
          <p:nvPr/>
        </p:nvSpPr>
        <p:spPr>
          <a:xfrm>
            <a:off x="2889978" y="2000240"/>
            <a:ext cx="1857388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1400" b="1" kern="0" dirty="0">
                <a:solidFill>
                  <a:schemeClr val="tx1"/>
                </a:solidFill>
              </a:rPr>
              <a:t>SMGO, SMPOG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SMFA 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avaliação, validação, consolidação</a:t>
            </a:r>
          </a:p>
        </p:txBody>
      </p:sp>
      <p:sp>
        <p:nvSpPr>
          <p:cNvPr id="21" name="Pentágono 20"/>
          <p:cNvSpPr/>
          <p:nvPr/>
        </p:nvSpPr>
        <p:spPr>
          <a:xfrm>
            <a:off x="4890242" y="2000240"/>
            <a:ext cx="1785950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SMPOG: elaboração dos projetos</a:t>
            </a:r>
          </a:p>
        </p:txBody>
      </p:sp>
      <p:sp>
        <p:nvSpPr>
          <p:cNvPr id="22" name="Pentágono 21"/>
          <p:cNvSpPr/>
          <p:nvPr/>
        </p:nvSpPr>
        <p:spPr>
          <a:xfrm>
            <a:off x="6890506" y="2000240"/>
            <a:ext cx="1785950" cy="2428892"/>
          </a:xfrm>
          <a:prstGeom prst="homePlate">
            <a:avLst/>
          </a:prstGeom>
          <a:solidFill>
            <a:srgbClr val="F69CDE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Envio dos projetos à Câmara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Municipal</a:t>
            </a:r>
          </a:p>
        </p:txBody>
      </p:sp>
      <p:sp>
        <p:nvSpPr>
          <p:cNvPr id="24" name="Elipse 23"/>
          <p:cNvSpPr/>
          <p:nvPr/>
        </p:nvSpPr>
        <p:spPr>
          <a:xfrm>
            <a:off x="603962" y="5286388"/>
            <a:ext cx="2000264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Conselhos Municipais: participação</a:t>
            </a:r>
          </a:p>
        </p:txBody>
      </p:sp>
      <p:sp>
        <p:nvSpPr>
          <p:cNvPr id="41" name="Elipse 40"/>
          <p:cNvSpPr/>
          <p:nvPr/>
        </p:nvSpPr>
        <p:spPr>
          <a:xfrm>
            <a:off x="2818540" y="5286388"/>
            <a:ext cx="1785950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Obras do Orçamento Participativo</a:t>
            </a:r>
          </a:p>
        </p:txBody>
      </p:sp>
      <p:cxnSp>
        <p:nvCxnSpPr>
          <p:cNvPr id="43" name="Conector de seta reta 42"/>
          <p:cNvCxnSpPr/>
          <p:nvPr/>
        </p:nvCxnSpPr>
        <p:spPr>
          <a:xfrm rot="5400000" flipH="1" flipV="1">
            <a:off x="3318606" y="4857760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5400000" flipH="1" flipV="1">
            <a:off x="5390310" y="4857760"/>
            <a:ext cx="714378" cy="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rot="5400000">
            <a:off x="1175466" y="4857760"/>
            <a:ext cx="714380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747366" y="5286388"/>
            <a:ext cx="2071702" cy="1000132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</a:rPr>
              <a:t>CMBH: envia</a:t>
            </a:r>
          </a:p>
          <a:p>
            <a:pPr algn="ctr">
              <a:buNone/>
            </a:pPr>
            <a:r>
              <a:rPr lang="pt-BR" sz="1400" b="1" dirty="0">
                <a:solidFill>
                  <a:schemeClr val="tx1"/>
                </a:solidFill>
              </a:rPr>
              <a:t>seu orçamento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268205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41" grpId="0" animBg="1"/>
      <p:bldP spid="1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11560" y="1124744"/>
            <a:ext cx="7993062" cy="4392613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Conferências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são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processos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participativos realizados, com certa periodicidade, para interlocução entre representantes do Estado e da sociedade visando à formulação de propostas para determinada política pública. 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São convocadas pelo Executivo ou pelos conselhos.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Podem ser previstas em lei, decreto, portaria, ou resolução do respectivo conselho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Algumas estão organizadas de forma federativa, com etapas municipais, estaduais e nacionais, além da escolha de delegados.</a:t>
            </a:r>
          </a:p>
          <a:p>
            <a:pPr marL="552450" indent="-285750" algn="just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Em BH, as conferências se realizam a cada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</a:rPr>
              <a:t>2 anos</a:t>
            </a:r>
          </a:p>
          <a:p>
            <a:pPr marL="0" indent="0" algn="just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540263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ORÇAMENTO PARTICIPATIVO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467544" y="1052736"/>
            <a:ext cx="8424862" cy="46799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sz="2400" b="1" dirty="0"/>
              <a:t>Foi criado em 1993 e acontece a cada 2 anos</a:t>
            </a:r>
          </a:p>
          <a:p>
            <a:pPr algn="just"/>
            <a:r>
              <a:rPr lang="pt-BR" sz="2400" b="1" dirty="0"/>
              <a:t>Obras e investimentos: escolas, centros de saúde, centros culturais, áreas de lazer, moradias e, sobretudo, de obras de infraestrutura</a:t>
            </a:r>
          </a:p>
          <a:p>
            <a:pPr algn="just"/>
            <a:r>
              <a:rPr lang="pt-BR" sz="2400" b="1" dirty="0"/>
              <a:t>Modalidades do Orçamento Participativo: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Regional (desde 1993): 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Habitação (desde 1995): produção de unidades habitacionais e famílias de baixa renda organizadas no movimento popular de luta por moradia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Digital (desde 2006): votação pela internet</a:t>
            </a:r>
          </a:p>
          <a:p>
            <a:pPr marL="812800" indent="-457200" algn="just">
              <a:buFont typeface="Arial" panose="020B0604020202020204" pitchFamily="34" charset="0"/>
              <a:buChar char="•"/>
            </a:pPr>
            <a:r>
              <a:rPr lang="pt-BR" sz="2400" b="1" dirty="0"/>
              <a:t>Criança e Adolescente (2014 e 2015): formação para a cidadania. </a:t>
            </a:r>
          </a:p>
          <a:p>
            <a:pPr algn="just"/>
            <a:r>
              <a:rPr lang="pt-BR" sz="2400" b="1" dirty="0"/>
              <a:t>Comissão de Acompanhamento e Fiscalização da Execução do Orçamento Participativo - </a:t>
            </a:r>
            <a:r>
              <a:rPr lang="pt-BR" sz="2400" b="1" dirty="0" err="1"/>
              <a:t>Comforça</a:t>
            </a:r>
            <a:r>
              <a:rPr lang="pt-BR" sz="2400" b="1" dirty="0"/>
              <a:t> Regional e Municipal</a:t>
            </a:r>
          </a:p>
          <a:p>
            <a:pPr algn="just"/>
            <a:r>
              <a:rPr lang="pt-BR" sz="2400" b="1" dirty="0"/>
              <a:t>Desafio: execução das obras </a:t>
            </a:r>
          </a:p>
        </p:txBody>
      </p:sp>
    </p:spTree>
    <p:extLst>
      <p:ext uri="{BB962C8B-B14F-4D97-AF65-F5344CB8AC3E}">
        <p14:creationId xmlns:p14="http://schemas.microsoft.com/office/powerpoint/2010/main" xmlns="" val="16319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Resultado de imagem para audiência pública">
            <a:extLst>
              <a:ext uri="{FF2B5EF4-FFF2-40B4-BE49-F238E27FC236}">
                <a16:creationId xmlns:a16="http://schemas.microsoft.com/office/drawing/2014/main" xmlns="" id="{4C95CD93-0902-4374-95F8-01FD72FE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" y="192881"/>
            <a:ext cx="8629650" cy="6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255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solidFill>
                  <a:srgbClr val="C00000"/>
                </a:solidFill>
                <a:cs typeface="Arial" pitchFamily="34" charset="0"/>
              </a:rPr>
              <a:t>AUDIÊNCIA PÚBLICA</a:t>
            </a:r>
            <a:r>
              <a:rPr lang="pt-BR" sz="2600" b="1" dirty="0">
                <a:cs typeface="Arial" pitchFamily="34" charset="0"/>
              </a:rPr>
              <a:t/>
            </a:r>
            <a:br>
              <a:rPr lang="pt-BR" sz="2600" b="1" dirty="0">
                <a:cs typeface="Arial" pitchFamily="34" charset="0"/>
              </a:rPr>
            </a:br>
            <a:endParaRPr lang="pt-BR" sz="2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359569" y="1196752"/>
            <a:ext cx="8424862" cy="4679950"/>
          </a:xfrm>
        </p:spPr>
        <p:txBody>
          <a:bodyPr>
            <a:normAutofit/>
          </a:bodyPr>
          <a:lstStyle/>
          <a:p>
            <a:pPr marL="273050" indent="-9525" algn="just">
              <a:lnSpc>
                <a:spcPct val="150000"/>
              </a:lnSpc>
              <a:buNone/>
            </a:pPr>
            <a:r>
              <a:rPr lang="pt-BR" sz="2400" b="1" dirty="0">
                <a:latin typeface="+mj-lt"/>
              </a:rPr>
              <a:t>- Reunião de debates, antes da tomada de decisão, com a finalidade de obter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informações </a:t>
            </a:r>
            <a:r>
              <a:rPr lang="pt-BR" sz="2400" b="1" dirty="0">
                <a:latin typeface="+mj-lt"/>
              </a:rPr>
              <a:t>e garantir a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manifestação </a:t>
            </a:r>
            <a:r>
              <a:rPr lang="pt-BR" sz="2400" b="1" dirty="0">
                <a:latin typeface="+mj-lt"/>
              </a:rPr>
              <a:t>das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 partes interessadas </a:t>
            </a:r>
            <a:r>
              <a:rPr lang="pt-BR" sz="2400" b="1" dirty="0">
                <a:latin typeface="+mj-lt"/>
              </a:rPr>
              <a:t>e afetadas pela decisão. </a:t>
            </a:r>
          </a:p>
          <a:p>
            <a:pPr marL="273050" indent="-9525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 Numa audiência pública, o cidadão tem direito de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pedir a palavra e ser ouvido</a:t>
            </a:r>
            <a:r>
              <a:rPr lang="pt-BR" sz="2400" b="1" dirty="0">
                <a:latin typeface="+mj-lt"/>
              </a:rPr>
              <a:t>.</a:t>
            </a:r>
          </a:p>
          <a:p>
            <a:pPr marL="273050" indent="-9525" algn="just">
              <a:lnSpc>
                <a:spcPct val="150000"/>
              </a:lnSpc>
              <a:buNone/>
            </a:pPr>
            <a:r>
              <a:rPr lang="pt-BR" sz="2400" b="1" dirty="0">
                <a:latin typeface="+mj-lt"/>
              </a:rPr>
              <a:t>- Não é uma simples </a:t>
            </a:r>
            <a:r>
              <a:rPr lang="pt-BR" sz="2400" b="1" dirty="0">
                <a:solidFill>
                  <a:srgbClr val="C00000"/>
                </a:solidFill>
                <a:latin typeface="+mj-lt"/>
              </a:rPr>
              <a:t>reunião aberta ao público</a:t>
            </a:r>
            <a:r>
              <a:rPr lang="pt-BR" sz="2400" b="1" dirty="0">
                <a:latin typeface="+mj-lt"/>
              </a:rPr>
              <a:t>.</a:t>
            </a:r>
          </a:p>
          <a:p>
            <a:pPr marL="273050" indent="-9525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853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57A538B-7D9E-4766-B8B7-DFBA4337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52" y="404664"/>
            <a:ext cx="8928448" cy="648072"/>
          </a:xfrm>
        </p:spPr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O QUE VOCÊ VAI VER NESTA APRESENTAÇÃO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7F63993A-DDEF-4A03-9512-1FAD49751969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287560" y="1485354"/>
          <a:ext cx="8676928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093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576064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C00000"/>
                </a:solidFill>
              </a:rPr>
              <a:t>AUDIÊNCIA PÚBLICA NO CICLO ORÇAMENTÁRIO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31800" y="1412875"/>
            <a:ext cx="8280400" cy="40322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Bookman Old Style" pitchFamily="18" charset="0"/>
              </a:rPr>
              <a:t>PLANEJAMENTO:</a:t>
            </a:r>
            <a:r>
              <a:rPr lang="pt-BR" sz="1800" dirty="0">
                <a:latin typeface="Bookman Old Style" pitchFamily="18" charset="0"/>
              </a:rPr>
              <a:t> art. 48, Lei de Responsabilidade Fiscal</a:t>
            </a:r>
          </a:p>
          <a:p>
            <a:pPr marL="720725" lvl="1"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Cabe aos poderes Executivo e Legislativo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fazer ampla divulgação do projeto;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incentivar a participação popular;</a:t>
            </a:r>
          </a:p>
          <a:p>
            <a:pPr marL="720725" lvl="1" indent="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 realizar </a:t>
            </a:r>
            <a:r>
              <a:rPr lang="pt-BR" sz="2400" b="1" dirty="0">
                <a:solidFill>
                  <a:srgbClr val="C00000"/>
                </a:solidFill>
                <a:latin typeface="Bookman Old Style" pitchFamily="18" charset="0"/>
              </a:rPr>
              <a:t>audiências públicas </a:t>
            </a:r>
            <a:r>
              <a:rPr lang="pt-BR" sz="2400" b="1" dirty="0">
                <a:solidFill>
                  <a:schemeClr val="tx1"/>
                </a:solidFill>
                <a:latin typeface="Bookman Old Style" pitchFamily="18" charset="0"/>
              </a:rPr>
              <a:t>durante a elaboração e a discussão do projeto.</a:t>
            </a:r>
          </a:p>
        </p:txBody>
      </p:sp>
    </p:spTree>
    <p:extLst>
      <p:ext uri="{BB962C8B-B14F-4D97-AF65-F5344CB8AC3E}">
        <p14:creationId xmlns:p14="http://schemas.microsoft.com/office/powerpoint/2010/main" xmlns="" val="264302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1052736"/>
            <a:ext cx="8424863" cy="46799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latin typeface="Bookman Old Style" pitchFamily="18" charset="0"/>
              </a:rPr>
              <a:t>- EXECUÇÃO</a:t>
            </a:r>
            <a:r>
              <a:rPr lang="pt-BR" sz="2400" dirty="0">
                <a:latin typeface="Bookman Old Style" pitchFamily="18" charset="0"/>
              </a:rPr>
              <a:t>: </a:t>
            </a:r>
            <a:r>
              <a:rPr lang="pt-BR" sz="1800" dirty="0">
                <a:latin typeface="Bookman Old Style" pitchFamily="18" charset="0"/>
              </a:rPr>
              <a:t>art. 9º, §4º e 48, parágrafo único, II, Lei de Responsabilidade Fiscal</a:t>
            </a:r>
          </a:p>
          <a:p>
            <a:pPr marL="623888" indent="-285750" algn="just">
              <a:lnSpc>
                <a:spcPct val="150000"/>
              </a:lnSpc>
              <a:buFontTx/>
              <a:buChar char="-"/>
            </a:pPr>
            <a:r>
              <a:rPr lang="pt-BR" sz="2200" b="1" dirty="0">
                <a:latin typeface="Bookman Old Style" pitchFamily="18" charset="0"/>
              </a:rPr>
              <a:t>Maio, setembro e fevereiro (final): Executivo demonstrará e avaliará o cumprimento das </a:t>
            </a:r>
            <a:r>
              <a:rPr lang="pt-BR" sz="2200" b="1" dirty="0">
                <a:solidFill>
                  <a:srgbClr val="C00000"/>
                </a:solidFill>
                <a:latin typeface="Bookman Old Style" pitchFamily="18" charset="0"/>
              </a:rPr>
              <a:t>metas fiscais </a:t>
            </a:r>
            <a:r>
              <a:rPr lang="pt-BR" sz="2200" b="1" dirty="0">
                <a:latin typeface="Bookman Old Style" pitchFamily="18" charset="0"/>
              </a:rPr>
              <a:t>de cada quadrimestre, em </a:t>
            </a:r>
            <a:r>
              <a:rPr lang="pt-BR" sz="2200" b="1" dirty="0">
                <a:solidFill>
                  <a:srgbClr val="C00000"/>
                </a:solidFill>
                <a:latin typeface="Bookman Old Style" pitchFamily="18" charset="0"/>
              </a:rPr>
              <a:t>audiência pública</a:t>
            </a:r>
          </a:p>
          <a:p>
            <a:pPr marL="623888" indent="-285750" algn="just">
              <a:lnSpc>
                <a:spcPct val="150000"/>
              </a:lnSpc>
              <a:buFontTx/>
              <a:buChar char="-"/>
            </a:pPr>
            <a:r>
              <a:rPr lang="pt-BR" sz="2200" b="1" dirty="0"/>
              <a:t>Liberar, em </a:t>
            </a:r>
            <a:r>
              <a:rPr lang="pt-BR" sz="2200" b="1" dirty="0">
                <a:solidFill>
                  <a:srgbClr val="C00000"/>
                </a:solidFill>
              </a:rPr>
              <a:t>tempo real</a:t>
            </a:r>
            <a:r>
              <a:rPr lang="pt-BR" sz="2200" b="1" dirty="0"/>
              <a:t>, informações pormenorizadas sobre a </a:t>
            </a:r>
            <a:r>
              <a:rPr lang="pt-BR" sz="2200" b="1" dirty="0">
                <a:solidFill>
                  <a:srgbClr val="C00000"/>
                </a:solidFill>
              </a:rPr>
              <a:t>execução orçamentária e financeira</a:t>
            </a:r>
            <a:r>
              <a:rPr lang="pt-BR" sz="2200" b="1" dirty="0"/>
              <a:t>, em meios eletrônicos de acesso público</a:t>
            </a:r>
            <a:endParaRPr lang="pt-BR" sz="2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B179218-FCF9-4DF2-8791-A868818A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863" cy="504825"/>
          </a:xfrm>
        </p:spPr>
        <p:txBody>
          <a:bodyPr>
            <a:noAutofit/>
          </a:bodyPr>
          <a:lstStyle/>
          <a:p>
            <a:r>
              <a:rPr lang="pt-BR" sz="2500" b="1" dirty="0">
                <a:solidFill>
                  <a:srgbClr val="C00000"/>
                </a:solidFill>
              </a:rPr>
              <a:t>AUDIÊNCIA PÚBLICA NO CICLO ORÇAMENTÁRIO</a:t>
            </a:r>
          </a:p>
        </p:txBody>
      </p:sp>
    </p:spTree>
    <p:extLst>
      <p:ext uri="{BB962C8B-B14F-4D97-AF65-F5344CB8AC3E}">
        <p14:creationId xmlns:p14="http://schemas.microsoft.com/office/powerpoint/2010/main" xmlns="" val="3756311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xmlns="" id="{C9D582C2-3D05-4325-B15F-30AFEF4207F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929528174"/>
              </p:ext>
            </p:extLst>
          </p:nvPr>
        </p:nvGraphicFramePr>
        <p:xfrm>
          <a:off x="244894" y="795253"/>
          <a:ext cx="8712968" cy="5874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3607219502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xmlns="" val="3123378450"/>
                    </a:ext>
                  </a:extLst>
                </a:gridCol>
              </a:tblGrid>
              <a:tr h="65680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 / Hora / Plenário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838229"/>
                  </a:ext>
                </a:extLst>
              </a:tr>
              <a:tr h="287159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10/10/2019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Plenário Helvécio Arantes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de Lei de Revisão do Plano Plurianual 2018-2021, nas Áreas de Resultado: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de Lei do Orçamento Anual 2020 em relação às áreas de resultado acima.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365363"/>
                  </a:ext>
                </a:extLst>
              </a:tr>
              <a:tr h="23457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11/10/2019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19:00h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Plenário Helvécio Arantes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de Lei de Revisão do Plano Plurianual 2018-2021, nas Áreas de Resultado: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de Lei do Orçamento Anual 2020 em relação às áreas de resultado acima.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503399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824" y="116632"/>
            <a:ext cx="4764224" cy="504056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>
                <a:solidFill>
                  <a:srgbClr val="C00000"/>
                </a:solidFill>
              </a:rPr>
              <a:t>AUDIÊNCIAS PÚBLICAS:</a:t>
            </a:r>
            <a:r>
              <a:rPr lang="pt-BR" sz="1800" b="1" dirty="0">
                <a:solidFill>
                  <a:srgbClr val="C00000"/>
                </a:solidFill>
              </a:rPr>
              <a:t/>
            </a:r>
            <a:br>
              <a:rPr lang="pt-BR" sz="1800" b="1" dirty="0">
                <a:solidFill>
                  <a:srgbClr val="C00000"/>
                </a:solidFill>
              </a:rPr>
            </a:br>
            <a:endParaRPr lang="pt-BR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xmlns="" id="{01E562C1-9E9D-473E-90BC-EAA8AF7FE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656934"/>
              </p:ext>
            </p:extLst>
          </p:nvPr>
        </p:nvGraphicFramePr>
        <p:xfrm>
          <a:off x="2483768" y="2163405"/>
          <a:ext cx="641533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494">
                  <a:extLst>
                    <a:ext uri="{9D8B030D-6E8A-4147-A177-3AD203B41FA5}">
                      <a16:colId xmlns:a16="http://schemas.microsoft.com/office/drawing/2014/main" xmlns="" val="3162036908"/>
                    </a:ext>
                  </a:extLst>
                </a:gridCol>
                <a:gridCol w="3283843">
                  <a:extLst>
                    <a:ext uri="{9D8B030D-6E8A-4147-A177-3AD203B41FA5}">
                      <a16:colId xmlns:a16="http://schemas.microsoft.com/office/drawing/2014/main" xmlns="" val="164741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Saúde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Educação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034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Desenvolvimento Econômico e Turismo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Políticas Sociais 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Esportes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431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Cultura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Atendimento ao Cidadão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946096"/>
                  </a:ext>
                </a:extLst>
              </a:tr>
            </a:tbl>
          </a:graphicData>
        </a:graphic>
      </p:graphicFrame>
      <p:graphicFrame>
        <p:nvGraphicFramePr>
          <p:cNvPr id="11" name="Tabela 11">
            <a:extLst>
              <a:ext uri="{FF2B5EF4-FFF2-40B4-BE49-F238E27FC236}">
                <a16:creationId xmlns:a16="http://schemas.microsoft.com/office/drawing/2014/main" xmlns="" id="{3FDF0C2B-04E0-42B1-B1C8-9B7E54236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277499"/>
              </p:ext>
            </p:extLst>
          </p:nvPr>
        </p:nvGraphicFramePr>
        <p:xfrm>
          <a:off x="2483769" y="5013176"/>
          <a:ext cx="6415337" cy="84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9">
                  <a:extLst>
                    <a:ext uri="{9D8B030D-6E8A-4147-A177-3AD203B41FA5}">
                      <a16:colId xmlns:a16="http://schemas.microsoft.com/office/drawing/2014/main" xmlns="" val="2912276971"/>
                    </a:ext>
                  </a:extLst>
                </a:gridCol>
                <a:gridCol w="3102968">
                  <a:extLst>
                    <a:ext uri="{9D8B030D-6E8A-4147-A177-3AD203B41FA5}">
                      <a16:colId xmlns:a16="http://schemas.microsoft.com/office/drawing/2014/main" xmlns="" val="1096297186"/>
                    </a:ext>
                  </a:extLst>
                </a:gridCol>
              </a:tblGrid>
              <a:tr h="422119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Sustentabilidade Ambiental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Habitação e Urbanização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954751"/>
                  </a:ext>
                </a:extLst>
              </a:tr>
              <a:tr h="422119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Mobilidade Urbana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Segurança</a:t>
                      </a:r>
                      <a:endParaRPr lang="pt-B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507729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32D89ACA-E4B4-4C43-84EE-F701184DE84F}"/>
              </a:ext>
            </a:extLst>
          </p:cNvPr>
          <p:cNvSpPr/>
          <p:nvPr/>
        </p:nvSpPr>
        <p:spPr>
          <a:xfrm>
            <a:off x="4860032" y="44624"/>
            <a:ext cx="4009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Bookman Old Style"/>
                <a:ea typeface="+mj-ea"/>
                <a:cs typeface="+mj-cs"/>
              </a:rPr>
              <a:t>Requerimento de Comissão nº 1.159/2019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674073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68560" y="0"/>
            <a:ext cx="9976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056784" cy="822425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SUGESTÕES POPULARES</a:t>
            </a:r>
          </a:p>
        </p:txBody>
      </p:sp>
    </p:spTree>
    <p:extLst>
      <p:ext uri="{BB962C8B-B14F-4D97-AF65-F5344CB8AC3E}">
        <p14:creationId xmlns:p14="http://schemas.microsoft.com/office/powerpoint/2010/main" xmlns="" val="2446582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540" y="1700808"/>
            <a:ext cx="8280920" cy="26642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PODE APRESENTAR?</a:t>
            </a:r>
          </a:p>
        </p:txBody>
      </p:sp>
    </p:spTree>
    <p:extLst>
      <p:ext uri="{BB962C8B-B14F-4D97-AF65-F5344CB8AC3E}">
        <p14:creationId xmlns:p14="http://schemas.microsoft.com/office/powerpoint/2010/main" xmlns="" val="2262118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07704" y="2420888"/>
            <a:ext cx="7128792" cy="40324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Eleitores: 5% do eleitorado (</a:t>
            </a:r>
            <a:r>
              <a:rPr lang="pt-BR" sz="2400" b="1" dirty="0">
                <a:latin typeface="+mj-lt"/>
                <a:cs typeface="Arial" pitchFamily="34" charset="0"/>
              </a:rPr>
              <a:t>96.373 eleitores, TRE/MG - 2016)</a:t>
            </a:r>
            <a:r>
              <a:rPr lang="pt-BR" sz="2400" b="1" dirty="0">
                <a:latin typeface="+mj-lt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Vereadores;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Comissões;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b="1" dirty="0">
                <a:latin typeface="+mj-lt"/>
              </a:rPr>
              <a:t>Prefeito (mensagem para modificação do projeto até o início da votação na Comissão).</a:t>
            </a:r>
          </a:p>
        </p:txBody>
      </p:sp>
      <p:sp>
        <p:nvSpPr>
          <p:cNvPr id="4" name="Texto explicativo em elipse 3"/>
          <p:cNvSpPr/>
          <p:nvPr/>
        </p:nvSpPr>
        <p:spPr>
          <a:xfrm>
            <a:off x="2339751" y="188640"/>
            <a:ext cx="6286209" cy="1800200"/>
          </a:xfrm>
          <a:prstGeom prst="wedgeEllipseCallout">
            <a:avLst>
              <a:gd name="adj1" fmla="val -55057"/>
              <a:gd name="adj2" fmla="val 31014"/>
            </a:avLst>
          </a:prstGeom>
          <a:solidFill>
            <a:srgbClr val="CC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Quem pode apresentar emenda?</a:t>
            </a:r>
          </a:p>
        </p:txBody>
      </p:sp>
      <p:pic>
        <p:nvPicPr>
          <p:cNvPr id="31748" name="Picture 4" descr="Resultado de imagem para silhu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1556792"/>
            <a:ext cx="18859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7358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d88e268378619bdff20f-d640b48d3a43c52948ae88b2f832aba1.r37.cf2.rackcdn.com/plugins/gerenciador/products/671/images/grande/beatles-silhu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577" y="-273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6864" cy="68012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3861048"/>
            <a:ext cx="7762056" cy="26642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Qualquer cidadão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pode apresentar sugestões populares à Comissão de Orçamento e Finanças Públicas durante o prazo definido pela comissão.</a:t>
            </a:r>
          </a:p>
        </p:txBody>
      </p:sp>
      <p:sp>
        <p:nvSpPr>
          <p:cNvPr id="10" name="Texto explicativo em elipse 9"/>
          <p:cNvSpPr/>
          <p:nvPr/>
        </p:nvSpPr>
        <p:spPr>
          <a:xfrm>
            <a:off x="230651" y="111823"/>
            <a:ext cx="4536504" cy="1772925"/>
          </a:xfrm>
          <a:prstGeom prst="wedgeEllipseCallout">
            <a:avLst>
              <a:gd name="adj1" fmla="val 50931"/>
              <a:gd name="adj2" fmla="val 27223"/>
            </a:avLst>
          </a:prstGeom>
          <a:solidFill>
            <a:srgbClr val="FF99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prstClr val="black"/>
                </a:solidFill>
              </a:rPr>
              <a:t>E sugestão popular?</a:t>
            </a:r>
          </a:p>
        </p:txBody>
      </p:sp>
    </p:spTree>
    <p:extLst>
      <p:ext uri="{BB962C8B-B14F-4D97-AF65-F5344CB8AC3E}">
        <p14:creationId xmlns:p14="http://schemas.microsoft.com/office/powerpoint/2010/main" xmlns="" val="627151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424982" y="2154516"/>
            <a:ext cx="100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  <a:latin typeface="Bookman Old Style"/>
              </a:rPr>
              <a:t>CIDADÃO</a:t>
            </a: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2546905" y="104638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46905" y="1259115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2546905" y="1473429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08060670"/>
              </p:ext>
            </p:extLst>
          </p:nvPr>
        </p:nvGraphicFramePr>
        <p:xfrm>
          <a:off x="1524354" y="1232898"/>
          <a:ext cx="431800" cy="927100"/>
        </p:xfrm>
        <a:graphic>
          <a:graphicData uri="http://schemas.openxmlformats.org/presentationml/2006/ole">
            <p:oleObj spid="_x0000_s37688" name="CorelDRAW" r:id="rId3" imgW="1316736" imgH="2773680" progId="">
              <p:embed/>
            </p:oleObj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7161962"/>
              </p:ext>
            </p:extLst>
          </p:nvPr>
        </p:nvGraphicFramePr>
        <p:xfrm>
          <a:off x="736954" y="547098"/>
          <a:ext cx="431800" cy="927100"/>
        </p:xfrm>
        <a:graphic>
          <a:graphicData uri="http://schemas.openxmlformats.org/presentationml/2006/ole">
            <p:oleObj spid="_x0000_s37689" name="CorelDRAW" r:id="rId4" imgW="1316736" imgH="2773680" progId="">
              <p:embed/>
            </p:oleObj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8827823"/>
              </p:ext>
            </p:extLst>
          </p:nvPr>
        </p:nvGraphicFramePr>
        <p:xfrm>
          <a:off x="1308454" y="661398"/>
          <a:ext cx="431800" cy="927100"/>
        </p:xfrm>
        <a:graphic>
          <a:graphicData uri="http://schemas.openxmlformats.org/presentationml/2006/ole">
            <p:oleObj spid="_x0000_s37690" name="CorelDRAW" r:id="rId5" imgW="1316736" imgH="2773680" progId="">
              <p:embed/>
            </p:oleObj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0570832"/>
              </p:ext>
            </p:extLst>
          </p:nvPr>
        </p:nvGraphicFramePr>
        <p:xfrm>
          <a:off x="1648945" y="475660"/>
          <a:ext cx="419100" cy="901700"/>
        </p:xfrm>
        <a:graphic>
          <a:graphicData uri="http://schemas.openxmlformats.org/presentationml/2006/ole">
            <p:oleObj spid="_x0000_s37691" name="CorelDRAW" r:id="rId6" imgW="2221992" imgH="4687824" progId="">
              <p:embed/>
            </p:oleObj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1422878"/>
              </p:ext>
            </p:extLst>
          </p:nvPr>
        </p:nvGraphicFramePr>
        <p:xfrm>
          <a:off x="1003654" y="1105898"/>
          <a:ext cx="419100" cy="901700"/>
        </p:xfrm>
        <a:graphic>
          <a:graphicData uri="http://schemas.openxmlformats.org/presentationml/2006/ole">
            <p:oleObj spid="_x0000_s37692" name="CorelDRAW" r:id="rId7" imgW="2221992" imgH="4687824" progId="">
              <p:embed/>
            </p:oleObj>
          </a:graphicData>
        </a:graphic>
      </p:graphicFrame>
      <p:sp>
        <p:nvSpPr>
          <p:cNvPr id="42" name="Elipse 41"/>
          <p:cNvSpPr/>
          <p:nvPr/>
        </p:nvSpPr>
        <p:spPr>
          <a:xfrm>
            <a:off x="3818293" y="354316"/>
            <a:ext cx="2005203" cy="1296144"/>
          </a:xfrm>
          <a:prstGeom prst="ellipse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prstClr val="black"/>
                </a:solidFill>
                <a:latin typeface="Bookman Old Style"/>
              </a:rPr>
              <a:t>COMISSÃO DE ORÇAMENTO E FINANÇAS PÚBLICAS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034212" y="418367"/>
            <a:ext cx="1993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CC0099"/>
                </a:solidFill>
                <a:latin typeface="Bookman Old Style"/>
              </a:rPr>
              <a:t>SUGESTÃO DE</a:t>
            </a:r>
          </a:p>
          <a:p>
            <a:pPr algn="ctr"/>
            <a:r>
              <a:rPr lang="pt-BR" sz="1200" b="1" dirty="0">
                <a:solidFill>
                  <a:srgbClr val="CC0099"/>
                </a:solidFill>
                <a:latin typeface="Bookman Old Style"/>
              </a:rPr>
              <a:t> EMENDA</a:t>
            </a:r>
            <a:endParaRPr lang="pt-BR" sz="1200" dirty="0">
              <a:solidFill>
                <a:srgbClr val="CC0099"/>
              </a:solidFill>
              <a:latin typeface="Bookman Old Style"/>
            </a:endParaRP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4111687" y="2190334"/>
            <a:ext cx="1485904" cy="985838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Bookman Old Style"/>
              </a:rPr>
              <a:t>Designação de relator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173961" y="3846518"/>
            <a:ext cx="1214446" cy="914400"/>
          </a:xfrm>
          <a:prstGeom prst="roundRect">
            <a:avLst/>
          </a:prstGeom>
          <a:solidFill>
            <a:srgbClr val="F8F69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Bookman Old Style"/>
              </a:rPr>
              <a:t>Parecer</a:t>
            </a:r>
          </a:p>
        </p:txBody>
      </p:sp>
      <p:cxnSp>
        <p:nvCxnSpPr>
          <p:cNvPr id="46" name="Conector de seta reta 45"/>
          <p:cNvCxnSpPr/>
          <p:nvPr/>
        </p:nvCxnSpPr>
        <p:spPr>
          <a:xfrm flipH="1" flipV="1">
            <a:off x="3090114" y="4288196"/>
            <a:ext cx="935841" cy="3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2159341" y="4637453"/>
            <a:ext cx="93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prstClr val="black"/>
                </a:solidFill>
                <a:latin typeface="Bookman Old Style"/>
              </a:rPr>
              <a:t>Arquivo</a:t>
            </a:r>
            <a:endParaRPr lang="pt-BR" sz="1400" b="1" dirty="0">
              <a:solidFill>
                <a:prstClr val="black"/>
              </a:solidFill>
              <a:latin typeface="Bookman Old Style"/>
            </a:endParaRPr>
          </a:p>
        </p:txBody>
      </p:sp>
      <p:cxnSp>
        <p:nvCxnSpPr>
          <p:cNvPr id="48" name="Conector de seta reta 47"/>
          <p:cNvCxnSpPr/>
          <p:nvPr/>
        </p:nvCxnSpPr>
        <p:spPr>
          <a:xfrm>
            <a:off x="5538123" y="4291372"/>
            <a:ext cx="71438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xograma: Documento 48"/>
          <p:cNvSpPr/>
          <p:nvPr/>
        </p:nvSpPr>
        <p:spPr>
          <a:xfrm>
            <a:off x="3892199" y="5367236"/>
            <a:ext cx="1850169" cy="942084"/>
          </a:xfrm>
          <a:prstGeom prst="flowChartDocument">
            <a:avLst/>
          </a:prstGeom>
          <a:solidFill>
            <a:srgbClr val="F983D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Bookman Old Style"/>
              </a:rPr>
              <a:t>Emenda de autoria da Comissão</a:t>
            </a:r>
          </a:p>
        </p:txBody>
      </p:sp>
      <p:cxnSp>
        <p:nvCxnSpPr>
          <p:cNvPr id="50" name="Conector de seta reta 49"/>
          <p:cNvCxnSpPr/>
          <p:nvPr/>
        </p:nvCxnSpPr>
        <p:spPr>
          <a:xfrm rot="5400000">
            <a:off x="4526815" y="3521738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>
            <a:off x="4813361" y="1686278"/>
            <a:ext cx="0" cy="477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uxograma: Vários documentos 52"/>
          <p:cNvSpPr/>
          <p:nvPr/>
        </p:nvSpPr>
        <p:spPr>
          <a:xfrm>
            <a:off x="6468527" y="3817437"/>
            <a:ext cx="1559857" cy="864096"/>
          </a:xfrm>
          <a:prstGeom prst="flowChartMultidocumen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prstClr val="black"/>
                </a:solidFill>
                <a:latin typeface="Bookman Old Style"/>
              </a:rPr>
              <a:t>Outras proposições</a:t>
            </a:r>
          </a:p>
        </p:txBody>
      </p:sp>
      <p:cxnSp>
        <p:nvCxnSpPr>
          <p:cNvPr id="54" name="Conector de seta reta 53"/>
          <p:cNvCxnSpPr/>
          <p:nvPr/>
        </p:nvCxnSpPr>
        <p:spPr>
          <a:xfrm flipH="1">
            <a:off x="4811773" y="4894404"/>
            <a:ext cx="1588" cy="4642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s.wikia.com/simswiki/pt-br/images/8/80/Arquivo_fich%C3%A1ri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9030" y="3594676"/>
            <a:ext cx="1000132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5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42" grpId="0" animBg="1" autoUpdateAnimBg="0"/>
      <p:bldP spid="43" grpId="0" autoUpdateAnimBg="0"/>
      <p:bldP spid="44" grpId="0" animBg="1" autoUpdateAnimBg="0"/>
      <p:bldP spid="45" grpId="0" animBg="1" autoUpdateAnimBg="0"/>
      <p:bldP spid="47" grpId="0" autoUpdateAnimBg="0"/>
      <p:bldP spid="49" grpId="0" animBg="1" autoUpdateAnimBg="0"/>
      <p:bldP spid="53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solidFill>
                  <a:schemeClr val="tx1"/>
                </a:solidFill>
              </a:rPr>
              <a:t>SUGESTÕES POPULARES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701250"/>
              </p:ext>
            </p:extLst>
          </p:nvPr>
        </p:nvGraphicFramePr>
        <p:xfrm>
          <a:off x="827584" y="1122392"/>
          <a:ext cx="7632849" cy="4754880"/>
        </p:xfrm>
        <a:graphic>
          <a:graphicData uri="http://schemas.openxmlformats.org/drawingml/2006/table">
            <a:tbl>
              <a:tblPr firstRow="1" bandRow="1"/>
              <a:tblGrid>
                <a:gridCol w="2544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ANO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+mj-lt"/>
                        </a:rPr>
                        <a:t>LDO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+mj-lt"/>
                        </a:rPr>
                        <a:t>PPAG/LOA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86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latinLnBrk="0"/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  <a:endParaRPr lang="pt-BR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latinLnBrk="0"/>
                      <a:r>
                        <a:rPr lang="pt-BR" sz="20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51</a:t>
                      </a:r>
                      <a:endParaRPr lang="pt-BR" sz="20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167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368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894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chemeClr val="tx1"/>
                          </a:solidFill>
                          <a:latin typeface="+mj-lt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rgbClr val="C00000"/>
                          </a:solidFill>
                          <a:latin typeface="+mj-lt"/>
                        </a:rPr>
                        <a:t>???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348E4A70-CE21-46A5-A0ED-6B0E6086F87C}"/>
              </a:ext>
            </a:extLst>
          </p:cNvPr>
          <p:cNvSpPr/>
          <p:nvPr/>
        </p:nvSpPr>
        <p:spPr>
          <a:xfrm>
            <a:off x="323528" y="5445224"/>
            <a:ext cx="432048" cy="484632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988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7544" y="1772816"/>
            <a:ext cx="8208912" cy="243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QUANDO APRESENTAR?</a:t>
            </a:r>
            <a:endParaRPr lang="pt-BR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72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50emais.com.br/wp-content/uploads/2013/06/Manifesta%C3%A7%C3%A3o-B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943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5"/>
          <p:cNvSpPr/>
          <p:nvPr/>
        </p:nvSpPr>
        <p:spPr>
          <a:xfrm>
            <a:off x="4067944" y="0"/>
            <a:ext cx="4752528" cy="2880320"/>
          </a:xfrm>
          <a:prstGeom prst="cloudCallout">
            <a:avLst>
              <a:gd name="adj1" fmla="val -41488"/>
              <a:gd name="adj2" fmla="val 77440"/>
            </a:avLst>
          </a:prstGeom>
          <a:solidFill>
            <a:srgbClr val="79F3E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Como posso fazer interferir nas estratégias e prioridades do governo? </a:t>
            </a:r>
          </a:p>
        </p:txBody>
      </p:sp>
    </p:spTree>
    <p:extLst>
      <p:ext uri="{BB962C8B-B14F-4D97-AF65-F5344CB8AC3E}">
        <p14:creationId xmlns:p14="http://schemas.microsoft.com/office/powerpoint/2010/main" xmlns="" val="1093338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827584" y="260649"/>
            <a:ext cx="774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pt-BR" b="1" kern="0" dirty="0">
                <a:solidFill>
                  <a:srgbClr val="C00000"/>
                </a:solidFill>
                <a:latin typeface="Gill Sans MT"/>
                <a:ea typeface="+mn-ea"/>
                <a:cs typeface="+mn-cs"/>
              </a:rPr>
              <a:t>SUGESTÕES POPULARES: PRAZO E CRITÉRIOS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6476" y="1484784"/>
            <a:ext cx="8466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O prazo de apresentação de sugestão popular  e critérios de análise pela Comissão de Orçamento serão definidos em outubro, em reunião ordinária da comissão.</a:t>
            </a:r>
          </a:p>
        </p:txBody>
      </p:sp>
    </p:spTree>
    <p:extLst>
      <p:ext uri="{BB962C8B-B14F-4D97-AF65-F5344CB8AC3E}">
        <p14:creationId xmlns:p14="http://schemas.microsoft.com/office/powerpoint/2010/main" xmlns="" val="1643701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808" y="-72008"/>
            <a:ext cx="9266328" cy="69573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ixaDeTexto 4"/>
          <p:cNvSpPr txBox="1"/>
          <p:nvPr/>
        </p:nvSpPr>
        <p:spPr>
          <a:xfrm>
            <a:off x="3923928" y="5373216"/>
            <a:ext cx="5134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PROCESSO: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JOGO DEMOCRÁTICO</a:t>
            </a:r>
          </a:p>
        </p:txBody>
      </p:sp>
    </p:spTree>
    <p:extLst>
      <p:ext uri="{BB962C8B-B14F-4D97-AF65-F5344CB8AC3E}">
        <p14:creationId xmlns:p14="http://schemas.microsoft.com/office/powerpoint/2010/main" xmlns="" val="2251103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6339" y="1625603"/>
            <a:ext cx="3973170" cy="4589479"/>
          </a:xfrm>
          <a:prstGeom prst="rect">
            <a:avLst/>
          </a:prstGeom>
        </p:spPr>
      </p:pic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3699619" y="2998790"/>
            <a:ext cx="2322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 rot="-988536">
            <a:off x="1356084" y="3240225"/>
            <a:ext cx="2822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MUNICÍPIO</a:t>
            </a:r>
          </a:p>
          <a:p>
            <a:pPr algn="ctr"/>
            <a:r>
              <a:rPr lang="pt-BR" sz="2400" dirty="0">
                <a:solidFill>
                  <a:srgbClr val="FFFFFF"/>
                </a:solidFill>
              </a:rPr>
              <a:t>DE BELO HORIZONTE</a:t>
            </a:r>
          </a:p>
          <a:p>
            <a:pPr algn="ctr"/>
            <a:endParaRPr lang="pt-BR" sz="2400" dirty="0">
              <a:solidFill>
                <a:srgbClr val="FFFFFF"/>
              </a:solidFill>
            </a:endParaRPr>
          </a:p>
          <a:p>
            <a:pPr algn="ctr"/>
            <a:r>
              <a:rPr lang="pt-BR" sz="2400" dirty="0">
                <a:solidFill>
                  <a:srgbClr val="FFFFFF"/>
                </a:solidFill>
              </a:rPr>
              <a:t>Promulgada em 21/03/90</a:t>
            </a:r>
          </a:p>
          <a:p>
            <a:pPr algn="ctr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6" name="CaixaDeTexto 13"/>
          <p:cNvSpPr txBox="1">
            <a:spLocks noChangeArrowheads="1"/>
          </p:cNvSpPr>
          <p:nvPr/>
        </p:nvSpPr>
        <p:spPr bwMode="auto">
          <a:xfrm rot="-914653">
            <a:off x="903365" y="2160854"/>
            <a:ext cx="2382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FF"/>
                </a:solidFill>
              </a:rPr>
              <a:t>LEI ORGÂNICA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359" y="1355712"/>
            <a:ext cx="3973169" cy="45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 rot="-902849">
            <a:off x="4920913" y="1732121"/>
            <a:ext cx="2383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REGIMENTO INTERNO</a:t>
            </a:r>
          </a:p>
        </p:txBody>
      </p:sp>
      <p:sp>
        <p:nvSpPr>
          <p:cNvPr id="9" name="CaixaDeTexto 11"/>
          <p:cNvSpPr txBox="1">
            <a:spLocks noChangeArrowheads="1"/>
          </p:cNvSpPr>
          <p:nvPr/>
        </p:nvSpPr>
        <p:spPr bwMode="auto">
          <a:xfrm rot="-1055329">
            <a:off x="5793982" y="3028056"/>
            <a:ext cx="19402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CÂMARA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 MUNICIPAL</a:t>
            </a: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DE BELO HORIZONTE</a:t>
            </a:r>
          </a:p>
          <a:p>
            <a:pPr algn="ctr"/>
            <a:endParaRPr lang="pt-BR" sz="2000" dirty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Georgia" pitchFamily="18" charset="0"/>
              </a:rPr>
              <a:t>Resolução nº 1.480/1990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85320" y="162018"/>
            <a:ext cx="7787208" cy="590796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REGRAS DE PROCESSO</a:t>
            </a:r>
          </a:p>
        </p:txBody>
      </p:sp>
    </p:spTree>
    <p:extLst>
      <p:ext uri="{BB962C8B-B14F-4D97-AF65-F5344CB8AC3E}">
        <p14:creationId xmlns:p14="http://schemas.microsoft.com/office/powerpoint/2010/main" xmlns="" val="502301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xmlns="" val="2631641042"/>
              </p:ext>
            </p:extLst>
          </p:nvPr>
        </p:nvGraphicFramePr>
        <p:xfrm>
          <a:off x="432048" y="-171400"/>
          <a:ext cx="9036496" cy="6912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6970929" y="620688"/>
            <a:ext cx="19935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1400" b="1" dirty="0"/>
              <a:t>Apresentação até </a:t>
            </a:r>
          </a:p>
          <a:p>
            <a:pPr lvl="0" algn="ctr">
              <a:defRPr/>
            </a:pPr>
            <a:r>
              <a:rPr lang="pt-BR" sz="1400" b="1" dirty="0"/>
              <a:t>30/9/2019</a:t>
            </a:r>
          </a:p>
          <a:p>
            <a:pPr lvl="0" algn="ctr">
              <a:defRPr/>
            </a:pPr>
            <a:endParaRPr lang="pt-BR" sz="1400" b="1" dirty="0"/>
          </a:p>
          <a:p>
            <a:pPr lvl="0"/>
            <a:r>
              <a:rPr lang="pt-BR" sz="1200" b="1" dirty="0"/>
              <a:t>Art. 68 do ADCT, CE/MG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922235" y="4653136"/>
            <a:ext cx="22413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1400" b="1" dirty="0">
                <a:cs typeface="Arial" panose="020B0604020202020204" pitchFamily="34" charset="0"/>
              </a:rPr>
              <a:t>Devolução p/ Executivo </a:t>
            </a:r>
          </a:p>
          <a:p>
            <a:pPr lvl="0" algn="ctr">
              <a:defRPr/>
            </a:pPr>
            <a:r>
              <a:rPr lang="pt-BR" sz="1400" b="1" dirty="0">
                <a:cs typeface="Arial" panose="020B0604020202020204" pitchFamily="34" charset="0"/>
              </a:rPr>
              <a:t>até 31/12/2019, senão</a:t>
            </a:r>
          </a:p>
          <a:p>
            <a:pPr lvl="0" algn="ctr">
              <a:defRPr/>
            </a:pPr>
            <a:r>
              <a:rPr lang="pt-BR" sz="1400" b="1" dirty="0">
                <a:cs typeface="Arial" panose="020B0604020202020204" pitchFamily="34" charset="0"/>
              </a:rPr>
              <a:t>a Câmara não entra em </a:t>
            </a:r>
          </a:p>
          <a:p>
            <a:pPr lvl="0" algn="ctr">
              <a:defRPr/>
            </a:pPr>
            <a:r>
              <a:rPr lang="pt-BR" sz="1400" b="1" dirty="0">
                <a:cs typeface="Arial" panose="020B0604020202020204" pitchFamily="34" charset="0"/>
              </a:rPr>
              <a:t>recesso em janeiro!!!</a:t>
            </a:r>
          </a:p>
          <a:p>
            <a:pPr lvl="0" algn="ctr">
              <a:defRPr/>
            </a:pP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53, §2º, CE/MG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26758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AUDIÊNCIA PÚBLICA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8418" y="376419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EMENDA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107504" y="335699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496" y="29876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SUGESTÃO POPULAR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07504" y="4119794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107504" y="2636912"/>
            <a:ext cx="273630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67886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600" b="1" dirty="0">
                <a:solidFill>
                  <a:schemeClr val="tx1"/>
                </a:solidFill>
              </a:rPr>
              <a:t>COMISSÃO DE ORÇAMENTO E FINANÇAS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323528" y="1196752"/>
            <a:ext cx="8424862" cy="4679950"/>
          </a:xfrm>
        </p:spPr>
        <p:txBody>
          <a:bodyPr>
            <a:normAutofit fontScale="92500" lnSpcReduction="10000"/>
          </a:bodyPr>
          <a:lstStyle/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Realiza audiências públicas 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Recebe sugestões populares e emite parecer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Emite emendas e emite parecer sobre emendas e projeto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Acompanha a execução orçamentária</a:t>
            </a:r>
          </a:p>
          <a:p>
            <a:pPr marL="838200" indent="-571500" algn="just">
              <a:lnSpc>
                <a:spcPct val="150000"/>
              </a:lnSpc>
              <a:buFontTx/>
              <a:buChar char="-"/>
            </a:pPr>
            <a:r>
              <a:rPr lang="pt-BR" sz="2400" b="1" dirty="0">
                <a:latin typeface="+mj-lt"/>
              </a:rPr>
              <a:t>Elabora projeto de resolução que julga as contas do chefe do Executivo.</a:t>
            </a:r>
          </a:p>
          <a:p>
            <a:pPr marL="266700" indent="0" algn="just">
              <a:buNone/>
            </a:pPr>
            <a:endParaRPr lang="pt-BR" sz="2400" dirty="0"/>
          </a:p>
          <a:p>
            <a:pPr marL="266700" indent="0" algn="ctr">
              <a:buNone/>
            </a:pPr>
            <a:r>
              <a:rPr lang="pt-BR" sz="2200" dirty="0">
                <a:latin typeface="Bookman Old Style" pitchFamily="18" charset="0"/>
                <a:cs typeface="Arial" panose="020B0604020202020204" pitchFamily="34" charset="0"/>
              </a:rPr>
              <a:t>(art. 132, § 1º, LOMBH, e </a:t>
            </a:r>
            <a:r>
              <a:rPr lang="pt-BR" sz="2200" dirty="0" err="1">
                <a:latin typeface="Bookman Old Style" pitchFamily="18" charset="0"/>
                <a:cs typeface="Arial" panose="020B0604020202020204" pitchFamily="34" charset="0"/>
              </a:rPr>
              <a:t>arts</a:t>
            </a:r>
            <a:r>
              <a:rPr lang="pt-BR" sz="2200" dirty="0">
                <a:latin typeface="Bookman Old Style" pitchFamily="18" charset="0"/>
                <a:cs typeface="Arial" panose="020B0604020202020204" pitchFamily="34" charset="0"/>
              </a:rPr>
              <a:t>. 120, 121, 125, do RI)</a:t>
            </a:r>
          </a:p>
        </p:txBody>
      </p:sp>
    </p:spTree>
    <p:extLst>
      <p:ext uri="{BB962C8B-B14F-4D97-AF65-F5344CB8AC3E}">
        <p14:creationId xmlns:p14="http://schemas.microsoft.com/office/powerpoint/2010/main" xmlns="" val="3071991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C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ixaDeTexto 35"/>
          <p:cNvSpPr txBox="1"/>
          <p:nvPr/>
        </p:nvSpPr>
        <p:spPr>
          <a:xfrm>
            <a:off x="0" y="0"/>
            <a:ext cx="563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Art. 120 e 121 do Regimento Interno</a:t>
            </a: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2069512" y="727974"/>
            <a:ext cx="2016223" cy="648072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AutoShape 52"/>
          <p:cNvSpPr>
            <a:spLocks noChangeArrowheads="1"/>
          </p:cNvSpPr>
          <p:nvPr/>
        </p:nvSpPr>
        <p:spPr bwMode="auto">
          <a:xfrm>
            <a:off x="1997504" y="871990"/>
            <a:ext cx="2016223" cy="657418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</a:t>
            </a: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1983151" y="1825688"/>
            <a:ext cx="2016223" cy="59057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Audiência pública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925496" y="2748174"/>
            <a:ext cx="2016222" cy="50482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recebe número</a:t>
            </a: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5402171" y="727974"/>
            <a:ext cx="1719374" cy="608013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 decidido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Legislação e Justiça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auto">
          <a:xfrm>
            <a:off x="2253264" y="5264478"/>
            <a:ext cx="1204690" cy="790247"/>
          </a:xfrm>
          <a:prstGeom prst="flowChartDecision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Recurso</a:t>
            </a:r>
          </a:p>
        </p:txBody>
      </p:sp>
      <p:sp>
        <p:nvSpPr>
          <p:cNvPr id="49" name="Line 79"/>
          <p:cNvSpPr>
            <a:spLocks noChangeShapeType="1"/>
          </p:cNvSpPr>
          <p:nvPr/>
        </p:nvSpPr>
        <p:spPr bwMode="auto">
          <a:xfrm flipH="1">
            <a:off x="2861600" y="2384158"/>
            <a:ext cx="0" cy="3587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>
            <a:spLocks noGrp="1" noChangeArrowheads="1"/>
          </p:cNvSpPr>
          <p:nvPr/>
        </p:nvSpPr>
        <p:spPr bwMode="auto">
          <a:xfrm>
            <a:off x="1823115" y="4481112"/>
            <a:ext cx="2247764" cy="533386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Recebimento de Emendas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Presidente da Comissão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5367526" y="1737532"/>
            <a:ext cx="1799756" cy="684213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Parecer  sobre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 e emendas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 Orçamento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5402170" y="2782107"/>
            <a:ext cx="1719374" cy="5048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Plenário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Line 72"/>
          <p:cNvSpPr>
            <a:spLocks noChangeShapeType="1"/>
          </p:cNvSpPr>
          <p:nvPr/>
        </p:nvSpPr>
        <p:spPr bwMode="auto">
          <a:xfrm>
            <a:off x="6157720" y="3285345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 flipV="1">
            <a:off x="4573047" y="1016006"/>
            <a:ext cx="82912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Line 74"/>
          <p:cNvSpPr>
            <a:spLocks noChangeShapeType="1"/>
          </p:cNvSpPr>
          <p:nvPr/>
        </p:nvSpPr>
        <p:spPr bwMode="auto">
          <a:xfrm>
            <a:off x="6157720" y="2421745"/>
            <a:ext cx="0" cy="3587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Line 76"/>
          <p:cNvSpPr>
            <a:spLocks noChangeShapeType="1"/>
          </p:cNvSpPr>
          <p:nvPr/>
        </p:nvSpPr>
        <p:spPr bwMode="auto">
          <a:xfrm>
            <a:off x="6157720" y="4219178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5367526" y="3645707"/>
            <a:ext cx="1800200" cy="575381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Redação final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Legislação e Justiça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 flipH="1">
            <a:off x="4556484" y="1016006"/>
            <a:ext cx="33307" cy="53896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402170" y="4544398"/>
            <a:ext cx="1719373" cy="504825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Prefeito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5439534" y="5365376"/>
            <a:ext cx="1713838" cy="490501"/>
          </a:xfrm>
          <a:prstGeom prst="rect">
            <a:avLst/>
          </a:prstGeom>
          <a:solidFill>
            <a:srgbClr val="CCFFFF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Sanção ou veto </a:t>
            </a:r>
          </a:p>
        </p:txBody>
      </p:sp>
      <p:sp>
        <p:nvSpPr>
          <p:cNvPr id="62" name="Line 79"/>
          <p:cNvSpPr>
            <a:spLocks noChangeShapeType="1"/>
          </p:cNvSpPr>
          <p:nvPr/>
        </p:nvSpPr>
        <p:spPr bwMode="auto">
          <a:xfrm flipH="1">
            <a:off x="6173968" y="5058352"/>
            <a:ext cx="6884" cy="31418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CaixaDeTexto 3"/>
          <p:cNvSpPr txBox="1"/>
          <p:nvPr/>
        </p:nvSpPr>
        <p:spPr>
          <a:xfrm>
            <a:off x="269312" y="3017533"/>
            <a:ext cx="1442268" cy="55399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 para  apresentação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emendas</a:t>
            </a:r>
          </a:p>
        </p:txBody>
      </p:sp>
      <p:sp>
        <p:nvSpPr>
          <p:cNvPr id="64" name="Line 74"/>
          <p:cNvSpPr>
            <a:spLocks noChangeShapeType="1"/>
          </p:cNvSpPr>
          <p:nvPr/>
        </p:nvSpPr>
        <p:spPr bwMode="auto">
          <a:xfrm flipH="1">
            <a:off x="6180852" y="1335987"/>
            <a:ext cx="0" cy="4015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CaixaDeTexto 39"/>
          <p:cNvSpPr txBox="1"/>
          <p:nvPr/>
        </p:nvSpPr>
        <p:spPr>
          <a:xfrm>
            <a:off x="210658" y="1767031"/>
            <a:ext cx="1442268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Prazo para apresentação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sugestões populares</a:t>
            </a:r>
          </a:p>
        </p:txBody>
      </p:sp>
      <p:cxnSp>
        <p:nvCxnSpPr>
          <p:cNvPr id="67" name="Conector reto 66"/>
          <p:cNvCxnSpPr>
            <a:stCxn id="66" idx="3"/>
            <a:endCxn id="44" idx="1"/>
          </p:cNvCxnSpPr>
          <p:nvPr/>
        </p:nvCxnSpPr>
        <p:spPr>
          <a:xfrm>
            <a:off x="1652926" y="2120974"/>
            <a:ext cx="330225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ine 77"/>
          <p:cNvSpPr>
            <a:spLocks noChangeShapeType="1"/>
          </p:cNvSpPr>
          <p:nvPr/>
        </p:nvSpPr>
        <p:spPr bwMode="auto">
          <a:xfrm>
            <a:off x="2852901" y="5014498"/>
            <a:ext cx="1453" cy="2565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894359" y="3541031"/>
            <a:ext cx="2124141" cy="58949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Parecer  sobre sugestões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Comissão de Orçamento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2" name="Conector de seta reta 71"/>
          <p:cNvCxnSpPr/>
          <p:nvPr/>
        </p:nvCxnSpPr>
        <p:spPr>
          <a:xfrm>
            <a:off x="2861600" y="3252999"/>
            <a:ext cx="1" cy="2893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5439534" y="6128574"/>
            <a:ext cx="1656184" cy="468778"/>
          </a:xfrm>
          <a:prstGeom prst="flowChartDocumen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</a:t>
            </a:r>
          </a:p>
        </p:txBody>
      </p:sp>
      <p:cxnSp>
        <p:nvCxnSpPr>
          <p:cNvPr id="74" name="Conector de seta reta 73"/>
          <p:cNvCxnSpPr/>
          <p:nvPr/>
        </p:nvCxnSpPr>
        <p:spPr>
          <a:xfrm>
            <a:off x="6173968" y="5855877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/>
          <p:cNvCxnSpPr>
            <a:stCxn id="63" idx="3"/>
            <a:endCxn id="45" idx="1"/>
          </p:cNvCxnSpPr>
          <p:nvPr/>
        </p:nvCxnSpPr>
        <p:spPr>
          <a:xfrm flipV="1">
            <a:off x="1711580" y="3000587"/>
            <a:ext cx="213916" cy="2939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/>
          <p:nvPr/>
        </p:nvCxnSpPr>
        <p:spPr>
          <a:xfrm>
            <a:off x="2861600" y="4130530"/>
            <a:ext cx="0" cy="3505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de seta reta 76"/>
          <p:cNvCxnSpPr/>
          <p:nvPr/>
        </p:nvCxnSpPr>
        <p:spPr>
          <a:xfrm>
            <a:off x="2861600" y="1485945"/>
            <a:ext cx="0" cy="3242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47" idx="2"/>
          </p:cNvCxnSpPr>
          <p:nvPr/>
        </p:nvCxnSpPr>
        <p:spPr>
          <a:xfrm>
            <a:off x="2855609" y="6054725"/>
            <a:ext cx="5992" cy="350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9"/>
          <p:cNvSpPr txBox="1"/>
          <p:nvPr/>
        </p:nvSpPr>
        <p:spPr>
          <a:xfrm>
            <a:off x="7380312" y="2648201"/>
            <a:ext cx="1635894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Sobrestamento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partir 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2ª reunião </a:t>
            </a: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dezembro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0" name="Conector reto 79"/>
          <p:cNvCxnSpPr>
            <a:stCxn id="79" idx="1"/>
            <a:endCxn id="52" idx="3"/>
          </p:cNvCxnSpPr>
          <p:nvPr/>
        </p:nvCxnSpPr>
        <p:spPr>
          <a:xfrm flipH="1">
            <a:off x="7121544" y="3017533"/>
            <a:ext cx="258768" cy="1698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>
            <a:endCxn id="59" idx="1"/>
          </p:cNvCxnSpPr>
          <p:nvPr/>
        </p:nvCxnSpPr>
        <p:spPr>
          <a:xfrm>
            <a:off x="2852901" y="6405650"/>
            <a:ext cx="17035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67000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016732"/>
            <a:ext cx="7632848" cy="57246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</p:pic>
      <p:sp>
        <p:nvSpPr>
          <p:cNvPr id="6" name="CaixaDeTexto 5"/>
          <p:cNvSpPr txBox="1"/>
          <p:nvPr/>
        </p:nvSpPr>
        <p:spPr>
          <a:xfrm>
            <a:off x="1352208" y="0"/>
            <a:ext cx="6439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Importância da figura do relator e </a:t>
            </a:r>
          </a:p>
          <a:p>
            <a:pPr algn="ctr"/>
            <a:r>
              <a:rPr lang="pt-BR" sz="2800" b="1" dirty="0">
                <a:solidFill>
                  <a:srgbClr val="C00000"/>
                </a:solidFill>
              </a:rPr>
              <a:t>da votação do parecer na Comissão </a:t>
            </a:r>
          </a:p>
        </p:txBody>
      </p:sp>
    </p:spTree>
    <p:extLst>
      <p:ext uri="{BB962C8B-B14F-4D97-AF65-F5344CB8AC3E}">
        <p14:creationId xmlns:p14="http://schemas.microsoft.com/office/powerpoint/2010/main" xmlns="" val="1849393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chemeClr val="tx1"/>
                </a:solidFill>
              </a:rPr>
              <a:t>PARECER DA COMISSÃO: LEIAM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323528" y="1196752"/>
            <a:ext cx="8424862" cy="467995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/>
              <a:t>Na apreciação das </a:t>
            </a:r>
            <a:r>
              <a:rPr lang="pt-BR" sz="2400" b="1" dirty="0">
                <a:solidFill>
                  <a:srgbClr val="C00000"/>
                </a:solidFill>
              </a:rPr>
              <a:t>sugestões populares </a:t>
            </a:r>
            <a:r>
              <a:rPr lang="pt-BR" sz="2400" b="1" dirty="0"/>
              <a:t>e </a:t>
            </a:r>
            <a:r>
              <a:rPr lang="pt-BR" sz="2400" b="1" dirty="0">
                <a:solidFill>
                  <a:srgbClr val="C00000"/>
                </a:solidFill>
              </a:rPr>
              <a:t>emendas parlamentares</a:t>
            </a:r>
            <a:r>
              <a:rPr lang="pt-BR" sz="2400" b="1" dirty="0"/>
              <a:t> são feitos juízos de: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/>
              <a:t>FORMA (admissibilidade): tempestividade, clareza e técnica legislativa; (art. 99, RI)</a:t>
            </a:r>
          </a:p>
          <a:p>
            <a:pPr marL="711200" indent="-346075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/>
              <a:t>CONTEÚDO (mérito):  conveniência, oportunidade,  exequibilidade.</a:t>
            </a:r>
          </a:p>
        </p:txBody>
      </p:sp>
    </p:spTree>
    <p:extLst>
      <p:ext uri="{BB962C8B-B14F-4D97-AF65-F5344CB8AC3E}">
        <p14:creationId xmlns:p14="http://schemas.microsoft.com/office/powerpoint/2010/main" xmlns="" val="3368939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PLENÁRIO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> </a:t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2700" b="1" dirty="0">
                <a:solidFill>
                  <a:srgbClr val="C00000"/>
                </a:solidFill>
              </a:rPr>
              <a:t> </a:t>
            </a:r>
            <a:r>
              <a:rPr lang="pt-BR" sz="2700" b="1" dirty="0">
                <a:solidFill>
                  <a:srgbClr val="FF0000"/>
                </a:solidFill>
              </a:rPr>
              <a:t/>
            </a:r>
            <a:br>
              <a:rPr lang="pt-BR" sz="27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1800" b="1" dirty="0">
                <a:solidFill>
                  <a:srgbClr val="FF0000"/>
                </a:solidFill>
              </a:rPr>
              <a:t/>
            </a:r>
            <a:br>
              <a:rPr lang="pt-BR" sz="1800" b="1" dirty="0">
                <a:solidFill>
                  <a:srgbClr val="FF0000"/>
                </a:solidFill>
              </a:rPr>
            </a:br>
            <a:r>
              <a:rPr lang="pt-BR" sz="3100" b="1" dirty="0">
                <a:solidFill>
                  <a:srgbClr val="FF0000"/>
                </a:solidFill>
              </a:rPr>
              <a:t/>
            </a:r>
            <a:br>
              <a:rPr lang="pt-BR" sz="3100" b="1" dirty="0">
                <a:solidFill>
                  <a:srgbClr val="FF0000"/>
                </a:solidFill>
              </a:rPr>
            </a:b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139952" y="1584780"/>
            <a:ext cx="4679950" cy="36004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Quórum: maioria simples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Votação: simbólica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+mj-lt"/>
              </a:rPr>
              <a:t>Requerimento para votação do parecer da Comissão, com ressalva de destaque</a:t>
            </a:r>
          </a:p>
        </p:txBody>
      </p:sp>
      <p:pic>
        <p:nvPicPr>
          <p:cNvPr id="43010" name="Picture 2" descr="http://leonardomattos.com.br/wp-content/uploads/2011/11/23.11-Reuni%C3%A3o-Extraordin%C3%A1ria-Plen%C3%A1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952328" cy="4376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37280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rgbClr val="C00000"/>
                </a:solidFill>
                <a:latin typeface="Calibri"/>
              </a:rPr>
              <a:t>PROCESSO NOMINAL  </a:t>
            </a:r>
            <a:r>
              <a:rPr lang="pt-BR" b="1" dirty="0">
                <a:solidFill>
                  <a:srgbClr val="C00000"/>
                </a:solidFill>
                <a:latin typeface="Calibri"/>
              </a:rPr>
              <a:t>(art. 136, IX, RI)</a:t>
            </a:r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8740" y="1484784"/>
            <a:ext cx="80648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2800" b="1" dirty="0">
                <a:solidFill>
                  <a:sysClr val="windowText" lastClr="000000"/>
                </a:solidFill>
                <a:latin typeface="Calibri"/>
              </a:rPr>
              <a:t>- Em regra, os projetos são apreciados pelo processo de votação simbólico.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r>
              <a:rPr lang="pt-BR" sz="2800" b="1" dirty="0">
                <a:solidFill>
                  <a:sysClr val="windowText" lastClr="000000"/>
                </a:solidFill>
                <a:latin typeface="Calibri"/>
              </a:rPr>
              <a:t>- Nesses casos, pode ser requerida votação pelo processo nominal: aquele no qual fica registrado, na folha de votação, o voto de cada vereador.</a:t>
            </a:r>
          </a:p>
        </p:txBody>
      </p:sp>
    </p:spTree>
    <p:extLst>
      <p:ext uri="{BB962C8B-B14F-4D97-AF65-F5344CB8AC3E}">
        <p14:creationId xmlns:p14="http://schemas.microsoft.com/office/powerpoint/2010/main" xmlns="" val="6564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895979" cy="59766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692696"/>
            <a:ext cx="712879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black"/>
                </a:solidFill>
                <a:latin typeface="Bookman Old Style"/>
              </a:rPr>
              <a:t>Qual a participação da Câmara Municipal e dos Conselhos na elaboração do Plano Plurianual, da Lei de Diretrizes Orçamentárias e do Orçamento?</a:t>
            </a:r>
          </a:p>
        </p:txBody>
      </p:sp>
    </p:spTree>
    <p:extLst>
      <p:ext uri="{BB962C8B-B14F-4D97-AF65-F5344CB8AC3E}">
        <p14:creationId xmlns:p14="http://schemas.microsoft.com/office/powerpoint/2010/main" xmlns="" val="3043755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FOLHA DE VOTAÇÃO SIMBÓLICA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00200"/>
            <a:ext cx="7944562" cy="4525963"/>
          </a:xfrm>
        </p:spPr>
      </p:pic>
    </p:spTree>
    <p:extLst>
      <p:ext uri="{BB962C8B-B14F-4D97-AF65-F5344CB8AC3E}">
        <p14:creationId xmlns:p14="http://schemas.microsoft.com/office/powerpoint/2010/main" xmlns="" val="3610618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6512" y="2060848"/>
            <a:ext cx="3744416" cy="1872208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FOLHA DE </a:t>
            </a:r>
            <a:br>
              <a:rPr lang="pt-BR" b="1" dirty="0"/>
            </a:br>
            <a:r>
              <a:rPr lang="pt-BR" b="1" dirty="0"/>
              <a:t>VOTAÇÃO</a:t>
            </a:r>
            <a:br>
              <a:rPr lang="pt-BR" b="1" dirty="0"/>
            </a:br>
            <a:r>
              <a:rPr lang="pt-BR" b="1" dirty="0"/>
              <a:t> NOMINAL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0"/>
            <a:ext cx="5276457" cy="6858000"/>
          </a:xfrm>
        </p:spPr>
      </p:pic>
    </p:spTree>
    <p:extLst>
      <p:ext uri="{BB962C8B-B14F-4D97-AF65-F5344CB8AC3E}">
        <p14:creationId xmlns:p14="http://schemas.microsoft.com/office/powerpoint/2010/main" xmlns="" val="313346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VOTAÇÃO DE PARECER</a:t>
            </a:r>
            <a:r>
              <a:rPr lang="pt-BR" b="1" dirty="0">
                <a:solidFill>
                  <a:srgbClr val="C00000"/>
                </a:solidFill>
              </a:rPr>
              <a:t/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2498" y="2708920"/>
            <a:ext cx="4752528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/>
              <a:t>Plenário vota SIM ou NÃO à conclusão do parecer.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Pergaminho vertical 3"/>
          <p:cNvSpPr/>
          <p:nvPr/>
        </p:nvSpPr>
        <p:spPr>
          <a:xfrm>
            <a:off x="87387" y="1700808"/>
            <a:ext cx="3908549" cy="4536504"/>
          </a:xfrm>
          <a:prstGeom prst="verticalScroll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Comissão de Orçamento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Parecer ao PL nº 373/2013</a:t>
            </a:r>
          </a:p>
        </p:txBody>
      </p:sp>
      <p:sp>
        <p:nvSpPr>
          <p:cNvPr id="13" name="Texto Explicativo 1 12"/>
          <p:cNvSpPr/>
          <p:nvPr/>
        </p:nvSpPr>
        <p:spPr>
          <a:xfrm>
            <a:off x="565497" y="4725144"/>
            <a:ext cx="2952328" cy="1152128"/>
          </a:xfrm>
          <a:prstGeom prst="borderCallout1">
            <a:avLst>
              <a:gd name="adj1" fmla="val 93"/>
              <a:gd name="adj2" fmla="val 97917"/>
              <a:gd name="adj3" fmla="val -2947"/>
              <a:gd name="adj4" fmla="val 10016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Conclusão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aprovação emendas 3, 4, 7, (...);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rejeição  emendas 1, 6, 8,  (...).</a:t>
            </a:r>
          </a:p>
        </p:txBody>
      </p:sp>
    </p:spTree>
    <p:extLst>
      <p:ext uri="{BB962C8B-B14F-4D97-AF65-F5344CB8AC3E}">
        <p14:creationId xmlns:p14="http://schemas.microsoft.com/office/powerpoint/2010/main" xmlns="" val="38890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16624" cy="121014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DESTAQUE - EMENDA</a:t>
            </a:r>
            <a:br>
              <a:rPr lang="pt-BR" sz="4000" b="1" dirty="0">
                <a:solidFill>
                  <a:srgbClr val="C00000"/>
                </a:solidFill>
              </a:rPr>
            </a:br>
            <a:r>
              <a:rPr lang="pt-BR" sz="2400" b="1" dirty="0">
                <a:solidFill>
                  <a:srgbClr val="C00000"/>
                </a:solidFill>
              </a:rPr>
              <a:t>(art. 135, XXVIII, RI)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95936" y="2683520"/>
            <a:ext cx="4752528" cy="211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Caso seja votado o parecer, o Plenário vota, separadamente,  emenda ou dispositivo</a:t>
            </a:r>
            <a:r>
              <a:rPr lang="pt-BR" dirty="0"/>
              <a:t>.</a:t>
            </a:r>
          </a:p>
        </p:txBody>
      </p:sp>
      <p:sp>
        <p:nvSpPr>
          <p:cNvPr id="4" name="Pergaminho vertical 3"/>
          <p:cNvSpPr/>
          <p:nvPr/>
        </p:nvSpPr>
        <p:spPr>
          <a:xfrm>
            <a:off x="87387" y="1844824"/>
            <a:ext cx="3908549" cy="4536504"/>
          </a:xfrm>
          <a:prstGeom prst="verticalScroll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CONCLUSÃO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aprovação emendas 3, 4, 7, (...);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 rejeição  emendas 1,        , 8, (...).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87731" y="2348880"/>
            <a:ext cx="2154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Comissão de Orçamento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Parecer ao PL nº 373/2013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1760" y="5517232"/>
            <a:ext cx="288032" cy="3231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7563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600" b="1" dirty="0">
                <a:solidFill>
                  <a:srgbClr val="C00000"/>
                </a:solidFill>
              </a:rPr>
              <a:t>E ACABOU?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95536" y="98072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C00000"/>
                </a:solidFill>
                <a:latin typeface="+mj-lt"/>
              </a:rPr>
              <a:t>Estamos no CICLO DAS POLÍTICAS PÚBLICAS:</a:t>
            </a:r>
          </a:p>
          <a:p>
            <a:pPr marL="447675" lvl="0" indent="-447675" algn="just">
              <a:spcBef>
                <a:spcPct val="0"/>
              </a:spcBef>
              <a:defRPr/>
            </a:pPr>
            <a:r>
              <a:rPr lang="pt-BR" sz="2400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marL="447675" lvl="0" indent="-447675"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emenda foi vetada pelo Prefeito? 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400" b="1" noProof="0" dirty="0">
                <a:latin typeface="+mj-lt"/>
                <a:ea typeface="+mj-ea"/>
                <a:cs typeface="+mj-cs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Uma vez no orçamento: a emenda foi executada?</a:t>
            </a:r>
          </a:p>
          <a:p>
            <a:pPr marL="365125" marR="0" lvl="0" indent="-365125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400" b="1" dirty="0">
                <a:latin typeface="+mj-lt"/>
                <a:ea typeface="+mj-ea"/>
                <a:cs typeface="+mj-cs"/>
              </a:rPr>
              <a:t> Uma vez executada: as metas e os objetivos do programa foram atingidos em termos de eficiência, eficácia e efetividade?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75856" y="260648"/>
            <a:ext cx="35060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b="1" dirty="0">
                <a:solidFill>
                  <a:srgbClr val="C00000"/>
                </a:solidFill>
                <a:latin typeface="+mj-lt"/>
              </a:rPr>
              <a:t>CLARO QUE NÃO!!!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xmlns="" id="{B9A4085D-109B-469F-9A0B-F96535BAE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2" t="16565" r="3521" b="17333"/>
          <a:stretch/>
        </p:blipFill>
        <p:spPr bwMode="auto">
          <a:xfrm>
            <a:off x="0" y="1427696"/>
            <a:ext cx="9187759" cy="42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5126CE0E-5FF9-4063-BCC5-A8DBEC88D365}"/>
              </a:ext>
            </a:extLst>
          </p:cNvPr>
          <p:cNvSpPr txBox="1">
            <a:spLocks/>
          </p:cNvSpPr>
          <p:nvPr/>
        </p:nvSpPr>
        <p:spPr>
          <a:xfrm>
            <a:off x="15870" y="553530"/>
            <a:ext cx="9231518" cy="63044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pt-BR" sz="8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OBRIGADA!!!</a:t>
            </a:r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1800" b="1" dirty="0"/>
          </a:p>
          <a:p>
            <a:pPr marL="6350" indent="0" algn="ctr">
              <a:buFont typeface="Arial" pitchFamily="34" charset="0"/>
              <a:buNone/>
            </a:pPr>
            <a:endParaRPr lang="pt-BR" sz="2100" b="1" dirty="0"/>
          </a:p>
          <a:p>
            <a:pPr marL="6350" indent="0" algn="ctr">
              <a:buFont typeface="Arial" pitchFamily="34" charset="0"/>
              <a:buNone/>
            </a:pPr>
            <a:r>
              <a:rPr lang="pt-BR" sz="2100" b="1" dirty="0"/>
              <a:t>Gisela Palmieri Torquato - Setembro/2019</a:t>
            </a:r>
          </a:p>
          <a:p>
            <a:pPr marL="6350" indent="0" algn="ctr">
              <a:buNone/>
            </a:pPr>
            <a:r>
              <a:rPr lang="pt-BR" sz="2100" b="1" dirty="0"/>
              <a:t>Contato: Ouvidoria – </a:t>
            </a:r>
            <a:r>
              <a:rPr lang="pt-BR" sz="2100" b="1" dirty="0" err="1"/>
              <a:t>Tel</a:t>
            </a:r>
            <a:r>
              <a:rPr lang="pt-BR" sz="2100" b="1" dirty="0"/>
              <a:t>: </a:t>
            </a:r>
            <a:r>
              <a:rPr lang="it-IT" sz="2100" b="1" dirty="0"/>
              <a:t>3555-1112 / 3555-1472 - Sala B 219</a:t>
            </a:r>
            <a:endParaRPr lang="pt-BR" sz="2100" b="1" dirty="0"/>
          </a:p>
          <a:p>
            <a:pPr algn="r">
              <a:buFont typeface="Arial" pitchFamily="34" charset="0"/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None/>
            </a:pPr>
            <a:endParaRPr lang="pt-BR" sz="1400" dirty="0">
              <a:solidFill>
                <a:schemeClr val="bg1"/>
              </a:solidFill>
            </a:endParaRPr>
          </a:p>
          <a:p>
            <a:pPr algn="r">
              <a:buFont typeface="Arial" pitchFamily="34" charset="0"/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9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oundonsight.org/wp-content/uploads/2014/04/Batman66-P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97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2051720" y="0"/>
            <a:ext cx="2952328" cy="1700808"/>
          </a:xfrm>
          <a:prstGeom prst="wedgeEllipseCallout">
            <a:avLst>
              <a:gd name="adj1" fmla="val 63564"/>
              <a:gd name="adj2" fmla="val 984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prstClr val="black"/>
                </a:solidFill>
              </a:rPr>
              <a:t>Como fico sabendo das audiências públicas?</a:t>
            </a:r>
          </a:p>
        </p:txBody>
      </p:sp>
      <p:sp>
        <p:nvSpPr>
          <p:cNvPr id="3" name="Texto explicativo em elipse 2"/>
          <p:cNvSpPr/>
          <p:nvPr/>
        </p:nvSpPr>
        <p:spPr>
          <a:xfrm>
            <a:off x="4572000" y="5013176"/>
            <a:ext cx="2376264" cy="1440160"/>
          </a:xfrm>
          <a:prstGeom prst="wedgeEllipseCallout">
            <a:avLst>
              <a:gd name="adj1" fmla="val -56640"/>
              <a:gd name="adj2" fmla="val -64831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Como acompanho a tramitação?</a:t>
            </a:r>
          </a:p>
        </p:txBody>
      </p:sp>
    </p:spTree>
    <p:extLst>
      <p:ext uri="{BB962C8B-B14F-4D97-AF65-F5344CB8AC3E}">
        <p14:creationId xmlns:p14="http://schemas.microsoft.com/office/powerpoint/2010/main" xmlns="" val="43895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notiminuto.com/site/assets/files/9618/mafal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0892"/>
            <a:ext cx="437448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 explicativo retangular com cantos arredondados 2"/>
          <p:cNvSpPr/>
          <p:nvPr/>
        </p:nvSpPr>
        <p:spPr>
          <a:xfrm>
            <a:off x="179512" y="260648"/>
            <a:ext cx="4248472" cy="5472608"/>
          </a:xfrm>
          <a:prstGeom prst="wedgeRoundRectCallout">
            <a:avLst>
              <a:gd name="adj1" fmla="val 70705"/>
              <a:gd name="adj2" fmla="val 20438"/>
              <a:gd name="adj3" fmla="val 1666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prstClr val="black"/>
                </a:solidFill>
              </a:rPr>
              <a:t>Como posso participar das discussões e das decisões do Plano Plurianual, da Lei de Diretrizes Orçamentárias e do Orçamento?</a:t>
            </a:r>
          </a:p>
        </p:txBody>
      </p:sp>
    </p:spTree>
    <p:extLst>
      <p:ext uri="{BB962C8B-B14F-4D97-AF65-F5344CB8AC3E}">
        <p14:creationId xmlns:p14="http://schemas.microsoft.com/office/powerpoint/2010/main" xmlns="" val="364238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64" y="1646582"/>
            <a:ext cx="5076056" cy="5211418"/>
          </a:xfrm>
          <a:prstGeom prst="rect">
            <a:avLst/>
          </a:prstGeom>
        </p:spPr>
      </p:pic>
      <p:sp>
        <p:nvSpPr>
          <p:cNvPr id="2" name="Texto explicativo em elipse 1"/>
          <p:cNvSpPr/>
          <p:nvPr/>
        </p:nvSpPr>
        <p:spPr>
          <a:xfrm>
            <a:off x="3672408" y="150040"/>
            <a:ext cx="5364088" cy="3422976"/>
          </a:xfrm>
          <a:prstGeom prst="wedgeEllipseCallout">
            <a:avLst>
              <a:gd name="adj1" fmla="val -43739"/>
              <a:gd name="adj2" fmla="val 44220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Como fico sabendo se o Orçamento está sendo executado direito e gerando os resultados pretendidos?</a:t>
            </a:r>
          </a:p>
        </p:txBody>
      </p:sp>
    </p:spTree>
    <p:extLst>
      <p:ext uri="{BB962C8B-B14F-4D97-AF65-F5344CB8AC3E}">
        <p14:creationId xmlns:p14="http://schemas.microsoft.com/office/powerpoint/2010/main" xmlns="" val="45112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veja.abril.com.br/blog/reinaldo/files/2014/09/Odori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0208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4"/>
          <p:cNvSpPr/>
          <p:nvPr/>
        </p:nvSpPr>
        <p:spPr>
          <a:xfrm>
            <a:off x="3419872" y="0"/>
            <a:ext cx="2631304" cy="2060848"/>
          </a:xfrm>
          <a:prstGeom prst="wedgeEllipseCallout">
            <a:avLst>
              <a:gd name="adj1" fmla="val -49745"/>
              <a:gd name="adj2" fmla="val 6227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 se o Prefeito não executar o orçamento...</a:t>
            </a:r>
          </a:p>
        </p:txBody>
      </p:sp>
    </p:spTree>
    <p:extLst>
      <p:ext uri="{BB962C8B-B14F-4D97-AF65-F5344CB8AC3E}">
        <p14:creationId xmlns:p14="http://schemas.microsoft.com/office/powerpoint/2010/main" xmlns="" val="1185674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6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rigem">
  <a:themeElements>
    <a:clrScheme name="Personalizada 2">
      <a:dk1>
        <a:sysClr val="windowText" lastClr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5.xml><?xml version="1.0" encoding="utf-8"?>
<a:theme xmlns:a="http://schemas.openxmlformats.org/drawingml/2006/main" name="1_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b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Design padrão">
  <a:themeElements>
    <a:clrScheme name="Design padrã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6157</TotalTime>
  <Words>1813</Words>
  <Application>Microsoft Office PowerPoint</Application>
  <PresentationFormat>Apresentação na tela (4:3)</PresentationFormat>
  <Paragraphs>441</Paragraphs>
  <Slides>55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10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6" baseType="lpstr">
      <vt:lpstr>Origem</vt:lpstr>
      <vt:lpstr>1_Origem</vt:lpstr>
      <vt:lpstr>Tema do Office</vt:lpstr>
      <vt:lpstr>3_Origem</vt:lpstr>
      <vt:lpstr>1_Design padrão</vt:lpstr>
      <vt:lpstr>3_Tema do Office</vt:lpstr>
      <vt:lpstr>4_Origem</vt:lpstr>
      <vt:lpstr>5_Origem</vt:lpstr>
      <vt:lpstr>Design padrão</vt:lpstr>
      <vt:lpstr>6_Origem</vt:lpstr>
      <vt:lpstr>CorelDRAW</vt:lpstr>
      <vt:lpstr>Slide 1</vt:lpstr>
      <vt:lpstr>Slide 2</vt:lpstr>
      <vt:lpstr>O QUE VOCÊ VAI VER NESTA APRESENTAÇÃO</vt:lpstr>
      <vt:lpstr>Slide 4</vt:lpstr>
      <vt:lpstr>Slide 5</vt:lpstr>
      <vt:lpstr>Slide 6</vt:lpstr>
      <vt:lpstr>Slide 7</vt:lpstr>
      <vt:lpstr>Slide 8</vt:lpstr>
      <vt:lpstr>Slide 9</vt:lpstr>
      <vt:lpstr>CICLO (ESPIRAL) DAS  POLÍTICAS PÚBLICAS</vt:lpstr>
      <vt:lpstr>Espiral das Políticas Públicas</vt:lpstr>
      <vt:lpstr>Slide 12</vt:lpstr>
      <vt:lpstr>Slide 13</vt:lpstr>
      <vt:lpstr>INICIATIVA PRIVATIVA DO EXECUTIVO</vt:lpstr>
      <vt:lpstr>Slide 15</vt:lpstr>
      <vt:lpstr>PARTICIPAÇÃO POPULAR</vt:lpstr>
      <vt:lpstr>ACESSO À INFORMAÇÃO </vt:lpstr>
      <vt:lpstr> DESAFIO nº1 </vt:lpstr>
      <vt:lpstr> DESAFIO nº 2 </vt:lpstr>
      <vt:lpstr>ONDE BUSCAR INFORMAÇÃO?</vt:lpstr>
      <vt:lpstr>ONDE BUSCAR INFORMAÇÃO?</vt:lpstr>
      <vt:lpstr> NÃO ENCONTRO AS INFORMAÇÕES!!!</vt:lpstr>
      <vt:lpstr> CAMINHO DAS PEDRAS... </vt:lpstr>
      <vt:lpstr>CONSELHOS DE POLÍTICAS PÚBLICAS</vt:lpstr>
      <vt:lpstr>ORÇAMENTO E PLANO PLURIANUAL Tramitação no Executivo</vt:lpstr>
      <vt:lpstr>CONFERÊNCIAS</vt:lpstr>
      <vt:lpstr>ORÇAMENTO PARTICIPATIVO</vt:lpstr>
      <vt:lpstr>Slide 28</vt:lpstr>
      <vt:lpstr>AUDIÊNCIA PÚBLICA </vt:lpstr>
      <vt:lpstr>AUDIÊNCIA PÚBLICA NO CICLO ORÇAMENTÁRIO</vt:lpstr>
      <vt:lpstr>AUDIÊNCIA PÚBLICA NO CICLO ORÇAMENTÁRIO</vt:lpstr>
      <vt:lpstr>AUDIÊNCIAS PÚBLICAS: </vt:lpstr>
      <vt:lpstr>SUGESTÕES POPULARES</vt:lpstr>
      <vt:lpstr>QUEM PODE APRESENTAR?</vt:lpstr>
      <vt:lpstr>Slide 35</vt:lpstr>
      <vt:lpstr> </vt:lpstr>
      <vt:lpstr>Slide 37</vt:lpstr>
      <vt:lpstr>SUGESTÕES POPULARES</vt:lpstr>
      <vt:lpstr>Slide 39</vt:lpstr>
      <vt:lpstr>SUGESTÕES POPULARES: PRAZO E CRITÉRIOS</vt:lpstr>
      <vt:lpstr>Slide 41</vt:lpstr>
      <vt:lpstr>REGRAS DE PROCESSO</vt:lpstr>
      <vt:lpstr>Slide 43</vt:lpstr>
      <vt:lpstr>COMISSÃO DE ORÇAMENTO E FINANÇAS</vt:lpstr>
      <vt:lpstr>Slide 45</vt:lpstr>
      <vt:lpstr>Slide 46</vt:lpstr>
      <vt:lpstr>PARECER DA COMISSÃO: LEIAM</vt:lpstr>
      <vt:lpstr>PLENÁRIO                 </vt:lpstr>
      <vt:lpstr>PROCESSO NOMINAL  (art. 136, IX, RI)</vt:lpstr>
      <vt:lpstr>FOLHA DE VOTAÇÃO SIMBÓLICA</vt:lpstr>
      <vt:lpstr>FOLHA DE  VOTAÇÃO  NOMINAL</vt:lpstr>
      <vt:lpstr>VOTAÇÃO DE PARECER (art. 135, XXVI, RI)</vt:lpstr>
      <vt:lpstr>DESTAQUE - EMENDA (art. 135, XXVIII, RI)</vt:lpstr>
      <vt:lpstr>E ACABOU? 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Orçamento Público e Mecanismos de Participação</dc:title>
  <dc:creator>helenabaladon</dc:creator>
  <cp:lastModifiedBy>thiago.paula</cp:lastModifiedBy>
  <cp:revision>861</cp:revision>
  <dcterms:created xsi:type="dcterms:W3CDTF">2013-09-16T16:41:07Z</dcterms:created>
  <dcterms:modified xsi:type="dcterms:W3CDTF">2019-09-27T21:35:05Z</dcterms:modified>
</cp:coreProperties>
</file>